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5"/>
  </p:notesMasterIdLst>
  <p:sldIdLst>
    <p:sldId id="325" r:id="rId2"/>
    <p:sldId id="396" r:id="rId3"/>
    <p:sldId id="376" r:id="rId4"/>
    <p:sldId id="377" r:id="rId5"/>
    <p:sldId id="378" r:id="rId6"/>
    <p:sldId id="379" r:id="rId7"/>
    <p:sldId id="380" r:id="rId8"/>
    <p:sldId id="381" r:id="rId9"/>
    <p:sldId id="394" r:id="rId10"/>
    <p:sldId id="388" r:id="rId11"/>
    <p:sldId id="382" r:id="rId12"/>
    <p:sldId id="390" r:id="rId13"/>
    <p:sldId id="383" r:id="rId14"/>
    <p:sldId id="392" r:id="rId15"/>
    <p:sldId id="384" r:id="rId16"/>
    <p:sldId id="391" r:id="rId17"/>
    <p:sldId id="393" r:id="rId18"/>
    <p:sldId id="385" r:id="rId19"/>
    <p:sldId id="304" r:id="rId20"/>
    <p:sldId id="386" r:id="rId21"/>
    <p:sldId id="387" r:id="rId22"/>
    <p:sldId id="389" r:id="rId23"/>
    <p:sldId id="28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0002"/>
    <a:srgbClr val="006AB9"/>
    <a:srgbClr val="59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8A463-B932-418F-93D1-304DF22C511B}" v="1" dt="2021-07-08T00:58:24.165"/>
  </p1510:revLst>
</p1510:revInfo>
</file>

<file path=ppt/tableStyles.xml><?xml version="1.0" encoding="utf-8"?>
<a:tblStyleLst xmlns:a="http://schemas.openxmlformats.org/drawingml/2006/main" def="{009F3B18-6A70-41BD-AE2F-6FC602F74B23}">
  <a:tblStyle styleId="{009F3B18-6A70-41BD-AE2F-6FC602F74B2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senhower" userId="bdfebc2d-7ecb-41c2-9dc6-cace1d77eeba" providerId="ADAL" clId="{46B8A463-B932-418F-93D1-304DF22C511B}"/>
    <pc:docChg chg="custSel addSld delSld modSld">
      <pc:chgData name="Eisenhower" userId="bdfebc2d-7ecb-41c2-9dc6-cace1d77eeba" providerId="ADAL" clId="{46B8A463-B932-418F-93D1-304DF22C511B}" dt="2021-07-08T01:12:43.875" v="126" actId="20577"/>
      <pc:docMkLst>
        <pc:docMk/>
      </pc:docMkLst>
      <pc:sldChg chg="modSp del mod">
        <pc:chgData name="Eisenhower" userId="bdfebc2d-7ecb-41c2-9dc6-cace1d77eeba" providerId="ADAL" clId="{46B8A463-B932-418F-93D1-304DF22C511B}" dt="2021-07-08T00:59:31.398" v="84" actId="2696"/>
        <pc:sldMkLst>
          <pc:docMk/>
          <pc:sldMk cId="0" sldId="261"/>
        </pc:sldMkLst>
        <pc:spChg chg="mod">
          <ac:chgData name="Eisenhower" userId="bdfebc2d-7ecb-41c2-9dc6-cace1d77eeba" providerId="ADAL" clId="{46B8A463-B932-418F-93D1-304DF22C511B}" dt="2021-07-08T00:59:24.600" v="83" actId="6549"/>
          <ac:spMkLst>
            <pc:docMk/>
            <pc:sldMk cId="0" sldId="261"/>
            <ac:spMk id="11" creationId="{EA1118E9-8FB1-7146-B2A4-4B4961504414}"/>
          </ac:spMkLst>
        </pc:spChg>
      </pc:sldChg>
      <pc:sldChg chg="modSp mod">
        <pc:chgData name="Eisenhower" userId="bdfebc2d-7ecb-41c2-9dc6-cace1d77eeba" providerId="ADAL" clId="{46B8A463-B932-418F-93D1-304DF22C511B}" dt="2021-07-08T00:59:03.074" v="54" actId="122"/>
        <pc:sldMkLst>
          <pc:docMk/>
          <pc:sldMk cId="1997789667" sldId="325"/>
        </pc:sldMkLst>
        <pc:spChg chg="mod">
          <ac:chgData name="Eisenhower" userId="bdfebc2d-7ecb-41c2-9dc6-cace1d77eeba" providerId="ADAL" clId="{46B8A463-B932-418F-93D1-304DF22C511B}" dt="2021-07-08T00:59:03.074" v="54" actId="122"/>
          <ac:spMkLst>
            <pc:docMk/>
            <pc:sldMk cId="1997789667" sldId="325"/>
            <ac:spMk id="2" creationId="{FF44530D-C12A-164F-9CAE-37D2B1E5C30B}"/>
          </ac:spMkLst>
        </pc:spChg>
      </pc:sldChg>
      <pc:sldChg chg="del">
        <pc:chgData name="Eisenhower" userId="bdfebc2d-7ecb-41c2-9dc6-cace1d77eeba" providerId="ADAL" clId="{46B8A463-B932-418F-93D1-304DF22C511B}" dt="2021-07-08T00:57:58.247" v="1" actId="2696"/>
        <pc:sldMkLst>
          <pc:docMk/>
          <pc:sldMk cId="4258049737" sldId="364"/>
        </pc:sldMkLst>
      </pc:sldChg>
      <pc:sldChg chg="del">
        <pc:chgData name="Eisenhower" userId="bdfebc2d-7ecb-41c2-9dc6-cace1d77eeba" providerId="ADAL" clId="{46B8A463-B932-418F-93D1-304DF22C511B}" dt="2021-07-08T00:57:58.247" v="1" actId="2696"/>
        <pc:sldMkLst>
          <pc:docMk/>
          <pc:sldMk cId="903605200" sldId="365"/>
        </pc:sldMkLst>
      </pc:sldChg>
      <pc:sldChg chg="del">
        <pc:chgData name="Eisenhower" userId="bdfebc2d-7ecb-41c2-9dc6-cace1d77eeba" providerId="ADAL" clId="{46B8A463-B932-418F-93D1-304DF22C511B}" dt="2021-07-08T00:57:58.247" v="1" actId="2696"/>
        <pc:sldMkLst>
          <pc:docMk/>
          <pc:sldMk cId="2755299912" sldId="369"/>
        </pc:sldMkLst>
      </pc:sldChg>
      <pc:sldChg chg="del">
        <pc:chgData name="Eisenhower" userId="bdfebc2d-7ecb-41c2-9dc6-cace1d77eeba" providerId="ADAL" clId="{46B8A463-B932-418F-93D1-304DF22C511B}" dt="2021-07-08T00:57:58.247" v="1" actId="2696"/>
        <pc:sldMkLst>
          <pc:docMk/>
          <pc:sldMk cId="2822667615" sldId="372"/>
        </pc:sldMkLst>
      </pc:sldChg>
      <pc:sldChg chg="del">
        <pc:chgData name="Eisenhower" userId="bdfebc2d-7ecb-41c2-9dc6-cace1d77eeba" providerId="ADAL" clId="{46B8A463-B932-418F-93D1-304DF22C511B}" dt="2021-07-08T00:57:58.247" v="1" actId="2696"/>
        <pc:sldMkLst>
          <pc:docMk/>
          <pc:sldMk cId="3477954336" sldId="373"/>
        </pc:sldMkLst>
      </pc:sldChg>
      <pc:sldChg chg="del">
        <pc:chgData name="Eisenhower" userId="bdfebc2d-7ecb-41c2-9dc6-cace1d77eeba" providerId="ADAL" clId="{46B8A463-B932-418F-93D1-304DF22C511B}" dt="2021-07-08T00:57:58.247" v="1" actId="2696"/>
        <pc:sldMkLst>
          <pc:docMk/>
          <pc:sldMk cId="3906711583" sldId="374"/>
        </pc:sldMkLst>
      </pc:sldChg>
      <pc:sldChg chg="del">
        <pc:chgData name="Eisenhower" userId="bdfebc2d-7ecb-41c2-9dc6-cace1d77eeba" providerId="ADAL" clId="{46B8A463-B932-418F-93D1-304DF22C511B}" dt="2021-07-08T00:57:58.247" v="1" actId="2696"/>
        <pc:sldMkLst>
          <pc:docMk/>
          <pc:sldMk cId="56443700" sldId="375"/>
        </pc:sldMkLst>
      </pc:sldChg>
      <pc:sldChg chg="del">
        <pc:chgData name="Eisenhower" userId="bdfebc2d-7ecb-41c2-9dc6-cace1d77eeba" providerId="ADAL" clId="{46B8A463-B932-418F-93D1-304DF22C511B}" dt="2021-07-08T00:58:19.258" v="3" actId="2696"/>
        <pc:sldMkLst>
          <pc:docMk/>
          <pc:sldMk cId="665033878" sldId="376"/>
        </pc:sldMkLst>
      </pc:sldChg>
      <pc:sldChg chg="modSp add mod">
        <pc:chgData name="Eisenhower" userId="bdfebc2d-7ecb-41c2-9dc6-cace1d77eeba" providerId="ADAL" clId="{46B8A463-B932-418F-93D1-304DF22C511B}" dt="2021-07-08T01:00:32.838" v="110" actId="1076"/>
        <pc:sldMkLst>
          <pc:docMk/>
          <pc:sldMk cId="1284099889" sldId="376"/>
        </pc:sldMkLst>
        <pc:spChg chg="mod">
          <ac:chgData name="Eisenhower" userId="bdfebc2d-7ecb-41c2-9dc6-cace1d77eeba" providerId="ADAL" clId="{46B8A463-B932-418F-93D1-304DF22C511B}" dt="2021-07-08T01:00:32.838" v="110" actId="1076"/>
          <ac:spMkLst>
            <pc:docMk/>
            <pc:sldMk cId="1284099889" sldId="376"/>
            <ac:spMk id="9" creationId="{D90A7BD0-49DF-D44C-A2C5-4A5FA40D74D7}"/>
          </ac:spMkLst>
        </pc:spChg>
      </pc:sldChg>
      <pc:sldChg chg="modSp add mod">
        <pc:chgData name="Eisenhower" userId="bdfebc2d-7ecb-41c2-9dc6-cace1d77eeba" providerId="ADAL" clId="{46B8A463-B932-418F-93D1-304DF22C511B}" dt="2021-07-08T01:00:39.197" v="111" actId="20577"/>
        <pc:sldMkLst>
          <pc:docMk/>
          <pc:sldMk cId="951903868" sldId="377"/>
        </pc:sldMkLst>
        <pc:spChg chg="mod">
          <ac:chgData name="Eisenhower" userId="bdfebc2d-7ecb-41c2-9dc6-cace1d77eeba" providerId="ADAL" clId="{46B8A463-B932-418F-93D1-304DF22C511B}" dt="2021-07-08T01:00:39.197" v="111" actId="20577"/>
          <ac:spMkLst>
            <pc:docMk/>
            <pc:sldMk cId="951903868" sldId="377"/>
            <ac:spMk id="9" creationId="{D90A7BD0-49DF-D44C-A2C5-4A5FA40D74D7}"/>
          </ac:spMkLst>
        </pc:spChg>
      </pc:sldChg>
      <pc:sldChg chg="del">
        <pc:chgData name="Eisenhower" userId="bdfebc2d-7ecb-41c2-9dc6-cace1d77eeba" providerId="ADAL" clId="{46B8A463-B932-418F-93D1-304DF22C511B}" dt="2021-07-08T00:58:19.258" v="3" actId="2696"/>
        <pc:sldMkLst>
          <pc:docMk/>
          <pc:sldMk cId="1700246715" sldId="377"/>
        </pc:sldMkLst>
      </pc:sldChg>
      <pc:sldChg chg="modSp add mod">
        <pc:chgData name="Eisenhower" userId="bdfebc2d-7ecb-41c2-9dc6-cace1d77eeba" providerId="ADAL" clId="{46B8A463-B932-418F-93D1-304DF22C511B}" dt="2021-07-08T01:00:51.603" v="112" actId="1076"/>
        <pc:sldMkLst>
          <pc:docMk/>
          <pc:sldMk cId="3135095331" sldId="378"/>
        </pc:sldMkLst>
        <pc:spChg chg="mod">
          <ac:chgData name="Eisenhower" userId="bdfebc2d-7ecb-41c2-9dc6-cace1d77eeba" providerId="ADAL" clId="{46B8A463-B932-418F-93D1-304DF22C511B}" dt="2021-07-08T01:00:51.603" v="112" actId="1076"/>
          <ac:spMkLst>
            <pc:docMk/>
            <pc:sldMk cId="3135095331" sldId="378"/>
            <ac:spMk id="9" creationId="{D90A7BD0-49DF-D44C-A2C5-4A5FA40D74D7}"/>
          </ac:spMkLst>
        </pc:spChg>
      </pc:sldChg>
      <pc:sldChg chg="del">
        <pc:chgData name="Eisenhower" userId="bdfebc2d-7ecb-41c2-9dc6-cace1d77eeba" providerId="ADAL" clId="{46B8A463-B932-418F-93D1-304DF22C511B}" dt="2021-07-08T00:58:19.258" v="3" actId="2696"/>
        <pc:sldMkLst>
          <pc:docMk/>
          <pc:sldMk cId="4142731595" sldId="378"/>
        </pc:sldMkLst>
      </pc:sldChg>
      <pc:sldChg chg="del">
        <pc:chgData name="Eisenhower" userId="bdfebc2d-7ecb-41c2-9dc6-cace1d77eeba" providerId="ADAL" clId="{46B8A463-B932-418F-93D1-304DF22C511B}" dt="2021-07-08T00:58:19.258" v="3" actId="2696"/>
        <pc:sldMkLst>
          <pc:docMk/>
          <pc:sldMk cId="959585665" sldId="379"/>
        </pc:sldMkLst>
      </pc:sldChg>
      <pc:sldChg chg="modSp add mod">
        <pc:chgData name="Eisenhower" userId="bdfebc2d-7ecb-41c2-9dc6-cace1d77eeba" providerId="ADAL" clId="{46B8A463-B932-418F-93D1-304DF22C511B}" dt="2021-07-08T01:05:44.071" v="116" actId="1076"/>
        <pc:sldMkLst>
          <pc:docMk/>
          <pc:sldMk cId="4182502068" sldId="379"/>
        </pc:sldMkLst>
        <pc:spChg chg="mod">
          <ac:chgData name="Eisenhower" userId="bdfebc2d-7ecb-41c2-9dc6-cace1d77eeba" providerId="ADAL" clId="{46B8A463-B932-418F-93D1-304DF22C511B}" dt="2021-07-08T01:05:44.071" v="116" actId="1076"/>
          <ac:spMkLst>
            <pc:docMk/>
            <pc:sldMk cId="4182502068" sldId="379"/>
            <ac:spMk id="9" creationId="{D90A7BD0-49DF-D44C-A2C5-4A5FA40D74D7}"/>
          </ac:spMkLst>
        </pc:spChg>
      </pc:sldChg>
      <pc:sldChg chg="del">
        <pc:chgData name="Eisenhower" userId="bdfebc2d-7ecb-41c2-9dc6-cace1d77eeba" providerId="ADAL" clId="{46B8A463-B932-418F-93D1-304DF22C511B}" dt="2021-07-08T00:58:19.258" v="3" actId="2696"/>
        <pc:sldMkLst>
          <pc:docMk/>
          <pc:sldMk cId="602736577" sldId="380"/>
        </pc:sldMkLst>
      </pc:sldChg>
      <pc:sldChg chg="modSp add mod">
        <pc:chgData name="Eisenhower" userId="bdfebc2d-7ecb-41c2-9dc6-cace1d77eeba" providerId="ADAL" clId="{46B8A463-B932-418F-93D1-304DF22C511B}" dt="2021-07-08T01:06:03.257" v="119" actId="207"/>
        <pc:sldMkLst>
          <pc:docMk/>
          <pc:sldMk cId="2564960325" sldId="380"/>
        </pc:sldMkLst>
        <pc:spChg chg="mod">
          <ac:chgData name="Eisenhower" userId="bdfebc2d-7ecb-41c2-9dc6-cace1d77eeba" providerId="ADAL" clId="{46B8A463-B932-418F-93D1-304DF22C511B}" dt="2021-07-08T01:06:03.257" v="119" actId="207"/>
          <ac:spMkLst>
            <pc:docMk/>
            <pc:sldMk cId="2564960325" sldId="380"/>
            <ac:spMk id="9" creationId="{D90A7BD0-49DF-D44C-A2C5-4A5FA40D74D7}"/>
          </ac:spMkLst>
        </pc:spChg>
      </pc:sldChg>
      <pc:sldChg chg="modSp add mod">
        <pc:chgData name="Eisenhower" userId="bdfebc2d-7ecb-41c2-9dc6-cace1d77eeba" providerId="ADAL" clId="{46B8A463-B932-418F-93D1-304DF22C511B}" dt="2021-07-08T01:06:13.432" v="120" actId="207"/>
        <pc:sldMkLst>
          <pc:docMk/>
          <pc:sldMk cId="2996036276" sldId="381"/>
        </pc:sldMkLst>
        <pc:spChg chg="mod">
          <ac:chgData name="Eisenhower" userId="bdfebc2d-7ecb-41c2-9dc6-cace1d77eeba" providerId="ADAL" clId="{46B8A463-B932-418F-93D1-304DF22C511B}" dt="2021-07-08T01:06:13.432" v="120" actId="207"/>
          <ac:spMkLst>
            <pc:docMk/>
            <pc:sldMk cId="2996036276" sldId="381"/>
            <ac:spMk id="9" creationId="{D90A7BD0-49DF-D44C-A2C5-4A5FA40D74D7}"/>
          </ac:spMkLst>
        </pc:spChg>
      </pc:sldChg>
      <pc:sldChg chg="del">
        <pc:chgData name="Eisenhower" userId="bdfebc2d-7ecb-41c2-9dc6-cace1d77eeba" providerId="ADAL" clId="{46B8A463-B932-418F-93D1-304DF22C511B}" dt="2021-07-08T00:58:19.258" v="3" actId="2696"/>
        <pc:sldMkLst>
          <pc:docMk/>
          <pc:sldMk cId="3899843867" sldId="381"/>
        </pc:sldMkLst>
      </pc:sldChg>
      <pc:sldChg chg="modSp mod">
        <pc:chgData name="Eisenhower" userId="bdfebc2d-7ecb-41c2-9dc6-cace1d77eeba" providerId="ADAL" clId="{46B8A463-B932-418F-93D1-304DF22C511B}" dt="2021-07-08T01:10:54.061" v="121" actId="1076"/>
        <pc:sldMkLst>
          <pc:docMk/>
          <pc:sldMk cId="1800415998" sldId="390"/>
        </pc:sldMkLst>
        <pc:spChg chg="mod">
          <ac:chgData name="Eisenhower" userId="bdfebc2d-7ecb-41c2-9dc6-cace1d77eeba" providerId="ADAL" clId="{46B8A463-B932-418F-93D1-304DF22C511B}" dt="2021-07-08T01:10:54.061" v="121" actId="1076"/>
          <ac:spMkLst>
            <pc:docMk/>
            <pc:sldMk cId="1800415998" sldId="390"/>
            <ac:spMk id="9" creationId="{D90A7BD0-49DF-D44C-A2C5-4A5FA40D74D7}"/>
          </ac:spMkLst>
        </pc:spChg>
      </pc:sldChg>
      <pc:sldChg chg="modSp mod">
        <pc:chgData name="Eisenhower" userId="bdfebc2d-7ecb-41c2-9dc6-cace1d77eeba" providerId="ADAL" clId="{46B8A463-B932-418F-93D1-304DF22C511B}" dt="2021-07-08T01:12:31.731" v="125" actId="20577"/>
        <pc:sldMkLst>
          <pc:docMk/>
          <pc:sldMk cId="3913333430" sldId="392"/>
        </pc:sldMkLst>
        <pc:spChg chg="mod">
          <ac:chgData name="Eisenhower" userId="bdfebc2d-7ecb-41c2-9dc6-cace1d77eeba" providerId="ADAL" clId="{46B8A463-B932-418F-93D1-304DF22C511B}" dt="2021-07-08T01:12:31.731" v="125" actId="20577"/>
          <ac:spMkLst>
            <pc:docMk/>
            <pc:sldMk cId="3913333430" sldId="392"/>
            <ac:spMk id="9" creationId="{D90A7BD0-49DF-D44C-A2C5-4A5FA40D74D7}"/>
          </ac:spMkLst>
        </pc:spChg>
      </pc:sldChg>
      <pc:sldChg chg="modSp mod">
        <pc:chgData name="Eisenhower" userId="bdfebc2d-7ecb-41c2-9dc6-cace1d77eeba" providerId="ADAL" clId="{46B8A463-B932-418F-93D1-304DF22C511B}" dt="2021-07-08T01:12:43.875" v="126" actId="20577"/>
        <pc:sldMkLst>
          <pc:docMk/>
          <pc:sldMk cId="3659550398" sldId="393"/>
        </pc:sldMkLst>
        <pc:spChg chg="mod">
          <ac:chgData name="Eisenhower" userId="bdfebc2d-7ecb-41c2-9dc6-cace1d77eeba" providerId="ADAL" clId="{46B8A463-B932-418F-93D1-304DF22C511B}" dt="2021-07-08T01:12:43.875" v="126" actId="20577"/>
          <ac:spMkLst>
            <pc:docMk/>
            <pc:sldMk cId="3659550398" sldId="393"/>
            <ac:spMk id="9" creationId="{D90A7BD0-49DF-D44C-A2C5-4A5FA40D74D7}"/>
          </ac:spMkLst>
        </pc:spChg>
      </pc:sldChg>
      <pc:sldChg chg="del">
        <pc:chgData name="Eisenhower" userId="bdfebc2d-7ecb-41c2-9dc6-cace1d77eeba" providerId="ADAL" clId="{46B8A463-B932-418F-93D1-304DF22C511B}" dt="2021-07-08T00:58:07.520" v="2" actId="2696"/>
        <pc:sldMkLst>
          <pc:docMk/>
          <pc:sldMk cId="3209069301" sldId="395"/>
        </pc:sldMkLst>
      </pc:sldChg>
      <pc:sldChg chg="add">
        <pc:chgData name="Eisenhower" userId="bdfebc2d-7ecb-41c2-9dc6-cace1d77eeba" providerId="ADAL" clId="{46B8A463-B932-418F-93D1-304DF22C511B}" dt="2021-07-08T00:58:24.162" v="4"/>
        <pc:sldMkLst>
          <pc:docMk/>
          <pc:sldMk cId="3093311836" sldId="396"/>
        </pc:sldMkLst>
      </pc:sldChg>
      <pc:sldChg chg="del">
        <pc:chgData name="Eisenhower" userId="bdfebc2d-7ecb-41c2-9dc6-cace1d77eeba" providerId="ADAL" clId="{46B8A463-B932-418F-93D1-304DF22C511B}" dt="2021-07-08T00:58:19.258" v="3" actId="2696"/>
        <pc:sldMkLst>
          <pc:docMk/>
          <pc:sldMk cId="3331557427" sldId="396"/>
        </pc:sldMkLst>
      </pc:sldChg>
      <pc:sldChg chg="del">
        <pc:chgData name="Eisenhower" userId="bdfebc2d-7ecb-41c2-9dc6-cace1d77eeba" providerId="ADAL" clId="{46B8A463-B932-418F-93D1-304DF22C511B}" dt="2021-07-08T00:57:58.247" v="1" actId="2696"/>
        <pc:sldMkLst>
          <pc:docMk/>
          <pc:sldMk cId="3748662330" sldId="397"/>
        </pc:sldMkLst>
      </pc:sldChg>
      <pc:sldChg chg="del">
        <pc:chgData name="Eisenhower" userId="bdfebc2d-7ecb-41c2-9dc6-cace1d77eeba" providerId="ADAL" clId="{46B8A463-B932-418F-93D1-304DF22C511B}" dt="2021-07-08T00:58:07.520" v="2" actId="2696"/>
        <pc:sldMkLst>
          <pc:docMk/>
          <pc:sldMk cId="506850602" sldId="398"/>
        </pc:sldMkLst>
      </pc:sldChg>
      <pc:sldChg chg="del">
        <pc:chgData name="Eisenhower" userId="bdfebc2d-7ecb-41c2-9dc6-cace1d77eeba" providerId="ADAL" clId="{46B8A463-B932-418F-93D1-304DF22C511B}" dt="2021-07-08T00:58:07.520" v="2" actId="2696"/>
        <pc:sldMkLst>
          <pc:docMk/>
          <pc:sldMk cId="204701094" sldId="399"/>
        </pc:sldMkLst>
      </pc:sldChg>
      <pc:sldChg chg="del">
        <pc:chgData name="Eisenhower" userId="bdfebc2d-7ecb-41c2-9dc6-cace1d77eeba" providerId="ADAL" clId="{46B8A463-B932-418F-93D1-304DF22C511B}" dt="2021-07-08T00:58:07.520" v="2" actId="2696"/>
        <pc:sldMkLst>
          <pc:docMk/>
          <pc:sldMk cId="700342414" sldId="400"/>
        </pc:sldMkLst>
      </pc:sldChg>
      <pc:sldChg chg="del">
        <pc:chgData name="Eisenhower" userId="bdfebc2d-7ecb-41c2-9dc6-cace1d77eeba" providerId="ADAL" clId="{46B8A463-B932-418F-93D1-304DF22C511B}" dt="2021-07-08T00:58:07.520" v="2" actId="2696"/>
        <pc:sldMkLst>
          <pc:docMk/>
          <pc:sldMk cId="2541652786" sldId="401"/>
        </pc:sldMkLst>
      </pc:sldChg>
      <pc:sldChg chg="del">
        <pc:chgData name="Eisenhower" userId="bdfebc2d-7ecb-41c2-9dc6-cace1d77eeba" providerId="ADAL" clId="{46B8A463-B932-418F-93D1-304DF22C511B}" dt="2021-07-08T00:58:07.520" v="2" actId="2696"/>
        <pc:sldMkLst>
          <pc:docMk/>
          <pc:sldMk cId="1902692430" sldId="402"/>
        </pc:sldMkLst>
      </pc:sldChg>
      <pc:sldChg chg="del">
        <pc:chgData name="Eisenhower" userId="bdfebc2d-7ecb-41c2-9dc6-cace1d77eeba" providerId="ADAL" clId="{46B8A463-B932-418F-93D1-304DF22C511B}" dt="2021-07-08T00:58:07.520" v="2" actId="2696"/>
        <pc:sldMkLst>
          <pc:docMk/>
          <pc:sldMk cId="3207708189" sldId="403"/>
        </pc:sldMkLst>
      </pc:sldChg>
      <pc:sldChg chg="del">
        <pc:chgData name="Eisenhower" userId="bdfebc2d-7ecb-41c2-9dc6-cace1d77eeba" providerId="ADAL" clId="{46B8A463-B932-418F-93D1-304DF22C511B}" dt="2021-07-08T00:58:07.520" v="2" actId="2696"/>
        <pc:sldMkLst>
          <pc:docMk/>
          <pc:sldMk cId="3499902808" sldId="404"/>
        </pc:sldMkLst>
      </pc:sldChg>
      <pc:sldChg chg="del">
        <pc:chgData name="Eisenhower" userId="bdfebc2d-7ecb-41c2-9dc6-cace1d77eeba" providerId="ADAL" clId="{46B8A463-B932-418F-93D1-304DF22C511B}" dt="2021-07-08T00:58:07.520" v="2" actId="2696"/>
        <pc:sldMkLst>
          <pc:docMk/>
          <pc:sldMk cId="2339844211" sldId="405"/>
        </pc:sldMkLst>
      </pc:sldChg>
      <pc:sldChg chg="del">
        <pc:chgData name="Eisenhower" userId="bdfebc2d-7ecb-41c2-9dc6-cace1d77eeba" providerId="ADAL" clId="{46B8A463-B932-418F-93D1-304DF22C511B}" dt="2021-07-08T00:57:47.470" v="0" actId="2696"/>
        <pc:sldMkLst>
          <pc:docMk/>
          <pc:sldMk cId="649971521" sldId="406"/>
        </pc:sldMkLst>
      </pc:sldChg>
      <pc:sldChg chg="del">
        <pc:chgData name="Eisenhower" userId="bdfebc2d-7ecb-41c2-9dc6-cace1d77eeba" providerId="ADAL" clId="{46B8A463-B932-418F-93D1-304DF22C511B}" dt="2021-07-08T00:57:47.470" v="0" actId="2696"/>
        <pc:sldMkLst>
          <pc:docMk/>
          <pc:sldMk cId="2597413336" sldId="407"/>
        </pc:sldMkLst>
      </pc:sldChg>
      <pc:sldChg chg="del">
        <pc:chgData name="Eisenhower" userId="bdfebc2d-7ecb-41c2-9dc6-cace1d77eeba" providerId="ADAL" clId="{46B8A463-B932-418F-93D1-304DF22C511B}" dt="2021-07-08T00:57:47.470" v="0" actId="2696"/>
        <pc:sldMkLst>
          <pc:docMk/>
          <pc:sldMk cId="2263988538" sldId="408"/>
        </pc:sldMkLst>
      </pc:sldChg>
      <pc:sldChg chg="del">
        <pc:chgData name="Eisenhower" userId="bdfebc2d-7ecb-41c2-9dc6-cace1d77eeba" providerId="ADAL" clId="{46B8A463-B932-418F-93D1-304DF22C511B}" dt="2021-07-08T00:57:47.470" v="0" actId="2696"/>
        <pc:sldMkLst>
          <pc:docMk/>
          <pc:sldMk cId="110485029" sldId="409"/>
        </pc:sldMkLst>
      </pc:sldChg>
      <pc:sldChg chg="del">
        <pc:chgData name="Eisenhower" userId="bdfebc2d-7ecb-41c2-9dc6-cace1d77eeba" providerId="ADAL" clId="{46B8A463-B932-418F-93D1-304DF22C511B}" dt="2021-07-08T00:57:47.470" v="0" actId="2696"/>
        <pc:sldMkLst>
          <pc:docMk/>
          <pc:sldMk cId="2331719381" sldId="410"/>
        </pc:sldMkLst>
      </pc:sldChg>
      <pc:sldMasterChg chg="delSldLayout">
        <pc:chgData name="Eisenhower" userId="bdfebc2d-7ecb-41c2-9dc6-cace1d77eeba" providerId="ADAL" clId="{46B8A463-B932-418F-93D1-304DF22C511B}" dt="2021-07-08T00:59:31.398" v="84" actId="2696"/>
        <pc:sldMasterMkLst>
          <pc:docMk/>
          <pc:sldMasterMk cId="0" sldId="2147483675"/>
        </pc:sldMasterMkLst>
        <pc:sldLayoutChg chg="del">
          <pc:chgData name="Eisenhower" userId="bdfebc2d-7ecb-41c2-9dc6-cace1d77eeba" providerId="ADAL" clId="{46B8A463-B932-418F-93D1-304DF22C511B}" dt="2021-07-08T00:59:31.398" v="84" actId="2696"/>
          <pc:sldLayoutMkLst>
            <pc:docMk/>
            <pc:sldMasterMk cId="0" sldId="2147483675"/>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15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365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801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197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114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226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46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079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230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629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504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3595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4"/>
        <p:cNvGrpSpPr/>
        <p:nvPr/>
      </p:nvGrpSpPr>
      <p:grpSpPr>
        <a:xfrm>
          <a:off x="0" y="0"/>
          <a:ext cx="0" cy="0"/>
          <a:chOff x="0" y="0"/>
          <a:chExt cx="0" cy="0"/>
        </a:xfrm>
      </p:grpSpPr>
      <p:sp>
        <p:nvSpPr>
          <p:cNvPr id="5325" name="Google Shape;532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6" name="Google Shape;532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902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995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576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548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66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730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605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slide">
  <p:cSld name="CUSTOM_7">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7675" y="413175"/>
            <a:ext cx="8703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2400" b="1">
                <a:solidFill>
                  <a:srgbClr val="193441"/>
                </a:solidFill>
                <a:latin typeface="Roboto"/>
                <a:ea typeface="Roboto"/>
                <a:cs typeface="Roboto"/>
                <a:sym typeface="Roboto"/>
              </a:defRPr>
            </a:lvl1pPr>
            <a:lvl2pPr lvl="1" algn="l">
              <a:lnSpc>
                <a:spcPct val="100000"/>
              </a:lnSpc>
              <a:spcBef>
                <a:spcPts val="0"/>
              </a:spcBef>
              <a:spcAft>
                <a:spcPts val="0"/>
              </a:spcAft>
              <a:buSzPts val="2800"/>
              <a:buNone/>
              <a:defRPr sz="2400"/>
            </a:lvl2pPr>
            <a:lvl3pPr lvl="2" algn="l">
              <a:lnSpc>
                <a:spcPct val="100000"/>
              </a:lnSpc>
              <a:spcBef>
                <a:spcPts val="0"/>
              </a:spcBef>
              <a:spcAft>
                <a:spcPts val="0"/>
              </a:spcAft>
              <a:buSzPts val="2800"/>
              <a:buNone/>
              <a:defRPr sz="2400"/>
            </a:lvl3pPr>
            <a:lvl4pPr lvl="3" algn="l">
              <a:lnSpc>
                <a:spcPct val="100000"/>
              </a:lnSpc>
              <a:spcBef>
                <a:spcPts val="0"/>
              </a:spcBef>
              <a:spcAft>
                <a:spcPts val="0"/>
              </a:spcAft>
              <a:buSzPts val="2800"/>
              <a:buNone/>
              <a:defRPr sz="2400"/>
            </a:lvl4pPr>
            <a:lvl5pPr lvl="4" algn="l">
              <a:lnSpc>
                <a:spcPct val="100000"/>
              </a:lnSpc>
              <a:spcBef>
                <a:spcPts val="0"/>
              </a:spcBef>
              <a:spcAft>
                <a:spcPts val="0"/>
              </a:spcAft>
              <a:buSzPts val="2800"/>
              <a:buNone/>
              <a:defRPr sz="2400"/>
            </a:lvl5pPr>
            <a:lvl6pPr lvl="5" algn="l">
              <a:lnSpc>
                <a:spcPct val="100000"/>
              </a:lnSpc>
              <a:spcBef>
                <a:spcPts val="0"/>
              </a:spcBef>
              <a:spcAft>
                <a:spcPts val="0"/>
              </a:spcAft>
              <a:buSzPts val="2800"/>
              <a:buNone/>
              <a:defRPr sz="2400"/>
            </a:lvl6pPr>
            <a:lvl7pPr lvl="6" algn="l">
              <a:lnSpc>
                <a:spcPct val="100000"/>
              </a:lnSpc>
              <a:spcBef>
                <a:spcPts val="0"/>
              </a:spcBef>
              <a:spcAft>
                <a:spcPts val="0"/>
              </a:spcAft>
              <a:buSzPts val="2800"/>
              <a:buNone/>
              <a:defRPr sz="2400"/>
            </a:lvl7pPr>
            <a:lvl8pPr lvl="7" algn="l">
              <a:lnSpc>
                <a:spcPct val="100000"/>
              </a:lnSpc>
              <a:spcBef>
                <a:spcPts val="0"/>
              </a:spcBef>
              <a:spcAft>
                <a:spcPts val="0"/>
              </a:spcAft>
              <a:buSzPts val="2800"/>
              <a:buNone/>
              <a:defRPr sz="2400"/>
            </a:lvl8pPr>
            <a:lvl9pPr lvl="8" algn="l">
              <a:lnSpc>
                <a:spcPct val="100000"/>
              </a:lnSpc>
              <a:spcBef>
                <a:spcPts val="0"/>
              </a:spcBef>
              <a:spcAft>
                <a:spcPts val="0"/>
              </a:spcAft>
              <a:buSzPts val="2800"/>
              <a:buNone/>
              <a:defRPr sz="2400"/>
            </a:lvl9pPr>
          </a:lstStyle>
          <a:p>
            <a:endParaRPr/>
          </a:p>
        </p:txBody>
      </p:sp>
      <p:sp>
        <p:nvSpPr>
          <p:cNvPr id="22" name="Google Shape;22;p5"/>
          <p:cNvSpPr txBox="1">
            <a:spLocks noGrp="1"/>
          </p:cNvSpPr>
          <p:nvPr>
            <p:ph type="title" idx="2"/>
          </p:nvPr>
        </p:nvSpPr>
        <p:spPr>
          <a:xfrm>
            <a:off x="367675" y="909675"/>
            <a:ext cx="7553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A0A0A0"/>
              </a:buClr>
              <a:buSzPts val="2600"/>
              <a:buNone/>
              <a:defRPr sz="2000">
                <a:solidFill>
                  <a:srgbClr val="A0A0A0"/>
                </a:solidFill>
              </a:defRPr>
            </a:lvl1pPr>
            <a:lvl2pPr lvl="1" algn="l">
              <a:lnSpc>
                <a:spcPct val="100000"/>
              </a:lnSpc>
              <a:spcBef>
                <a:spcPts val="0"/>
              </a:spcBef>
              <a:spcAft>
                <a:spcPts val="0"/>
              </a:spcAft>
              <a:buSzPts val="2800"/>
              <a:buNone/>
              <a:defRPr>
                <a:solidFill>
                  <a:srgbClr val="3E606F"/>
                </a:solidFill>
              </a:defRPr>
            </a:lvl2pPr>
            <a:lvl3pPr lvl="2" algn="l">
              <a:lnSpc>
                <a:spcPct val="100000"/>
              </a:lnSpc>
              <a:spcBef>
                <a:spcPts val="0"/>
              </a:spcBef>
              <a:spcAft>
                <a:spcPts val="0"/>
              </a:spcAft>
              <a:buSzPts val="2800"/>
              <a:buNone/>
              <a:defRPr>
                <a:solidFill>
                  <a:srgbClr val="3E606F"/>
                </a:solidFill>
              </a:defRPr>
            </a:lvl3pPr>
            <a:lvl4pPr lvl="3" algn="l">
              <a:lnSpc>
                <a:spcPct val="100000"/>
              </a:lnSpc>
              <a:spcBef>
                <a:spcPts val="0"/>
              </a:spcBef>
              <a:spcAft>
                <a:spcPts val="0"/>
              </a:spcAft>
              <a:buSzPts val="2800"/>
              <a:buNone/>
              <a:defRPr>
                <a:solidFill>
                  <a:srgbClr val="3E606F"/>
                </a:solidFill>
              </a:defRPr>
            </a:lvl4pPr>
            <a:lvl5pPr lvl="4" algn="l">
              <a:lnSpc>
                <a:spcPct val="100000"/>
              </a:lnSpc>
              <a:spcBef>
                <a:spcPts val="0"/>
              </a:spcBef>
              <a:spcAft>
                <a:spcPts val="0"/>
              </a:spcAft>
              <a:buSzPts val="2800"/>
              <a:buNone/>
              <a:defRPr>
                <a:solidFill>
                  <a:srgbClr val="3E606F"/>
                </a:solidFill>
              </a:defRPr>
            </a:lvl5pPr>
            <a:lvl6pPr lvl="5" algn="l">
              <a:lnSpc>
                <a:spcPct val="100000"/>
              </a:lnSpc>
              <a:spcBef>
                <a:spcPts val="0"/>
              </a:spcBef>
              <a:spcAft>
                <a:spcPts val="0"/>
              </a:spcAft>
              <a:buSzPts val="2800"/>
              <a:buNone/>
              <a:defRPr>
                <a:solidFill>
                  <a:srgbClr val="3E606F"/>
                </a:solidFill>
              </a:defRPr>
            </a:lvl6pPr>
            <a:lvl7pPr lvl="6" algn="l">
              <a:lnSpc>
                <a:spcPct val="100000"/>
              </a:lnSpc>
              <a:spcBef>
                <a:spcPts val="0"/>
              </a:spcBef>
              <a:spcAft>
                <a:spcPts val="0"/>
              </a:spcAft>
              <a:buSzPts val="2800"/>
              <a:buNone/>
              <a:defRPr>
                <a:solidFill>
                  <a:srgbClr val="3E606F"/>
                </a:solidFill>
              </a:defRPr>
            </a:lvl7pPr>
            <a:lvl8pPr lvl="7" algn="l">
              <a:lnSpc>
                <a:spcPct val="100000"/>
              </a:lnSpc>
              <a:spcBef>
                <a:spcPts val="0"/>
              </a:spcBef>
              <a:spcAft>
                <a:spcPts val="0"/>
              </a:spcAft>
              <a:buSzPts val="2800"/>
              <a:buNone/>
              <a:defRPr>
                <a:solidFill>
                  <a:srgbClr val="3E606F"/>
                </a:solidFill>
              </a:defRPr>
            </a:lvl8pPr>
            <a:lvl9pPr lvl="8" algn="l">
              <a:lnSpc>
                <a:spcPct val="100000"/>
              </a:lnSpc>
              <a:spcBef>
                <a:spcPts val="0"/>
              </a:spcBef>
              <a:spcAft>
                <a:spcPts val="0"/>
              </a:spcAft>
              <a:buSzPts val="2800"/>
              <a:buNone/>
              <a:defRPr>
                <a:solidFill>
                  <a:srgbClr val="3E606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pty slide 2">
  <p:cSld name="CUSTOM_12_2">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4245650" y="1568125"/>
            <a:ext cx="4482600" cy="212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193441"/>
              </a:buClr>
              <a:buSzPts val="2400"/>
              <a:buNone/>
              <a:defRPr sz="2400">
                <a:solidFill>
                  <a:srgbClr val="193441"/>
                </a:solidFill>
              </a:defRPr>
            </a:lvl1pPr>
            <a:lvl2pPr lvl="1" algn="ctr" rtl="0">
              <a:lnSpc>
                <a:spcPct val="100000"/>
              </a:lnSpc>
              <a:spcBef>
                <a:spcPts val="0"/>
              </a:spcBef>
              <a:spcAft>
                <a:spcPts val="0"/>
              </a:spcAft>
              <a:buClr>
                <a:schemeClr val="lt1"/>
              </a:buClr>
              <a:buSzPts val="3000"/>
              <a:buNone/>
              <a:defRPr sz="3000">
                <a:solidFill>
                  <a:schemeClr val="lt1"/>
                </a:solidFill>
              </a:defRPr>
            </a:lvl2pPr>
            <a:lvl3pPr lvl="2" algn="ctr" rtl="0">
              <a:lnSpc>
                <a:spcPct val="100000"/>
              </a:lnSpc>
              <a:spcBef>
                <a:spcPts val="0"/>
              </a:spcBef>
              <a:spcAft>
                <a:spcPts val="0"/>
              </a:spcAft>
              <a:buClr>
                <a:schemeClr val="lt1"/>
              </a:buClr>
              <a:buSzPts val="3000"/>
              <a:buNone/>
              <a:defRPr sz="3000">
                <a:solidFill>
                  <a:schemeClr val="lt1"/>
                </a:solidFill>
              </a:defRPr>
            </a:lvl3pPr>
            <a:lvl4pPr lvl="3" algn="ctr" rtl="0">
              <a:lnSpc>
                <a:spcPct val="100000"/>
              </a:lnSpc>
              <a:spcBef>
                <a:spcPts val="0"/>
              </a:spcBef>
              <a:spcAft>
                <a:spcPts val="0"/>
              </a:spcAft>
              <a:buClr>
                <a:schemeClr val="lt1"/>
              </a:buClr>
              <a:buSzPts val="3000"/>
              <a:buNone/>
              <a:defRPr sz="3000">
                <a:solidFill>
                  <a:schemeClr val="lt1"/>
                </a:solidFill>
              </a:defRPr>
            </a:lvl4pPr>
            <a:lvl5pPr lvl="4" algn="ctr" rtl="0">
              <a:lnSpc>
                <a:spcPct val="100000"/>
              </a:lnSpc>
              <a:spcBef>
                <a:spcPts val="0"/>
              </a:spcBef>
              <a:spcAft>
                <a:spcPts val="0"/>
              </a:spcAft>
              <a:buClr>
                <a:schemeClr val="lt1"/>
              </a:buClr>
              <a:buSzPts val="3000"/>
              <a:buNone/>
              <a:defRPr sz="3000">
                <a:solidFill>
                  <a:schemeClr val="lt1"/>
                </a:solidFill>
              </a:defRPr>
            </a:lvl5pPr>
            <a:lvl6pPr lvl="5" algn="ctr" rtl="0">
              <a:lnSpc>
                <a:spcPct val="100000"/>
              </a:lnSpc>
              <a:spcBef>
                <a:spcPts val="0"/>
              </a:spcBef>
              <a:spcAft>
                <a:spcPts val="0"/>
              </a:spcAft>
              <a:buClr>
                <a:schemeClr val="lt1"/>
              </a:buClr>
              <a:buSzPts val="3000"/>
              <a:buNone/>
              <a:defRPr sz="3000">
                <a:solidFill>
                  <a:schemeClr val="lt1"/>
                </a:solidFill>
              </a:defRPr>
            </a:lvl6pPr>
            <a:lvl7pPr lvl="6" algn="ctr" rtl="0">
              <a:lnSpc>
                <a:spcPct val="100000"/>
              </a:lnSpc>
              <a:spcBef>
                <a:spcPts val="0"/>
              </a:spcBef>
              <a:spcAft>
                <a:spcPts val="0"/>
              </a:spcAft>
              <a:buClr>
                <a:schemeClr val="lt1"/>
              </a:buClr>
              <a:buSzPts val="3000"/>
              <a:buNone/>
              <a:defRPr sz="3000">
                <a:solidFill>
                  <a:schemeClr val="lt1"/>
                </a:solidFill>
              </a:defRPr>
            </a:lvl7pPr>
            <a:lvl8pPr lvl="7" algn="ctr" rtl="0">
              <a:lnSpc>
                <a:spcPct val="100000"/>
              </a:lnSpc>
              <a:spcBef>
                <a:spcPts val="0"/>
              </a:spcBef>
              <a:spcAft>
                <a:spcPts val="0"/>
              </a:spcAft>
              <a:buClr>
                <a:schemeClr val="lt1"/>
              </a:buClr>
              <a:buSzPts val="3000"/>
              <a:buNone/>
              <a:defRPr sz="3000">
                <a:solidFill>
                  <a:schemeClr val="lt1"/>
                </a:solidFill>
              </a:defRPr>
            </a:lvl8pPr>
            <a:lvl9pPr lvl="8" algn="ctr" rtl="0">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84" name="Google Shape;84;p14"/>
          <p:cNvSpPr txBox="1">
            <a:spLocks noGrp="1"/>
          </p:cNvSpPr>
          <p:nvPr>
            <p:ph type="subTitle" idx="1"/>
          </p:nvPr>
        </p:nvSpPr>
        <p:spPr>
          <a:xfrm>
            <a:off x="4879550" y="3694525"/>
            <a:ext cx="3214800" cy="54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3E606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6C4345D-D611-4C44-9801-081D856285EE}" type="datetimeFigureOut">
              <a:rPr lang="es-CO" smtClean="0"/>
              <a:pPr/>
              <a:t>7/07/2021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D1C1379-3042-4840-83F1-A28689BBFE16}" type="slidenum">
              <a:rPr lang="es-CO" smtClean="0"/>
              <a:pPr/>
              <a:t>‹Nº›</a:t>
            </a:fld>
            <a:endParaRPr lang="es-CO"/>
          </a:p>
        </p:txBody>
      </p:sp>
    </p:spTree>
    <p:extLst>
      <p:ext uri="{BB962C8B-B14F-4D97-AF65-F5344CB8AC3E}">
        <p14:creationId xmlns:p14="http://schemas.microsoft.com/office/powerpoint/2010/main" val="2698320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300" y="695225"/>
            <a:ext cx="7553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600"/>
              <a:buFont typeface="Roboto Medium"/>
              <a:buNone/>
              <a:defRPr sz="26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2pPr>
            <a:lvl3pPr marR="0" lvl="2"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3pPr>
            <a:lvl4pPr marR="0" lvl="3"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4pPr>
            <a:lvl5pPr marR="0" lvl="4"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5pPr>
            <a:lvl6pPr marR="0" lvl="5"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6pPr>
            <a:lvl7pPr marR="0" lvl="6"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7pPr>
            <a:lvl8pPr marR="0" lvl="7"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8pPr>
            <a:lvl9pPr marR="0" lvl="8"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1285225" y="1668825"/>
            <a:ext cx="6402900" cy="26268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1pPr>
            <a:lvl2pPr marL="914400" marR="0" lvl="1" indent="-330200" algn="l" rtl="0">
              <a:lnSpc>
                <a:spcPct val="114000"/>
              </a:lnSpc>
              <a:spcBef>
                <a:spcPts val="0"/>
              </a:spcBef>
              <a:spcAft>
                <a:spcPts val="0"/>
              </a:spcAft>
              <a:buClr>
                <a:srgbClr val="858585"/>
              </a:buClr>
              <a:buSzPts val="1600"/>
              <a:buFont typeface="Roboto"/>
              <a:buChar char="○"/>
              <a:defRPr sz="1600" b="0" i="0" u="none" strike="noStrike" cap="none">
                <a:solidFill>
                  <a:srgbClr val="858585"/>
                </a:solidFill>
                <a:latin typeface="Roboto"/>
                <a:ea typeface="Roboto"/>
                <a:cs typeface="Roboto"/>
                <a:sym typeface="Roboto"/>
              </a:defRPr>
            </a:lvl2pPr>
            <a:lvl3pPr marL="1371600" marR="0" lvl="2"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3pPr>
            <a:lvl4pPr marL="1828800" marR="0" lvl="3" indent="-323850" algn="l" rtl="0">
              <a:lnSpc>
                <a:spcPct val="114000"/>
              </a:lnSpc>
              <a:spcBef>
                <a:spcPts val="0"/>
              </a:spcBef>
              <a:spcAft>
                <a:spcPts val="0"/>
              </a:spcAft>
              <a:buClr>
                <a:srgbClr val="858585"/>
              </a:buClr>
              <a:buSzPts val="1500"/>
              <a:buFont typeface="Roboto"/>
              <a:buChar char="●"/>
              <a:defRPr sz="1500" b="0" i="0" u="none" strike="noStrike" cap="none">
                <a:solidFill>
                  <a:srgbClr val="858585"/>
                </a:solidFill>
                <a:latin typeface="Roboto"/>
                <a:ea typeface="Roboto"/>
                <a:cs typeface="Roboto"/>
                <a:sym typeface="Roboto"/>
              </a:defRPr>
            </a:lvl4pPr>
            <a:lvl5pPr marL="2286000" marR="0" lvl="4"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5pPr>
            <a:lvl6pPr marL="2743200" marR="0" lvl="5" indent="-317500" algn="l" rtl="0">
              <a:lnSpc>
                <a:spcPct val="114000"/>
              </a:lnSpc>
              <a:spcBef>
                <a:spcPts val="0"/>
              </a:spcBef>
              <a:spcAft>
                <a:spcPts val="0"/>
              </a:spcAft>
              <a:buClr>
                <a:srgbClr val="858585"/>
              </a:buClr>
              <a:buSzPts val="1400"/>
              <a:buFont typeface="Roboto"/>
              <a:buChar char="■"/>
              <a:defRPr sz="1400" b="0" i="0" u="none" strike="noStrike" cap="none">
                <a:solidFill>
                  <a:srgbClr val="858585"/>
                </a:solidFill>
                <a:latin typeface="Roboto"/>
                <a:ea typeface="Roboto"/>
                <a:cs typeface="Roboto"/>
                <a:sym typeface="Roboto"/>
              </a:defRPr>
            </a:lvl6pPr>
            <a:lvl7pPr marL="3200400" marR="0" lvl="6"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7pPr>
            <a:lvl8pPr marL="3657600" marR="0" lvl="7" indent="-311150" algn="l" rtl="0">
              <a:lnSpc>
                <a:spcPct val="114000"/>
              </a:lnSpc>
              <a:spcBef>
                <a:spcPts val="0"/>
              </a:spcBef>
              <a:spcAft>
                <a:spcPts val="0"/>
              </a:spcAft>
              <a:buClr>
                <a:srgbClr val="858585"/>
              </a:buClr>
              <a:buSzPts val="1300"/>
              <a:buFont typeface="Roboto"/>
              <a:buChar char="○"/>
              <a:defRPr sz="1300" b="0" i="0" u="none" strike="noStrike" cap="none">
                <a:solidFill>
                  <a:srgbClr val="858585"/>
                </a:solidFill>
                <a:latin typeface="Roboto"/>
                <a:ea typeface="Roboto"/>
                <a:cs typeface="Roboto"/>
                <a:sym typeface="Roboto"/>
              </a:defRPr>
            </a:lvl8pPr>
            <a:lvl9pPr marL="4114800" marR="0" lvl="8" indent="-304800" algn="l" rtl="0">
              <a:lnSpc>
                <a:spcPct val="114000"/>
              </a:lnSpc>
              <a:spcBef>
                <a:spcPts val="0"/>
              </a:spcBef>
              <a:spcAft>
                <a:spcPts val="0"/>
              </a:spcAft>
              <a:buClr>
                <a:srgbClr val="858585"/>
              </a:buClr>
              <a:buSzPts val="1200"/>
              <a:buFont typeface="Roboto"/>
              <a:buChar char="■"/>
              <a:defRPr sz="1200" b="0" i="0" u="none" strike="noStrike" cap="none">
                <a:solidFill>
                  <a:srgbClr val="858585"/>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60"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info@sescolabogados.com" TargetMode="External"/><Relationship Id="rId4" Type="http://schemas.openxmlformats.org/officeDocument/2006/relationships/image" Target="../media/image2.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funcionpublica.gov.co/eva/gestornormativo/norma.php?i=48365#4.p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hombre sentado en un escritorio&#10;&#10;Descripción generada automáticamente con confianza media">
            <a:extLst>
              <a:ext uri="{FF2B5EF4-FFF2-40B4-BE49-F238E27FC236}">
                <a16:creationId xmlns:a16="http://schemas.microsoft.com/office/drawing/2014/main" id="{8BF4699D-3839-8541-87F2-3E271B7AC6BF}"/>
              </a:ext>
            </a:extLst>
          </p:cNvPr>
          <p:cNvPicPr>
            <a:picLocks noChangeAspect="1"/>
          </p:cNvPicPr>
          <p:nvPr/>
        </p:nvPicPr>
        <p:blipFill>
          <a:blip r:embed="rId2"/>
          <a:stretch>
            <a:fillRect/>
          </a:stretch>
        </p:blipFill>
        <p:spPr>
          <a:xfrm>
            <a:off x="285750" y="226266"/>
            <a:ext cx="8572500" cy="4688634"/>
          </a:xfrm>
          <a:prstGeom prst="rect">
            <a:avLst/>
          </a:prstGeom>
        </p:spPr>
      </p:pic>
      <p:sp>
        <p:nvSpPr>
          <p:cNvPr id="8" name="Rectángulo 7">
            <a:extLst>
              <a:ext uri="{FF2B5EF4-FFF2-40B4-BE49-F238E27FC236}">
                <a16:creationId xmlns:a16="http://schemas.microsoft.com/office/drawing/2014/main" id="{A44554F6-0E15-F34D-9C2E-CAE093FFF61B}"/>
              </a:ext>
            </a:extLst>
          </p:cNvPr>
          <p:cNvSpPr/>
          <p:nvPr/>
        </p:nvSpPr>
        <p:spPr>
          <a:xfrm>
            <a:off x="285750" y="1877267"/>
            <a:ext cx="6183307" cy="1620180"/>
          </a:xfrm>
          <a:prstGeom prst="rect">
            <a:avLst/>
          </a:prstGeom>
          <a:solidFill>
            <a:srgbClr val="597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2" name="Título 1">
            <a:extLst>
              <a:ext uri="{FF2B5EF4-FFF2-40B4-BE49-F238E27FC236}">
                <a16:creationId xmlns:a16="http://schemas.microsoft.com/office/drawing/2014/main" id="{FF44530D-C12A-164F-9CAE-37D2B1E5C30B}"/>
              </a:ext>
            </a:extLst>
          </p:cNvPr>
          <p:cNvSpPr>
            <a:spLocks noGrp="1"/>
          </p:cNvSpPr>
          <p:nvPr>
            <p:ph type="ctrTitle"/>
          </p:nvPr>
        </p:nvSpPr>
        <p:spPr>
          <a:xfrm>
            <a:off x="396602" y="2140163"/>
            <a:ext cx="5830974" cy="797246"/>
          </a:xfrm>
        </p:spPr>
        <p:txBody>
          <a:bodyPr>
            <a:normAutofit fontScale="90000"/>
          </a:bodyPr>
          <a:lstStyle/>
          <a:p>
            <a:pPr algn="ctr"/>
            <a:r>
              <a:rPr lang="es-CO" sz="2700" b="1" dirty="0">
                <a:solidFill>
                  <a:schemeClr val="bg1"/>
                </a:solidFill>
                <a:latin typeface="Calibri" panose="020F0502020204030204" pitchFamily="34" charset="0"/>
                <a:cs typeface="Calibri" panose="020F0502020204030204" pitchFamily="34" charset="0"/>
              </a:rPr>
              <a:t>MANEJO DE LOS AISLAMIENTOS Y TRABAJO REMOTO</a:t>
            </a:r>
          </a:p>
        </p:txBody>
      </p:sp>
      <p:pic>
        <p:nvPicPr>
          <p:cNvPr id="9" name="Imagen 8">
            <a:extLst>
              <a:ext uri="{FF2B5EF4-FFF2-40B4-BE49-F238E27FC236}">
                <a16:creationId xmlns:a16="http://schemas.microsoft.com/office/drawing/2014/main" id="{6F634503-BC71-0E44-81BE-B0144C7D3714}"/>
              </a:ext>
            </a:extLst>
          </p:cNvPr>
          <p:cNvPicPr>
            <a:picLocks noChangeAspect="1"/>
          </p:cNvPicPr>
          <p:nvPr/>
        </p:nvPicPr>
        <p:blipFill>
          <a:blip r:embed="rId3"/>
          <a:stretch>
            <a:fillRect/>
          </a:stretch>
        </p:blipFill>
        <p:spPr>
          <a:xfrm>
            <a:off x="6939541" y="327881"/>
            <a:ext cx="1799551" cy="710223"/>
          </a:xfrm>
          <a:prstGeom prst="rect">
            <a:avLst/>
          </a:prstGeom>
        </p:spPr>
      </p:pic>
      <p:sp>
        <p:nvSpPr>
          <p:cNvPr id="11" name="Google Shape;194;p35">
            <a:extLst>
              <a:ext uri="{FF2B5EF4-FFF2-40B4-BE49-F238E27FC236}">
                <a16:creationId xmlns:a16="http://schemas.microsoft.com/office/drawing/2014/main" id="{0C87AD36-04D7-C94A-9B57-88B251E67D8F}"/>
              </a:ext>
            </a:extLst>
          </p:cNvPr>
          <p:cNvSpPr txBox="1">
            <a:spLocks/>
          </p:cNvSpPr>
          <p:nvPr/>
        </p:nvSpPr>
        <p:spPr>
          <a:xfrm>
            <a:off x="3195416" y="4848213"/>
            <a:ext cx="2753168" cy="339300"/>
          </a:xfrm>
          <a:prstGeom prst="rect">
            <a:avLst/>
          </a:prstGeom>
        </p:spPr>
        <p:txBody>
          <a:bodyPr spcFirstLastPara="1" wrap="square" lIns="68569" tIns="68569" rIns="68569" bIns="68569"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O" sz="1200" dirty="0">
                <a:solidFill>
                  <a:srgbClr val="940002"/>
                </a:solidFill>
                <a:latin typeface="Montserrat" pitchFamily="2" charset="77"/>
              </a:rPr>
              <a:t>www.sescolabogados.com</a:t>
            </a:r>
          </a:p>
        </p:txBody>
      </p:sp>
    </p:spTree>
    <p:extLst>
      <p:ext uri="{BB962C8B-B14F-4D97-AF65-F5344CB8AC3E}">
        <p14:creationId xmlns:p14="http://schemas.microsoft.com/office/powerpoint/2010/main" val="199778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093445"/>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242123" y="1623243"/>
            <a:ext cx="6540424" cy="3163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900134"/>
            <a:ext cx="6303696" cy="2031325"/>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SE CREA UNA NUEVA MODALIDAD DE TRABAJO</a:t>
            </a:r>
          </a:p>
          <a:p>
            <a:pPr marL="0" indent="0" algn="just">
              <a:buNone/>
            </a:pPr>
            <a:endParaRPr lang="es-ES" sz="1400" b="1" dirty="0">
              <a:latin typeface="Arial" panose="020B0604020202020204" pitchFamily="34" charset="0"/>
              <a:cs typeface="Arial" panose="020B0604020202020204" pitchFamily="34" charset="0"/>
            </a:endParaRPr>
          </a:p>
          <a:p>
            <a:pPr algn="just"/>
            <a:r>
              <a:rPr lang="es-ES" b="1" i="0" dirty="0">
                <a:solidFill>
                  <a:srgbClr val="333333"/>
                </a:solidFill>
                <a:effectLst/>
                <a:latin typeface="+mn-lt"/>
              </a:rPr>
              <a:t>ARTÍCULO 1. Objeto y campo de aplicación.</a:t>
            </a:r>
            <a:r>
              <a:rPr lang="es-ES" b="0" i="0" dirty="0">
                <a:solidFill>
                  <a:srgbClr val="333333"/>
                </a:solidFill>
                <a:effectLst/>
                <a:latin typeface="+mn-lt"/>
              </a:rPr>
              <a:t> La presente ley tiene por objeto regular la habilitación de trabajo en casa como una forma de prestación del servicio en situaciones ocasionales, excepcionales o especiales, que se presenten en el marco de una relación laboral, legal y reglamentaria con el Estado o con el sector privado, sin que conlleve variación de las condiciones laborales establecidas o pactadas al inicio de la relación laboral.</a:t>
            </a:r>
            <a:endParaRPr lang="es-CO" dirty="0">
              <a:latin typeface="+mn-lt"/>
            </a:endParaRPr>
          </a:p>
        </p:txBody>
      </p:sp>
    </p:spTree>
    <p:extLst>
      <p:ext uri="{BB962C8B-B14F-4D97-AF65-F5344CB8AC3E}">
        <p14:creationId xmlns:p14="http://schemas.microsoft.com/office/powerpoint/2010/main" val="175291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992011"/>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857757" y="1590254"/>
            <a:ext cx="7533684" cy="3323987"/>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SE CREA UNA NUEVA MODALIDAD DE TRABAJO</a:t>
            </a:r>
          </a:p>
          <a:p>
            <a:pPr marL="0" indent="0" algn="just">
              <a:buNone/>
            </a:pPr>
            <a:endParaRPr lang="es-ES" sz="1400" b="1" dirty="0">
              <a:latin typeface="Arial" panose="020B0604020202020204" pitchFamily="34" charset="0"/>
              <a:cs typeface="Arial" panose="020B0604020202020204" pitchFamily="34" charset="0"/>
            </a:endParaRPr>
          </a:p>
          <a:p>
            <a:pPr algn="just"/>
            <a:r>
              <a:rPr lang="es-ES" b="1" i="0" dirty="0">
                <a:solidFill>
                  <a:srgbClr val="333333"/>
                </a:solidFill>
                <a:effectLst/>
                <a:latin typeface="+mn-lt"/>
              </a:rPr>
              <a:t>ARTÍCULO </a:t>
            </a:r>
            <a:r>
              <a:rPr lang="es-ES" b="1" i="0" u="none" strike="noStrike" dirty="0">
                <a:solidFill>
                  <a:srgbClr val="333333"/>
                </a:solidFill>
                <a:effectLst/>
                <a:latin typeface="+mn-lt"/>
              </a:rPr>
              <a:t> </a:t>
            </a:r>
            <a:r>
              <a:rPr lang="es-ES" b="1" i="0" dirty="0">
                <a:solidFill>
                  <a:srgbClr val="333333"/>
                </a:solidFill>
                <a:effectLst/>
                <a:latin typeface="+mn-lt"/>
              </a:rPr>
              <a:t>2. Definición de Trabajo en Casa.</a:t>
            </a:r>
            <a:r>
              <a:rPr lang="es-ES" b="0" i="0" dirty="0">
                <a:solidFill>
                  <a:srgbClr val="333333"/>
                </a:solidFill>
                <a:effectLst/>
                <a:latin typeface="+mn-lt"/>
              </a:rPr>
              <a:t> Se entiende como trabajo en casa la </a:t>
            </a:r>
            <a:r>
              <a:rPr lang="es-ES" b="1" i="0" u="sng" dirty="0">
                <a:solidFill>
                  <a:srgbClr val="333333"/>
                </a:solidFill>
                <a:effectLst/>
                <a:latin typeface="+mn-lt"/>
              </a:rPr>
              <a:t>habilitación</a:t>
            </a:r>
            <a:r>
              <a:rPr lang="es-ES" b="0" i="0" dirty="0">
                <a:solidFill>
                  <a:srgbClr val="333333"/>
                </a:solidFill>
                <a:effectLst/>
                <a:latin typeface="+mn-lt"/>
              </a:rPr>
              <a:t> al servidor público o trabajador del sector privado para desempeñar </a:t>
            </a:r>
            <a:r>
              <a:rPr lang="es-ES" b="1" i="0" u="sng" dirty="0">
                <a:solidFill>
                  <a:srgbClr val="333333"/>
                </a:solidFill>
                <a:effectLst/>
                <a:latin typeface="+mn-lt"/>
              </a:rPr>
              <a:t>transitoriamente</a:t>
            </a:r>
            <a:r>
              <a:rPr lang="es-ES" b="0" i="0" dirty="0">
                <a:solidFill>
                  <a:srgbClr val="333333"/>
                </a:solidFill>
                <a:effectLst/>
                <a:latin typeface="+mn-lt"/>
              </a:rPr>
              <a:t> sus funciones o actividades laborales </a:t>
            </a:r>
            <a:r>
              <a:rPr lang="es-ES" b="1" i="0" u="sng" dirty="0">
                <a:solidFill>
                  <a:srgbClr val="333333"/>
                </a:solidFill>
                <a:effectLst/>
                <a:latin typeface="+mn-lt"/>
              </a:rPr>
              <a:t>por fuera del sitio</a:t>
            </a:r>
            <a:r>
              <a:rPr lang="es-ES" b="0" i="0" dirty="0">
                <a:solidFill>
                  <a:srgbClr val="333333"/>
                </a:solidFill>
                <a:effectLst/>
                <a:latin typeface="+mn-lt"/>
              </a:rPr>
              <a:t> donde habitualmente las realiza, sin modificar la naturaleza del contrato o relación laboral, o legal y reglamentaria respectiva, ni tampoco desmejorar las condiciones del contrato laboral, cuando se </a:t>
            </a:r>
            <a:r>
              <a:rPr lang="es-ES" b="1" i="0" u="sng" dirty="0">
                <a:solidFill>
                  <a:srgbClr val="333333"/>
                </a:solidFill>
                <a:effectLst/>
                <a:latin typeface="+mn-lt"/>
              </a:rPr>
              <a:t>presenten circunstancias ocasionales, excepcionales o especiales</a:t>
            </a:r>
            <a:r>
              <a:rPr lang="es-ES" b="0" i="0" dirty="0">
                <a:solidFill>
                  <a:srgbClr val="333333"/>
                </a:solidFill>
                <a:effectLst/>
                <a:latin typeface="+mn-lt"/>
              </a:rPr>
              <a:t> que impidan que el trabajador pueda realizar sus funciones en su lugar de trabajo, privilegiando el uso de las tecnologías de la información y las comunicaciones.</a:t>
            </a:r>
          </a:p>
          <a:p>
            <a:pPr algn="just"/>
            <a:r>
              <a:rPr lang="es-ES" b="0" i="0" dirty="0">
                <a:solidFill>
                  <a:srgbClr val="333333"/>
                </a:solidFill>
                <a:effectLst/>
                <a:latin typeface="+mn-lt"/>
              </a:rPr>
              <a:t> </a:t>
            </a:r>
          </a:p>
          <a:p>
            <a:pPr algn="just"/>
            <a:r>
              <a:rPr lang="es-ES" b="0" i="0" dirty="0">
                <a:solidFill>
                  <a:srgbClr val="333333"/>
                </a:solidFill>
                <a:effectLst/>
                <a:latin typeface="+mn-lt"/>
              </a:rPr>
              <a:t>Este no se limita al trabajo que puede </a:t>
            </a:r>
            <a:r>
              <a:rPr lang="es-ES" b="1" i="0" u="sng" dirty="0">
                <a:solidFill>
                  <a:srgbClr val="333333"/>
                </a:solidFill>
                <a:effectLst/>
                <a:latin typeface="+mn-lt"/>
              </a:rPr>
              <a:t>ser realizado mediante tecnologías de la información y las comunicaciones, medios informáticos o análogos</a:t>
            </a:r>
            <a:r>
              <a:rPr lang="es-ES" b="0" i="0" dirty="0">
                <a:solidFill>
                  <a:srgbClr val="333333"/>
                </a:solidFill>
                <a:effectLst/>
                <a:latin typeface="+mn-lt"/>
              </a:rPr>
              <a:t>, sino que se extiende a cualquier tipo de trabajo o labor que no requiera la presencia física del trabajador o funcionario en las instalaciones de la empresa o entidad.</a:t>
            </a:r>
            <a:endParaRPr lang="es-CO" dirty="0">
              <a:latin typeface="+mn-lt"/>
            </a:endParaRPr>
          </a:p>
        </p:txBody>
      </p:sp>
    </p:spTree>
    <p:extLst>
      <p:ext uri="{BB962C8B-B14F-4D97-AF65-F5344CB8AC3E}">
        <p14:creationId xmlns:p14="http://schemas.microsoft.com/office/powerpoint/2010/main" val="199670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1221 DE 2008</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918986"/>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445062" y="1387848"/>
            <a:ext cx="8172956" cy="3539430"/>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EL TELETRABAJO CON SUS FORMAS</a:t>
            </a:r>
          </a:p>
          <a:p>
            <a:pPr marL="0" indent="0" algn="just">
              <a:buNone/>
            </a:pPr>
            <a:endParaRPr lang="es-ES" sz="1400" b="1" dirty="0">
              <a:latin typeface="Arial" panose="020B0604020202020204" pitchFamily="34" charset="0"/>
              <a:cs typeface="Arial" panose="020B0604020202020204" pitchFamily="34" charset="0"/>
            </a:endParaRPr>
          </a:p>
          <a:p>
            <a:pPr algn="just"/>
            <a:r>
              <a:rPr lang="es-ES" dirty="0"/>
              <a:t>Teletrabajo. Es una forma de organización laboral, que consiste en el desempeño de actividades remuneradas o prestación de servicios a terceros utilizando como soporte las tecnologías de la información y la comunicación – TIC para el contacto entre el trabajador y la empresa, sin requerirse la presencia física del trabajador en un sitio específico de trabajo.</a:t>
            </a:r>
          </a:p>
          <a:p>
            <a:pPr algn="just"/>
            <a:endParaRPr lang="es-ES" dirty="0"/>
          </a:p>
          <a:p>
            <a:pPr algn="just"/>
            <a:r>
              <a:rPr lang="es-ES" b="1" dirty="0"/>
              <a:t>Autónomos</a:t>
            </a:r>
            <a:r>
              <a:rPr lang="es-ES" dirty="0"/>
              <a:t> son aquellos que utilizan su propio domicilio o un lugar escogido para desarrollar su actividad profesional, puede ser una pequeña oficina, un local comercial. En este tipo se encuentran las personas que trabajan siempre fuera de la empresa y sólo acuden a la oficina en algunas ocasiones. </a:t>
            </a:r>
          </a:p>
          <a:p>
            <a:pPr algn="just"/>
            <a:r>
              <a:rPr lang="es-ES" b="1" dirty="0"/>
              <a:t>Móviles </a:t>
            </a:r>
            <a:r>
              <a:rPr lang="es-ES" dirty="0"/>
              <a:t>son aquellos teletrabajadores que no tienen un lugar de trabajo establecido y cuyas herramientas primordiales para desarrollar sus actividades profesionales son las Tecnologías de la Información y la comunicación, en dispositivos móviles. </a:t>
            </a:r>
          </a:p>
          <a:p>
            <a:pPr algn="just"/>
            <a:r>
              <a:rPr lang="es-ES" b="1" dirty="0"/>
              <a:t>Suplementarios</a:t>
            </a:r>
            <a:r>
              <a:rPr lang="es-ES" dirty="0"/>
              <a:t>, son aquellos teletrabajadores que laboran dos o tres días a la semana en su casa y el resto del tiempo lo hacen en una oficina. </a:t>
            </a:r>
            <a:endParaRPr lang="es-CO" dirty="0">
              <a:latin typeface="+mn-lt"/>
            </a:endParaRPr>
          </a:p>
        </p:txBody>
      </p:sp>
    </p:spTree>
    <p:extLst>
      <p:ext uri="{BB962C8B-B14F-4D97-AF65-F5344CB8AC3E}">
        <p14:creationId xmlns:p14="http://schemas.microsoft.com/office/powerpoint/2010/main" val="180041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997444"/>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302817" y="1511796"/>
            <a:ext cx="6497905" cy="31244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554892"/>
            <a:ext cx="6303696" cy="3323987"/>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CRITERIOS APLICABLES AL TRABAJO EN CASA</a:t>
            </a:r>
          </a:p>
          <a:p>
            <a:pPr marL="0" indent="0" algn="just">
              <a:buNone/>
            </a:pPr>
            <a:endParaRPr lang="es-ES" sz="1400" b="1" dirty="0">
              <a:latin typeface="Arial" panose="020B0604020202020204" pitchFamily="34" charset="0"/>
              <a:cs typeface="Arial" panose="020B0604020202020204" pitchFamily="34" charset="0"/>
            </a:endParaRPr>
          </a:p>
          <a:p>
            <a:pPr marL="342900" indent="-342900" algn="just">
              <a:buAutoNum type="arabicPeriod"/>
            </a:pPr>
            <a:r>
              <a:rPr lang="es-CO" b="1" dirty="0">
                <a:latin typeface="+mn-lt"/>
              </a:rPr>
              <a:t>COORDINACIÓN. </a:t>
            </a:r>
            <a:r>
              <a:rPr lang="es-CO" dirty="0">
                <a:latin typeface="+mn-lt"/>
              </a:rPr>
              <a:t>Acuerdo entre las partes para las labores que le serán asignadas al trabajador para ser desarrolladas desde el inicio;</a:t>
            </a:r>
          </a:p>
          <a:p>
            <a:pPr marL="342900" indent="-342900" algn="just">
              <a:buAutoNum type="arabicPeriod"/>
            </a:pPr>
            <a:r>
              <a:rPr lang="es-CO" b="1" dirty="0">
                <a:latin typeface="+mn-lt"/>
              </a:rPr>
              <a:t>DESCONEXIÓN LABORAL. </a:t>
            </a:r>
            <a:r>
              <a:rPr lang="es-CO" dirty="0">
                <a:latin typeface="+mn-lt"/>
              </a:rPr>
              <a:t>Derecho a que el trabajador disfrute de sus vacaciones, permisos, descanso, feriados, licencias con el fin de conciliar su vida familiar, personal y laboral;</a:t>
            </a:r>
          </a:p>
          <a:p>
            <a:pPr marL="342900" indent="-342900" algn="just">
              <a:buAutoNum type="arabicPeriod"/>
            </a:pPr>
            <a:r>
              <a:rPr lang="es-CO" b="1" dirty="0">
                <a:latin typeface="+mn-lt"/>
              </a:rPr>
              <a:t>JORNADA LABORAL. </a:t>
            </a:r>
            <a:r>
              <a:rPr lang="es-CO" dirty="0">
                <a:latin typeface="+mn-lt"/>
              </a:rPr>
              <a:t>Las normas aplicables a la jornada laboral contenida en el C.S.T; salvo para aquellos trabajadores de dirección, confianza y manejo.</a:t>
            </a:r>
          </a:p>
          <a:p>
            <a:pPr marL="342900" indent="-342900" algn="just">
              <a:buAutoNum type="arabicPeriod"/>
            </a:pPr>
            <a:r>
              <a:rPr lang="es-CO" b="1" dirty="0">
                <a:latin typeface="+mn-lt"/>
              </a:rPr>
              <a:t>TERMINO TRABAJO EN CASA. </a:t>
            </a:r>
            <a:r>
              <a:rPr lang="es-CO" dirty="0">
                <a:latin typeface="+mn-lt"/>
              </a:rPr>
              <a:t>El trabajo en casa se puede pactar hasta por máximo 3 meses prorrogable por otros 3 meses. Si las circunstancias que dieron origen al trabajo continúan, el trabajo en casa estará sujeto a su desaparición. </a:t>
            </a:r>
          </a:p>
          <a:p>
            <a:pPr marL="342900" indent="-342900" algn="just">
              <a:buAutoNum type="arabicPeriod"/>
            </a:pPr>
            <a:endParaRPr lang="es-CO" dirty="0">
              <a:latin typeface="+mn-lt"/>
            </a:endParaRPr>
          </a:p>
        </p:txBody>
      </p:sp>
    </p:spTree>
    <p:extLst>
      <p:ext uri="{BB962C8B-B14F-4D97-AF65-F5344CB8AC3E}">
        <p14:creationId xmlns:p14="http://schemas.microsoft.com/office/powerpoint/2010/main" val="46705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800219"/>
          </a:xfrm>
          <a:prstGeom prst="rect">
            <a:avLst/>
          </a:prstGeom>
          <a:noFill/>
        </p:spPr>
        <p:txBody>
          <a:bodyPr wrap="square" rtlCol="0">
            <a:spAutoFit/>
          </a:bodyPr>
          <a:lstStyle/>
          <a:p>
            <a:pPr algn="ctr"/>
            <a:r>
              <a:rPr lang="es-CO" sz="2300" b="1" dirty="0">
                <a:solidFill>
                  <a:srgbClr val="940002"/>
                </a:solidFill>
              </a:rPr>
              <a:t>CÓDIGO SUSTANTIVO DE TRABAJO</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94593" y="1038398"/>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302817" y="1699412"/>
            <a:ext cx="6497905" cy="29368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730858"/>
            <a:ext cx="6303696" cy="2031325"/>
          </a:xfrm>
          <a:prstGeom prst="rect">
            <a:avLst/>
          </a:prstGeom>
          <a:noFill/>
        </p:spPr>
        <p:txBody>
          <a:bodyPr wrap="square" rtlCol="0">
            <a:spAutoFit/>
          </a:bodyPr>
          <a:lstStyle/>
          <a:p>
            <a:pPr marL="0" indent="0" algn="ctr">
              <a:buNone/>
            </a:pPr>
            <a:endParaRPr lang="es-ES" b="1" dirty="0">
              <a:solidFill>
                <a:srgbClr val="4B4949"/>
              </a:solidFill>
              <a:latin typeface="Open Sans" panose="020B0606030504020204" pitchFamily="34" charset="0"/>
            </a:endParaRPr>
          </a:p>
          <a:p>
            <a:pPr marL="0" indent="0" algn="ctr">
              <a:buNone/>
            </a:pPr>
            <a:endParaRPr lang="es-ES" b="1" dirty="0">
              <a:solidFill>
                <a:srgbClr val="4B4949"/>
              </a:solidFill>
              <a:latin typeface="Open Sans" panose="020B0606030504020204" pitchFamily="34" charset="0"/>
            </a:endParaRPr>
          </a:p>
          <a:p>
            <a:pPr marL="0" indent="0" algn="ctr">
              <a:buNone/>
            </a:pPr>
            <a:endParaRPr lang="es-ES" b="1" dirty="0">
              <a:solidFill>
                <a:srgbClr val="4B4949"/>
              </a:solidFill>
              <a:latin typeface="Open Sans" panose="020B0606030504020204" pitchFamily="34" charset="0"/>
            </a:endParaRPr>
          </a:p>
          <a:p>
            <a:pPr marL="0" indent="0" algn="ctr">
              <a:buNone/>
            </a:pPr>
            <a:endParaRPr lang="es-ES" b="1" dirty="0">
              <a:solidFill>
                <a:srgbClr val="4B4949"/>
              </a:solidFill>
              <a:latin typeface="Open Sans" panose="020B0606030504020204" pitchFamily="34" charset="0"/>
            </a:endParaRPr>
          </a:p>
          <a:p>
            <a:pPr marL="0" indent="0" algn="ctr">
              <a:buNone/>
            </a:pPr>
            <a:r>
              <a:rPr lang="es-ES" b="1" dirty="0">
                <a:solidFill>
                  <a:srgbClr val="4B4949"/>
                </a:solidFill>
                <a:latin typeface="Open Sans" panose="020B0606030504020204" pitchFamily="34" charset="0"/>
              </a:rPr>
              <a:t>EXCEPCIONES A LA JORNADA LABORAL</a:t>
            </a:r>
          </a:p>
          <a:p>
            <a:pPr marL="0" indent="0" algn="ctr">
              <a:buNone/>
            </a:pPr>
            <a:endParaRPr lang="es-ES" b="1" dirty="0">
              <a:solidFill>
                <a:srgbClr val="4B4949"/>
              </a:solidFill>
              <a:latin typeface="Open Sans" panose="020B0606030504020204" pitchFamily="34" charset="0"/>
            </a:endParaRPr>
          </a:p>
          <a:p>
            <a:pPr marL="0" indent="0" algn="just">
              <a:buNone/>
            </a:pPr>
            <a:r>
              <a:rPr lang="es-ES" b="1" dirty="0">
                <a:solidFill>
                  <a:srgbClr val="4B4949"/>
                </a:solidFill>
                <a:latin typeface="Open Sans" panose="020B0606030504020204" pitchFamily="34" charset="0"/>
              </a:rPr>
              <a:t>ARTÍCULO 162. (…) </a:t>
            </a:r>
            <a:r>
              <a:rPr lang="es-ES" b="0" i="0" dirty="0">
                <a:solidFill>
                  <a:srgbClr val="4B4949"/>
                </a:solidFill>
                <a:effectLst/>
                <a:latin typeface="Open Sans" panose="020B0606030504020204" pitchFamily="34" charset="0"/>
              </a:rPr>
              <a:t>c). Los que ejerciten labores discontinuas o intermitentes y los de simple vigilancia, cuando residan en el lugar o sitio de trabajo;</a:t>
            </a:r>
            <a:endParaRPr lang="es-CO" dirty="0">
              <a:latin typeface="+mn-lt"/>
            </a:endParaRPr>
          </a:p>
        </p:txBody>
      </p:sp>
    </p:spTree>
    <p:extLst>
      <p:ext uri="{BB962C8B-B14F-4D97-AF65-F5344CB8AC3E}">
        <p14:creationId xmlns:p14="http://schemas.microsoft.com/office/powerpoint/2010/main" val="3913333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093445"/>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242123" y="1623243"/>
            <a:ext cx="6540424" cy="3163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900134"/>
            <a:ext cx="6303696" cy="2677656"/>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ELEMENTOS DE LA RELACIÓN LABORAL</a:t>
            </a:r>
          </a:p>
          <a:p>
            <a:pPr marL="0" indent="0" algn="just">
              <a:buNone/>
            </a:pPr>
            <a:endParaRPr lang="es-ES" sz="1400" b="1" dirty="0">
              <a:latin typeface="Arial" panose="020B0604020202020204" pitchFamily="34" charset="0"/>
              <a:cs typeface="Arial" panose="020B0604020202020204" pitchFamily="34" charset="0"/>
            </a:endParaRPr>
          </a:p>
          <a:p>
            <a:pPr marL="342900" indent="-342900" algn="just">
              <a:buAutoNum type="arabicPeriod"/>
            </a:pPr>
            <a:r>
              <a:rPr lang="es-CO" b="1" dirty="0">
                <a:latin typeface="+mn-lt"/>
              </a:rPr>
              <a:t>SUBORDINACIÓN. </a:t>
            </a:r>
            <a:r>
              <a:rPr lang="es-CO" dirty="0">
                <a:latin typeface="+mn-lt"/>
              </a:rPr>
              <a:t>Se mantiene la capacidad subordinante del empleador. Supervisión y prestación de los servicios contratados;</a:t>
            </a:r>
          </a:p>
          <a:p>
            <a:pPr marL="342900" indent="-342900" algn="just">
              <a:buAutoNum type="arabicPeriod"/>
            </a:pPr>
            <a:r>
              <a:rPr lang="es-CO" b="1" dirty="0">
                <a:latin typeface="+mn-lt"/>
              </a:rPr>
              <a:t>EVALUACIÓN DE DESEMPEÑO. </a:t>
            </a:r>
            <a:r>
              <a:rPr lang="es-CO" dirty="0">
                <a:latin typeface="+mn-lt"/>
              </a:rPr>
              <a:t>El empleador es quien determina la forma en que se realiza la evaluación del trabajador, cumplimiento de metas, reporte y obtención de resultados.</a:t>
            </a:r>
          </a:p>
          <a:p>
            <a:pPr marL="342900" indent="-342900" algn="just">
              <a:buAutoNum type="arabicPeriod"/>
            </a:pPr>
            <a:r>
              <a:rPr lang="es-CO" b="1" dirty="0">
                <a:latin typeface="+mn-lt"/>
              </a:rPr>
              <a:t>HERRAMIENTAS DE TRABAJO. </a:t>
            </a:r>
            <a:r>
              <a:rPr lang="es-CO" dirty="0">
                <a:latin typeface="+mn-lt"/>
              </a:rPr>
              <a:t>Se podrá pactar entre las partes el uso de las herramientas de propiedad del trabajador. Sino se llega a un acuerdo, el empleador es quien debe suministrar las herramientas, como primer responsable.</a:t>
            </a:r>
          </a:p>
          <a:p>
            <a:pPr algn="just"/>
            <a:endParaRPr lang="es-CO" dirty="0">
              <a:latin typeface="+mn-lt"/>
            </a:endParaRPr>
          </a:p>
        </p:txBody>
      </p:sp>
    </p:spTree>
    <p:extLst>
      <p:ext uri="{BB962C8B-B14F-4D97-AF65-F5344CB8AC3E}">
        <p14:creationId xmlns:p14="http://schemas.microsoft.com/office/powerpoint/2010/main" val="315891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1221 DE 2008</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093445"/>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242123" y="1623243"/>
            <a:ext cx="6540424" cy="3163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900134"/>
            <a:ext cx="6303696" cy="2031325"/>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HERRAMIENTAS DE TRABAJO EN TELETRABAJO</a:t>
            </a:r>
          </a:p>
          <a:p>
            <a:pPr marL="0" indent="0" algn="just">
              <a:buNone/>
            </a:pPr>
            <a:endParaRPr lang="es-ES" sz="1400" b="1" dirty="0">
              <a:latin typeface="Arial" panose="020B0604020202020204" pitchFamily="34" charset="0"/>
              <a:cs typeface="Arial" panose="020B0604020202020204" pitchFamily="34" charset="0"/>
            </a:endParaRPr>
          </a:p>
          <a:p>
            <a:pPr algn="just"/>
            <a:r>
              <a:rPr lang="es-ES" dirty="0"/>
              <a:t>Artículo 6°. Garantías laborales, sindicales y de seguridad social para los teletrabajadores. </a:t>
            </a:r>
          </a:p>
          <a:p>
            <a:pPr algn="just"/>
            <a:endParaRPr lang="es-ES" dirty="0"/>
          </a:p>
          <a:p>
            <a:pPr algn="just"/>
            <a:r>
              <a:rPr lang="es-ES" dirty="0"/>
              <a:t>7. Los empleadores deberán proveer y garantizar el mantenimiento de los equipos de los teletrabajadores, conexiones, programas, valor de la energía, desplazamientos ordenados por él, necesarios para desempeñar sus funciones. </a:t>
            </a:r>
            <a:endParaRPr lang="es-CO" dirty="0">
              <a:latin typeface="+mn-lt"/>
            </a:endParaRPr>
          </a:p>
        </p:txBody>
      </p:sp>
    </p:spTree>
    <p:extLst>
      <p:ext uri="{BB962C8B-B14F-4D97-AF65-F5344CB8AC3E}">
        <p14:creationId xmlns:p14="http://schemas.microsoft.com/office/powerpoint/2010/main" val="293340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800219"/>
          </a:xfrm>
          <a:prstGeom prst="rect">
            <a:avLst/>
          </a:prstGeom>
          <a:noFill/>
        </p:spPr>
        <p:txBody>
          <a:bodyPr wrap="square" rtlCol="0">
            <a:spAutoFit/>
          </a:bodyPr>
          <a:lstStyle/>
          <a:p>
            <a:pPr algn="ctr"/>
            <a:r>
              <a:rPr lang="es-CO" sz="2300" b="1" dirty="0">
                <a:solidFill>
                  <a:srgbClr val="940002"/>
                </a:solidFill>
              </a:rPr>
              <a:t>CÓDIGO SUSTANTIVO DE TRABAJO</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093445"/>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242123" y="1623243"/>
            <a:ext cx="6540424" cy="3163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900134"/>
            <a:ext cx="6303696" cy="2031325"/>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HERRAMIENTAS DE TRABAJO</a:t>
            </a:r>
          </a:p>
          <a:p>
            <a:pPr marL="0" indent="0" algn="just">
              <a:buNone/>
            </a:pPr>
            <a:endParaRPr lang="es-ES" sz="1400" b="1" dirty="0">
              <a:latin typeface="Arial" panose="020B0604020202020204" pitchFamily="34" charset="0"/>
              <a:cs typeface="Arial" panose="020B0604020202020204" pitchFamily="34" charset="0"/>
            </a:endParaRPr>
          </a:p>
          <a:p>
            <a:pPr algn="just"/>
            <a:r>
              <a:rPr lang="es-ES" b="1" i="0" u="none" strike="noStrike" dirty="0">
                <a:solidFill>
                  <a:srgbClr val="BE9E55"/>
                </a:solidFill>
                <a:effectLst/>
                <a:latin typeface="+mn-lt"/>
              </a:rPr>
              <a:t>ARTICULO 57. OBLIGACIONES ESPECIALES DEL {EMPLEADOR}.</a:t>
            </a:r>
            <a:r>
              <a:rPr lang="es-ES" b="0" i="0" dirty="0">
                <a:solidFill>
                  <a:srgbClr val="4B4949"/>
                </a:solidFill>
                <a:effectLst/>
                <a:latin typeface="+mn-lt"/>
              </a:rPr>
              <a:t> Son obligaciones especiales del empleador:</a:t>
            </a:r>
          </a:p>
          <a:p>
            <a:pPr algn="just"/>
            <a:endParaRPr lang="es-ES" b="0" i="0" dirty="0">
              <a:solidFill>
                <a:srgbClr val="4B4949"/>
              </a:solidFill>
              <a:effectLst/>
              <a:latin typeface="+mn-lt"/>
            </a:endParaRPr>
          </a:p>
          <a:p>
            <a:pPr algn="just"/>
            <a:r>
              <a:rPr lang="es-ES" b="0" i="0" dirty="0">
                <a:solidFill>
                  <a:srgbClr val="4B4949"/>
                </a:solidFill>
                <a:effectLst/>
                <a:latin typeface="+mn-lt"/>
              </a:rPr>
              <a:t>1. Poner a disposición de los trabajadores, salvo estipulación en contrario, los instrumentos adecuados y las materias primas necesarias para la realización de las labores.</a:t>
            </a:r>
          </a:p>
          <a:p>
            <a:pPr algn="just"/>
            <a:endParaRPr lang="es-CO" dirty="0">
              <a:latin typeface="+mn-lt"/>
            </a:endParaRPr>
          </a:p>
        </p:txBody>
      </p:sp>
    </p:spTree>
    <p:extLst>
      <p:ext uri="{BB962C8B-B14F-4D97-AF65-F5344CB8AC3E}">
        <p14:creationId xmlns:p14="http://schemas.microsoft.com/office/powerpoint/2010/main" val="365955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0" y="-547007"/>
            <a:ext cx="9144000"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093445"/>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242123" y="1623243"/>
            <a:ext cx="6540424" cy="3163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339228" y="1900134"/>
            <a:ext cx="6303696" cy="2462213"/>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ELEMENTOS DE LA RELACIÓN LABORAL</a:t>
            </a:r>
          </a:p>
          <a:p>
            <a:pPr marL="0" indent="0" algn="just">
              <a:buNone/>
            </a:pPr>
            <a:endParaRPr lang="es-ES" sz="1400" b="1" dirty="0">
              <a:latin typeface="Arial" panose="020B0604020202020204" pitchFamily="34" charset="0"/>
              <a:cs typeface="Arial" panose="020B0604020202020204" pitchFamily="34" charset="0"/>
            </a:endParaRPr>
          </a:p>
          <a:p>
            <a:pPr marL="342900" indent="-342900" algn="just">
              <a:buAutoNum type="arabicPeriod"/>
            </a:pPr>
            <a:r>
              <a:rPr lang="es-CO" b="1" dirty="0">
                <a:latin typeface="+mn-lt"/>
              </a:rPr>
              <a:t>SUBORDINACIÓN. </a:t>
            </a:r>
            <a:r>
              <a:rPr lang="es-CO" dirty="0">
                <a:latin typeface="+mn-lt"/>
              </a:rPr>
              <a:t>Se mantiene la capacidad subordinante del empleador. Supervisión y prestación de los servicios contratados;</a:t>
            </a:r>
          </a:p>
          <a:p>
            <a:pPr marL="342900" indent="-342900" algn="just">
              <a:buAutoNum type="arabicPeriod"/>
            </a:pPr>
            <a:r>
              <a:rPr lang="es-CO" b="1" dirty="0">
                <a:latin typeface="+mn-lt"/>
              </a:rPr>
              <a:t>EVALUACIÓN DE DESEMPEÑO. </a:t>
            </a:r>
            <a:r>
              <a:rPr lang="es-CO" dirty="0">
                <a:latin typeface="+mn-lt"/>
              </a:rPr>
              <a:t>El empleador es quien determina la forma en que se realiza la evaluación del trabajador, cumplimiento de metas, reporte y obtención de resultados.</a:t>
            </a:r>
          </a:p>
          <a:p>
            <a:pPr marL="342900" indent="-342900" algn="just">
              <a:buAutoNum type="arabicPeriod"/>
            </a:pPr>
            <a:r>
              <a:rPr lang="es-CO" b="1" dirty="0">
                <a:latin typeface="+mn-lt"/>
              </a:rPr>
              <a:t>HERRAMIENTAS DE TRABAJO. </a:t>
            </a:r>
            <a:r>
              <a:rPr lang="es-CO" dirty="0">
                <a:latin typeface="+mn-lt"/>
              </a:rPr>
              <a:t>Se podrá pactar entre las partes el uso de las herramientas de propiedad del trabajador. Sino se llega a un acuerdo, el empleador es quien debe suministrar las herramientas, como primer responsable.</a:t>
            </a:r>
          </a:p>
        </p:txBody>
      </p:sp>
    </p:spTree>
    <p:extLst>
      <p:ext uri="{BB962C8B-B14F-4D97-AF65-F5344CB8AC3E}">
        <p14:creationId xmlns:p14="http://schemas.microsoft.com/office/powerpoint/2010/main" val="214552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5690507"/>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039311"/>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035781" y="2030364"/>
            <a:ext cx="6997101" cy="1999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992525" y="1743182"/>
            <a:ext cx="6997101" cy="2893100"/>
          </a:xfrm>
          <a:prstGeom prst="rect">
            <a:avLst/>
          </a:prstGeom>
          <a:noFill/>
        </p:spPr>
        <p:txBody>
          <a:bodyPr wrap="square" rtlCol="0">
            <a:spAutoFit/>
          </a:bodyPr>
          <a:lstStyle/>
          <a:p>
            <a:pPr marL="0" indent="0" algn="ctr">
              <a:buNone/>
            </a:pPr>
            <a:r>
              <a:rPr lang="es-ES" b="1" dirty="0">
                <a:latin typeface="Arial" panose="020B0604020202020204" pitchFamily="34" charset="0"/>
                <a:cs typeface="Arial" panose="020B0604020202020204" pitchFamily="34" charset="0"/>
              </a:rPr>
              <a:t>REQUISITOS PARA EL TRABAJO EN CASA</a:t>
            </a:r>
            <a:endParaRPr lang="es-ES" sz="1400" b="1" dirty="0">
              <a:latin typeface="Arial" panose="020B0604020202020204" pitchFamily="34" charset="0"/>
              <a:cs typeface="Arial" panose="020B0604020202020204" pitchFamily="34" charset="0"/>
            </a:endParaRPr>
          </a:p>
          <a:p>
            <a:pPr marL="0" indent="0" algn="just">
              <a:buNone/>
            </a:pPr>
            <a:endParaRPr lang="es-ES" sz="1400" b="1" dirty="0">
              <a:latin typeface="Arial" panose="020B0604020202020204" pitchFamily="34" charset="0"/>
              <a:cs typeface="Arial" panose="020B0604020202020204" pitchFamily="34" charset="0"/>
            </a:endParaRPr>
          </a:p>
          <a:p>
            <a:pPr marL="342900" indent="-342900" algn="just">
              <a:buAutoNum type="arabicPeriod"/>
            </a:pPr>
            <a:r>
              <a:rPr lang="es-ES" b="1" i="0" dirty="0">
                <a:solidFill>
                  <a:srgbClr val="333333"/>
                </a:solidFill>
                <a:effectLst/>
                <a:latin typeface="+mn-lt"/>
              </a:rPr>
              <a:t>CAPACITACIÓN. </a:t>
            </a:r>
            <a:r>
              <a:rPr lang="es-ES" i="0" dirty="0">
                <a:solidFill>
                  <a:srgbClr val="333333"/>
                </a:solidFill>
                <a:effectLst/>
                <a:latin typeface="+mn-lt"/>
              </a:rPr>
              <a:t>Procedimiento para la capacitación del trabajador para el adecuado uso de las tecnologías</a:t>
            </a:r>
            <a:r>
              <a:rPr lang="es-ES" b="1" i="0" dirty="0">
                <a:solidFill>
                  <a:srgbClr val="333333"/>
                </a:solidFill>
                <a:effectLst/>
                <a:latin typeface="+mn-lt"/>
              </a:rPr>
              <a:t>;</a:t>
            </a:r>
          </a:p>
          <a:p>
            <a:pPr marL="342900" indent="-342900" algn="just">
              <a:buAutoNum type="arabicPeriod"/>
            </a:pPr>
            <a:r>
              <a:rPr lang="es-ES" b="1" dirty="0">
                <a:solidFill>
                  <a:srgbClr val="333333"/>
                </a:solidFill>
                <a:latin typeface="+mn-lt"/>
              </a:rPr>
              <a:t>NOTIFICACIÓN: </a:t>
            </a:r>
            <a:r>
              <a:rPr lang="es-ES" dirty="0">
                <a:solidFill>
                  <a:srgbClr val="333333"/>
                </a:solidFill>
                <a:latin typeface="+mn-lt"/>
              </a:rPr>
              <a:t>Deber de informar a los trabajadores acerca de la habilitación de trabajo en casa y en dicha comunicación se deberá indicar el tiempo en que estará vigente.</a:t>
            </a:r>
          </a:p>
          <a:p>
            <a:pPr marL="342900" indent="-342900" algn="just">
              <a:buAutoNum type="arabicPeriod"/>
            </a:pPr>
            <a:r>
              <a:rPr lang="es-ES" b="1" dirty="0">
                <a:solidFill>
                  <a:srgbClr val="333333"/>
                </a:solidFill>
                <a:latin typeface="+mn-lt"/>
              </a:rPr>
              <a:t>REPORTE ARL: </a:t>
            </a:r>
            <a:r>
              <a:rPr lang="es-ES" dirty="0">
                <a:solidFill>
                  <a:srgbClr val="333333"/>
                </a:solidFill>
                <a:latin typeface="+mn-lt"/>
              </a:rPr>
              <a:t>L</a:t>
            </a:r>
            <a:r>
              <a:rPr lang="es-ES" b="0" i="0" dirty="0">
                <a:solidFill>
                  <a:srgbClr val="333333"/>
                </a:solidFill>
                <a:effectLst/>
                <a:latin typeface="+mn-lt"/>
              </a:rPr>
              <a:t>os empleadores deberán comunicar y actualizar ante la Administradora de Riesgos Laborales los datos del trabajador y en aquellos casos en que sea necesaria la prestación del servicio o el desarrollo de actividades en un lugar diferente al inicialmente pactado en la relación laboral deberá informar la dirección en la que se efectuará el desarrollo de las actividades.</a:t>
            </a:r>
            <a:r>
              <a:rPr lang="es-ES" dirty="0">
                <a:solidFill>
                  <a:srgbClr val="333333"/>
                </a:solidFill>
                <a:latin typeface="+mn-lt"/>
              </a:rPr>
              <a:t> </a:t>
            </a:r>
          </a:p>
          <a:p>
            <a:pPr marL="0" indent="0" algn="just">
              <a:buNone/>
            </a:pPr>
            <a:endParaRPr lang="es-CO" dirty="0">
              <a:latin typeface="+mn-lt"/>
            </a:endParaRPr>
          </a:p>
        </p:txBody>
      </p:sp>
    </p:spTree>
    <p:extLst>
      <p:ext uri="{BB962C8B-B14F-4D97-AF65-F5344CB8AC3E}">
        <p14:creationId xmlns:p14="http://schemas.microsoft.com/office/powerpoint/2010/main" val="1715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hombre sentado en un escritorio&#10;&#10;Descripción generada automáticamente con confianza media">
            <a:extLst>
              <a:ext uri="{FF2B5EF4-FFF2-40B4-BE49-F238E27FC236}">
                <a16:creationId xmlns:a16="http://schemas.microsoft.com/office/drawing/2014/main" id="{8BF4699D-3839-8541-87F2-3E271B7AC6BF}"/>
              </a:ext>
            </a:extLst>
          </p:cNvPr>
          <p:cNvPicPr>
            <a:picLocks noChangeAspect="1"/>
          </p:cNvPicPr>
          <p:nvPr/>
        </p:nvPicPr>
        <p:blipFill>
          <a:blip r:embed="rId2"/>
          <a:stretch>
            <a:fillRect/>
          </a:stretch>
        </p:blipFill>
        <p:spPr>
          <a:xfrm>
            <a:off x="285750" y="226266"/>
            <a:ext cx="8572500" cy="4688634"/>
          </a:xfrm>
          <a:prstGeom prst="rect">
            <a:avLst/>
          </a:prstGeom>
        </p:spPr>
      </p:pic>
      <p:sp>
        <p:nvSpPr>
          <p:cNvPr id="8" name="Rectángulo 7">
            <a:extLst>
              <a:ext uri="{FF2B5EF4-FFF2-40B4-BE49-F238E27FC236}">
                <a16:creationId xmlns:a16="http://schemas.microsoft.com/office/drawing/2014/main" id="{A44554F6-0E15-F34D-9C2E-CAE093FFF61B}"/>
              </a:ext>
            </a:extLst>
          </p:cNvPr>
          <p:cNvSpPr/>
          <p:nvPr/>
        </p:nvSpPr>
        <p:spPr>
          <a:xfrm>
            <a:off x="285750" y="1877267"/>
            <a:ext cx="6183307" cy="1620180"/>
          </a:xfrm>
          <a:prstGeom prst="rect">
            <a:avLst/>
          </a:prstGeom>
          <a:solidFill>
            <a:srgbClr val="597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2" name="Título 1">
            <a:extLst>
              <a:ext uri="{FF2B5EF4-FFF2-40B4-BE49-F238E27FC236}">
                <a16:creationId xmlns:a16="http://schemas.microsoft.com/office/drawing/2014/main" id="{FF44530D-C12A-164F-9CAE-37D2B1E5C30B}"/>
              </a:ext>
            </a:extLst>
          </p:cNvPr>
          <p:cNvSpPr>
            <a:spLocks noGrp="1"/>
          </p:cNvSpPr>
          <p:nvPr>
            <p:ph type="ctrTitle"/>
          </p:nvPr>
        </p:nvSpPr>
        <p:spPr>
          <a:xfrm>
            <a:off x="396602" y="2140163"/>
            <a:ext cx="5830974" cy="1890210"/>
          </a:xfrm>
        </p:spPr>
        <p:txBody>
          <a:bodyPr>
            <a:normAutofit/>
          </a:bodyPr>
          <a:lstStyle/>
          <a:p>
            <a:pPr algn="l"/>
            <a:r>
              <a:rPr lang="es-CO" sz="2700" b="1" dirty="0">
                <a:solidFill>
                  <a:schemeClr val="bg1"/>
                </a:solidFill>
                <a:latin typeface="Calibri" panose="020F0502020204030204" pitchFamily="34" charset="0"/>
                <a:cs typeface="Calibri" panose="020F0502020204030204" pitchFamily="34" charset="0"/>
              </a:rPr>
              <a:t>INCAPACIDADES COVID – OBLIGACIÓN DE LAS EPS - ARL</a:t>
            </a:r>
          </a:p>
        </p:txBody>
      </p:sp>
      <p:pic>
        <p:nvPicPr>
          <p:cNvPr id="9" name="Imagen 8">
            <a:extLst>
              <a:ext uri="{FF2B5EF4-FFF2-40B4-BE49-F238E27FC236}">
                <a16:creationId xmlns:a16="http://schemas.microsoft.com/office/drawing/2014/main" id="{6F634503-BC71-0E44-81BE-B0144C7D3714}"/>
              </a:ext>
            </a:extLst>
          </p:cNvPr>
          <p:cNvPicPr>
            <a:picLocks noChangeAspect="1"/>
          </p:cNvPicPr>
          <p:nvPr/>
        </p:nvPicPr>
        <p:blipFill>
          <a:blip r:embed="rId3"/>
          <a:stretch>
            <a:fillRect/>
          </a:stretch>
        </p:blipFill>
        <p:spPr>
          <a:xfrm>
            <a:off x="6939541" y="327881"/>
            <a:ext cx="1799551" cy="710223"/>
          </a:xfrm>
          <a:prstGeom prst="rect">
            <a:avLst/>
          </a:prstGeom>
        </p:spPr>
      </p:pic>
      <p:sp>
        <p:nvSpPr>
          <p:cNvPr id="11" name="Google Shape;194;p35">
            <a:extLst>
              <a:ext uri="{FF2B5EF4-FFF2-40B4-BE49-F238E27FC236}">
                <a16:creationId xmlns:a16="http://schemas.microsoft.com/office/drawing/2014/main" id="{0C87AD36-04D7-C94A-9B57-88B251E67D8F}"/>
              </a:ext>
            </a:extLst>
          </p:cNvPr>
          <p:cNvSpPr txBox="1">
            <a:spLocks/>
          </p:cNvSpPr>
          <p:nvPr/>
        </p:nvSpPr>
        <p:spPr>
          <a:xfrm>
            <a:off x="3195416" y="4848213"/>
            <a:ext cx="2753168" cy="339300"/>
          </a:xfrm>
          <a:prstGeom prst="rect">
            <a:avLst/>
          </a:prstGeom>
        </p:spPr>
        <p:txBody>
          <a:bodyPr spcFirstLastPara="1" wrap="square" lIns="68569" tIns="68569" rIns="68569" bIns="68569"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O" sz="1200" dirty="0">
                <a:solidFill>
                  <a:srgbClr val="940002"/>
                </a:solidFill>
                <a:latin typeface="Montserrat" pitchFamily="2" charset="77"/>
              </a:rPr>
              <a:t>www.sescolabogados.com</a:t>
            </a:r>
          </a:p>
        </p:txBody>
      </p:sp>
    </p:spTree>
    <p:extLst>
      <p:ext uri="{BB962C8B-B14F-4D97-AF65-F5344CB8AC3E}">
        <p14:creationId xmlns:p14="http://schemas.microsoft.com/office/powerpoint/2010/main" val="309331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26760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26059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111118" y="1958626"/>
            <a:ext cx="6997101" cy="2677656"/>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DERECHOS A LAS PRESTACIONES SOCIALES</a:t>
            </a:r>
          </a:p>
          <a:p>
            <a:pPr marL="0" indent="0" algn="just">
              <a:buNone/>
            </a:pPr>
            <a:endParaRPr lang="es-ES" sz="1400" b="1" dirty="0">
              <a:latin typeface="Arial" panose="020B0604020202020204" pitchFamily="34" charset="0"/>
              <a:cs typeface="Arial" panose="020B0604020202020204" pitchFamily="34" charset="0"/>
            </a:endParaRPr>
          </a:p>
          <a:p>
            <a:pPr algn="just"/>
            <a:r>
              <a:rPr lang="es-ES" b="1" i="0" dirty="0">
                <a:solidFill>
                  <a:srgbClr val="333333"/>
                </a:solidFill>
                <a:effectLst/>
                <a:latin typeface="+mn-lt"/>
              </a:rPr>
              <a:t>ARTÍCULO 10. Sobre los derechos salariales y prestacionales.</a:t>
            </a:r>
            <a:r>
              <a:rPr lang="es-ES" b="0" i="0" dirty="0">
                <a:solidFill>
                  <a:srgbClr val="333333"/>
                </a:solidFill>
                <a:effectLst/>
                <a:latin typeface="+mn-lt"/>
              </a:rPr>
              <a:t> Durante el tiempo que el servidor público o trabajador del sector privado preste sus servicios o desarrolle sus actividades bajo la habilitación de trabajo en casa, tendrá derecho a percibir los salarios y prestaciones sociales derivadas de su relación laboral.</a:t>
            </a:r>
          </a:p>
          <a:p>
            <a:pPr algn="just"/>
            <a:endParaRPr lang="es-ES" dirty="0">
              <a:solidFill>
                <a:srgbClr val="333333"/>
              </a:solidFill>
              <a:latin typeface="+mn-lt"/>
            </a:endParaRPr>
          </a:p>
          <a:p>
            <a:pPr algn="just"/>
            <a:r>
              <a:rPr lang="es-ES" dirty="0">
                <a:solidFill>
                  <a:srgbClr val="333333"/>
                </a:solidFill>
                <a:latin typeface="+mn-lt"/>
              </a:rPr>
              <a:t>En esta norma se adopta el auxilio de conectividad para los servidores públicos. </a:t>
            </a:r>
          </a:p>
          <a:p>
            <a:pPr algn="just"/>
            <a:endParaRPr lang="es-ES" dirty="0">
              <a:solidFill>
                <a:srgbClr val="333333"/>
              </a:solidFill>
              <a:latin typeface="+mn-lt"/>
            </a:endParaRPr>
          </a:p>
          <a:p>
            <a:pPr algn="just"/>
            <a:r>
              <a:rPr lang="es-ES" b="1" dirty="0">
                <a:solidFill>
                  <a:srgbClr val="333333"/>
                </a:solidFill>
                <a:latin typeface="+mn-lt"/>
              </a:rPr>
              <a:t>OJO: </a:t>
            </a:r>
            <a:r>
              <a:rPr lang="es-ES" b="0" i="0" dirty="0">
                <a:solidFill>
                  <a:srgbClr val="333333"/>
                </a:solidFill>
                <a:effectLst/>
                <a:latin typeface="Work Sans"/>
              </a:rPr>
              <a:t> </a:t>
            </a:r>
            <a:r>
              <a:rPr lang="es-ES" dirty="0">
                <a:solidFill>
                  <a:srgbClr val="333333"/>
                </a:solidFill>
                <a:latin typeface="+mn-lt"/>
              </a:rPr>
              <a:t>Para los trabajadores del sector privado, el valor establecido para el auxilio de transporte se reconocerá como auxilio de conectividad digital y tendrá los mismos </a:t>
            </a:r>
            <a:r>
              <a:rPr lang="es-ES" b="1" u="sng" dirty="0">
                <a:solidFill>
                  <a:srgbClr val="333333"/>
                </a:solidFill>
                <a:latin typeface="+mn-lt"/>
              </a:rPr>
              <a:t>efectos salariales</a:t>
            </a:r>
            <a:r>
              <a:rPr lang="es-ES" dirty="0">
                <a:solidFill>
                  <a:srgbClr val="333333"/>
                </a:solidFill>
                <a:latin typeface="+mn-lt"/>
              </a:rPr>
              <a:t> del auxilio de transporte.</a:t>
            </a:r>
            <a:endParaRPr lang="es-CO" dirty="0">
              <a:solidFill>
                <a:srgbClr val="333333"/>
              </a:solidFill>
              <a:latin typeface="+mn-lt"/>
            </a:endParaRPr>
          </a:p>
        </p:txBody>
      </p:sp>
    </p:spTree>
    <p:extLst>
      <p:ext uri="{BB962C8B-B14F-4D97-AF65-F5344CB8AC3E}">
        <p14:creationId xmlns:p14="http://schemas.microsoft.com/office/powerpoint/2010/main" val="379108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0" y="490709"/>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2088 DE 2021</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33900" y="1012264"/>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2815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111118" y="1524782"/>
            <a:ext cx="6997101" cy="3323987"/>
          </a:xfrm>
          <a:prstGeom prst="rect">
            <a:avLst/>
          </a:prstGeom>
          <a:noFill/>
        </p:spPr>
        <p:txBody>
          <a:bodyPr wrap="square" rtlCol="0">
            <a:spAutoFit/>
          </a:bodyPr>
          <a:lstStyle/>
          <a:p>
            <a:pPr marL="0" indent="0" algn="ctr">
              <a:buNone/>
            </a:pPr>
            <a:r>
              <a:rPr lang="es-ES" sz="1400" b="1" dirty="0">
                <a:latin typeface="Arial" panose="020B0604020202020204" pitchFamily="34" charset="0"/>
                <a:cs typeface="Arial" panose="020B0604020202020204" pitchFamily="34" charset="0"/>
              </a:rPr>
              <a:t>GARANTIAS LABORALES</a:t>
            </a:r>
          </a:p>
          <a:p>
            <a:pPr marL="0" indent="0" algn="just">
              <a:buNone/>
            </a:pPr>
            <a:endParaRPr lang="es-ES" sz="1400" b="1" dirty="0">
              <a:latin typeface="Arial" panose="020B0604020202020204" pitchFamily="34" charset="0"/>
              <a:cs typeface="Arial" panose="020B0604020202020204" pitchFamily="34" charset="0"/>
            </a:endParaRPr>
          </a:p>
          <a:p>
            <a:pPr algn="just"/>
            <a:r>
              <a:rPr lang="es-ES" b="1" i="0" dirty="0">
                <a:solidFill>
                  <a:srgbClr val="333333"/>
                </a:solidFill>
                <a:effectLst/>
                <a:latin typeface="+mn-lt"/>
              </a:rPr>
              <a:t>ARTÍCULO 11. Garantías laborales, sindicales y de seguridad social.</a:t>
            </a:r>
            <a:r>
              <a:rPr lang="es-ES" b="0" i="0" dirty="0">
                <a:solidFill>
                  <a:srgbClr val="333333"/>
                </a:solidFill>
                <a:effectLst/>
                <a:latin typeface="+mn-lt"/>
              </a:rPr>
              <a:t> Durante el tiempo que se preste el servicio o actividad bajo la habilitación de trabajo en casa, el servidor público o trabajador del sector privado continuará disfrutando de los mismos derechos y garantías que rigen su relación laboral, entre otras, las que regulan la jornada laboral, horas extras, trabajo nocturno, dominicales y festivos, descansos dentro de la jornada laboral, derechos de asociación y negociación sindical y en general todos los beneficios a que tenga derecho en el marco de la respectiva relación laboral.</a:t>
            </a:r>
          </a:p>
          <a:p>
            <a:pPr algn="just"/>
            <a:endParaRPr lang="es-ES" dirty="0">
              <a:solidFill>
                <a:srgbClr val="333333"/>
              </a:solidFill>
              <a:latin typeface="+mn-lt"/>
            </a:endParaRPr>
          </a:p>
          <a:p>
            <a:pPr algn="just"/>
            <a:r>
              <a:rPr lang="es-ES" b="0" i="0" dirty="0">
                <a:solidFill>
                  <a:srgbClr val="333333"/>
                </a:solidFill>
                <a:effectLst/>
                <a:latin typeface="+mn-lt"/>
              </a:rPr>
              <a:t>Durante el tiempo que se presten los servicios o actividades bajo la habilitación del trabajo en casa el servidor público o trabajador del sector privado continuará amparado por las acciones de promoción y prevención, así como de las prestaciones económicas y asistenciales, en materia de riesgos laborales.</a:t>
            </a:r>
            <a:endParaRPr lang="es-CO" dirty="0">
              <a:solidFill>
                <a:srgbClr val="333333"/>
              </a:solidFill>
              <a:latin typeface="+mn-lt"/>
            </a:endParaRPr>
          </a:p>
        </p:txBody>
      </p:sp>
    </p:spTree>
    <p:extLst>
      <p:ext uri="{BB962C8B-B14F-4D97-AF65-F5344CB8AC3E}">
        <p14:creationId xmlns:p14="http://schemas.microsoft.com/office/powerpoint/2010/main" val="284394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0" y="490709"/>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2460840" y="356565"/>
            <a:ext cx="4222318" cy="636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2658194" y="337528"/>
            <a:ext cx="3665765" cy="446276"/>
          </a:xfrm>
          <a:prstGeom prst="rect">
            <a:avLst/>
          </a:prstGeom>
          <a:noFill/>
        </p:spPr>
        <p:txBody>
          <a:bodyPr wrap="square" rtlCol="0">
            <a:spAutoFit/>
          </a:bodyPr>
          <a:lstStyle/>
          <a:p>
            <a:pPr algn="ctr"/>
            <a:r>
              <a:rPr lang="es-CO" sz="2300" b="1" dirty="0">
                <a:solidFill>
                  <a:srgbClr val="940002"/>
                </a:solidFill>
              </a:rPr>
              <a:t>LEY 2069 DE 2020</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33900" y="1012264"/>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28150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111118" y="1524782"/>
            <a:ext cx="6997101" cy="2893100"/>
          </a:xfrm>
          <a:prstGeom prst="rect">
            <a:avLst/>
          </a:prstGeom>
          <a:noFill/>
        </p:spPr>
        <p:txBody>
          <a:bodyPr wrap="square" rtlCol="0">
            <a:spAutoFit/>
          </a:bodyPr>
          <a:lstStyle/>
          <a:p>
            <a:pPr algn="just"/>
            <a:r>
              <a:rPr lang="es-ES" b="1" i="0" u="none" strike="noStrike" dirty="0">
                <a:solidFill>
                  <a:srgbClr val="0073FF"/>
                </a:solidFill>
                <a:effectLst/>
                <a:latin typeface="+mn-lt"/>
              </a:rPr>
              <a:t>ARTÍCULO 16. VISA PARA NÓMADAS DIGITALES, EMPRENDEDORES Y TRABAJADORES REMOTOS.</a:t>
            </a:r>
            <a:r>
              <a:rPr lang="es-ES" b="1" i="0" dirty="0">
                <a:solidFill>
                  <a:srgbClr val="000000"/>
                </a:solidFill>
                <a:effectLst/>
                <a:latin typeface="+mn-lt"/>
              </a:rPr>
              <a:t> </a:t>
            </a:r>
            <a:r>
              <a:rPr lang="es-ES" b="0" i="0" dirty="0">
                <a:solidFill>
                  <a:srgbClr val="4B4949"/>
                </a:solidFill>
                <a:effectLst/>
                <a:latin typeface="+mn-lt"/>
              </a:rPr>
              <a:t>El Gobierno Nacional en cabeza del Ministerio de Relaciones Exteriores expedirá un régimen especial para el ingreso, permanencia y trabajo en el país de los denominados "nómadas digitales", los cuales incluyen a personas dedicadas a realizar trabajo remoto y/o independiente, incluyendo las modalidades de teletrabajo, trabajo a distancia y/o trabajo remoto, con el propósito de promover al país como un centro de trabajo remoto en el marco de la cuarta revolución. Se requerirá la acreditación de un servicio de asistencia médica durante su permanencia en el país.</a:t>
            </a:r>
          </a:p>
          <a:p>
            <a:pPr algn="just"/>
            <a:r>
              <a:rPr lang="es-ES" b="1" i="0" u="none" strike="noStrike" dirty="0">
                <a:solidFill>
                  <a:srgbClr val="0073FF"/>
                </a:solidFill>
                <a:effectLst/>
                <a:latin typeface="+mn-lt"/>
              </a:rPr>
              <a:t>ARTÍCULO 17.</a:t>
            </a:r>
            <a:r>
              <a:rPr lang="es-ES" b="1" i="0" dirty="0">
                <a:solidFill>
                  <a:srgbClr val="000000"/>
                </a:solidFill>
                <a:effectLst/>
                <a:latin typeface="+mn-lt"/>
              </a:rPr>
              <a:t> </a:t>
            </a:r>
            <a:r>
              <a:rPr lang="es-ES" b="0" i="0" dirty="0">
                <a:solidFill>
                  <a:srgbClr val="4B4949"/>
                </a:solidFill>
                <a:effectLst/>
                <a:latin typeface="+mn-lt"/>
              </a:rPr>
              <a:t>Teniendo en cuenta las nuevas circunstancias mundiales, habilítese el trabajo remoto más allá del teletrabajo, con el fin de garantizar la generación de empleo en el país, y la consolidación y crecimiento de las empresas.</a:t>
            </a:r>
          </a:p>
          <a:p>
            <a:pPr algn="just"/>
            <a:r>
              <a:rPr lang="es-ES" b="1" i="0" dirty="0">
                <a:solidFill>
                  <a:srgbClr val="000000"/>
                </a:solidFill>
                <a:effectLst/>
                <a:latin typeface="+mn-lt"/>
              </a:rPr>
              <a:t>PARÁGRAFO 1o. </a:t>
            </a:r>
            <a:r>
              <a:rPr lang="es-ES" b="0" i="0" dirty="0">
                <a:solidFill>
                  <a:srgbClr val="4B4949"/>
                </a:solidFill>
                <a:effectLst/>
                <a:latin typeface="+mn-lt"/>
              </a:rPr>
              <a:t>El Gobierno nacional reglamentará la materia.</a:t>
            </a:r>
          </a:p>
        </p:txBody>
      </p:sp>
    </p:spTree>
    <p:extLst>
      <p:ext uri="{BB962C8B-B14F-4D97-AF65-F5344CB8AC3E}">
        <p14:creationId xmlns:p14="http://schemas.microsoft.com/office/powerpoint/2010/main" val="317114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27"/>
        <p:cNvGrpSpPr/>
        <p:nvPr/>
      </p:nvGrpSpPr>
      <p:grpSpPr>
        <a:xfrm>
          <a:off x="0" y="0"/>
          <a:ext cx="0" cy="0"/>
          <a:chOff x="0" y="0"/>
          <a:chExt cx="0" cy="0"/>
        </a:xfrm>
      </p:grpSpPr>
      <p:sp>
        <p:nvSpPr>
          <p:cNvPr id="5329" name="Google Shape;5329;p55"/>
          <p:cNvSpPr txBox="1">
            <a:spLocks noGrp="1"/>
          </p:cNvSpPr>
          <p:nvPr>
            <p:ph type="title"/>
          </p:nvPr>
        </p:nvSpPr>
        <p:spPr>
          <a:xfrm>
            <a:off x="4392457" y="678858"/>
            <a:ext cx="4482600" cy="107683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6000" b="1" dirty="0"/>
              <a:t>¡Gracias!</a:t>
            </a:r>
            <a:endParaRPr sz="6000" b="1" dirty="0"/>
          </a:p>
        </p:txBody>
      </p:sp>
      <p:pic>
        <p:nvPicPr>
          <p:cNvPr id="5" name="Imagen 4">
            <a:extLst>
              <a:ext uri="{FF2B5EF4-FFF2-40B4-BE49-F238E27FC236}">
                <a16:creationId xmlns:a16="http://schemas.microsoft.com/office/drawing/2014/main" id="{ABB0BA04-248B-FB40-9824-03D2B395DBF0}"/>
              </a:ext>
            </a:extLst>
          </p:cNvPr>
          <p:cNvPicPr>
            <a:picLocks noChangeAspect="1"/>
          </p:cNvPicPr>
          <p:nvPr/>
        </p:nvPicPr>
        <p:blipFill>
          <a:blip r:embed="rId4"/>
          <a:stretch>
            <a:fillRect/>
          </a:stretch>
        </p:blipFill>
        <p:spPr>
          <a:xfrm>
            <a:off x="5585010" y="3693365"/>
            <a:ext cx="2294965" cy="905747"/>
          </a:xfrm>
          <a:prstGeom prst="rect">
            <a:avLst/>
          </a:prstGeom>
        </p:spPr>
      </p:pic>
      <p:sp>
        <p:nvSpPr>
          <p:cNvPr id="3" name="Subtítulo 2">
            <a:extLst>
              <a:ext uri="{FF2B5EF4-FFF2-40B4-BE49-F238E27FC236}">
                <a16:creationId xmlns:a16="http://schemas.microsoft.com/office/drawing/2014/main" id="{36047C92-D666-FA42-BC9F-B40C4344C2F5}"/>
              </a:ext>
            </a:extLst>
          </p:cNvPr>
          <p:cNvSpPr>
            <a:spLocks noGrp="1"/>
          </p:cNvSpPr>
          <p:nvPr>
            <p:ph type="subTitle" idx="1"/>
          </p:nvPr>
        </p:nvSpPr>
        <p:spPr>
          <a:xfrm>
            <a:off x="5453977" y="2106294"/>
            <a:ext cx="3995509" cy="546000"/>
          </a:xfrm>
        </p:spPr>
        <p:txBody>
          <a:bodyPr/>
          <a:lstStyle/>
          <a:p>
            <a:pPr algn="l"/>
            <a:r>
              <a:rPr lang="es-ES" dirty="0">
                <a:solidFill>
                  <a:schemeClr val="bg2">
                    <a:lumMod val="75000"/>
                  </a:schemeClr>
                </a:solidFill>
                <a:hlinkClick r:id="rId5">
                  <a:extLst>
                    <a:ext uri="{A12FA001-AC4F-418D-AE19-62706E023703}">
                      <ahyp:hlinkClr xmlns:ahyp="http://schemas.microsoft.com/office/drawing/2018/hyperlinkcolor" val="tx"/>
                    </a:ext>
                  </a:extLst>
                </a:hlinkClick>
              </a:rPr>
              <a:t>info@sescolabogados.com</a:t>
            </a:r>
            <a:endParaRPr lang="es-ES" dirty="0">
              <a:solidFill>
                <a:schemeClr val="bg2">
                  <a:lumMod val="75000"/>
                </a:schemeClr>
              </a:solidFill>
            </a:endParaRPr>
          </a:p>
          <a:p>
            <a:pPr algn="l"/>
            <a:endParaRPr lang="es-ES" dirty="0">
              <a:solidFill>
                <a:schemeClr val="bg2">
                  <a:lumMod val="75000"/>
                </a:schemeClr>
              </a:solidFill>
            </a:endParaRPr>
          </a:p>
          <a:p>
            <a:pPr algn="l"/>
            <a:r>
              <a:rPr lang="es-ES" dirty="0">
                <a:solidFill>
                  <a:schemeClr val="bg2">
                    <a:lumMod val="75000"/>
                  </a:schemeClr>
                </a:solidFill>
              </a:rPr>
              <a:t>(57 1) 316 454 1486</a:t>
            </a:r>
          </a:p>
          <a:p>
            <a:endParaRPr lang="es-CO" dirty="0"/>
          </a:p>
        </p:txBody>
      </p:sp>
      <p:pic>
        <p:nvPicPr>
          <p:cNvPr id="9" name="Gráfico 8" descr="Sobre con relleno sólido">
            <a:extLst>
              <a:ext uri="{FF2B5EF4-FFF2-40B4-BE49-F238E27FC236}">
                <a16:creationId xmlns:a16="http://schemas.microsoft.com/office/drawing/2014/main" id="{9D5943C3-0264-B34F-AB32-6377B2897E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8279" y="2111606"/>
            <a:ext cx="460144" cy="460144"/>
          </a:xfrm>
          <a:prstGeom prst="rect">
            <a:avLst/>
          </a:prstGeom>
        </p:spPr>
      </p:pic>
      <p:pic>
        <p:nvPicPr>
          <p:cNvPr id="10" name="Gráfico 9" descr="Auricular con relleno sólido">
            <a:extLst>
              <a:ext uri="{FF2B5EF4-FFF2-40B4-BE49-F238E27FC236}">
                <a16:creationId xmlns:a16="http://schemas.microsoft.com/office/drawing/2014/main" id="{26B1DD81-66EC-EE48-A5EC-2C4D153FB5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7171" y="2742042"/>
            <a:ext cx="371252" cy="371252"/>
          </a:xfrm>
          <a:prstGeom prst="rect">
            <a:avLst/>
          </a:prstGeom>
        </p:spPr>
      </p:pic>
      <p:sp>
        <p:nvSpPr>
          <p:cNvPr id="11" name="Google Shape;194;p35">
            <a:extLst>
              <a:ext uri="{FF2B5EF4-FFF2-40B4-BE49-F238E27FC236}">
                <a16:creationId xmlns:a16="http://schemas.microsoft.com/office/drawing/2014/main" id="{A860BB19-EF25-6E43-A79A-2918799E751F}"/>
              </a:ext>
            </a:extLst>
          </p:cNvPr>
          <p:cNvSpPr txBox="1">
            <a:spLocks/>
          </p:cNvSpPr>
          <p:nvPr/>
        </p:nvSpPr>
        <p:spPr>
          <a:xfrm>
            <a:off x="211574" y="4691100"/>
            <a:ext cx="3670891" cy="452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a:solidFill>
                  <a:srgbClr val="940002"/>
                </a:solidFill>
              </a:rPr>
              <a:t>www.sescolabogados.com</a:t>
            </a:r>
            <a:endParaRPr lang="es-CO" dirty="0">
              <a:solidFill>
                <a:srgbClr val="94000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469900" y="356565"/>
            <a:ext cx="7835900" cy="87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595351" y="615143"/>
            <a:ext cx="7835900" cy="446276"/>
          </a:xfrm>
          <a:prstGeom prst="rect">
            <a:avLst/>
          </a:prstGeom>
          <a:noFill/>
        </p:spPr>
        <p:txBody>
          <a:bodyPr wrap="square" rtlCol="0">
            <a:spAutoFit/>
          </a:bodyPr>
          <a:lstStyle/>
          <a:p>
            <a:pPr algn="ctr"/>
            <a:r>
              <a:rPr lang="es-CO" sz="2300" b="1" dirty="0">
                <a:solidFill>
                  <a:srgbClr val="940002"/>
                </a:solidFill>
              </a:rPr>
              <a:t>INCAPACIDADES COVID-19</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17714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595351" y="1789622"/>
            <a:ext cx="7835900" cy="2893100"/>
          </a:xfrm>
          <a:prstGeom prst="rect">
            <a:avLst/>
          </a:prstGeom>
          <a:noFill/>
        </p:spPr>
        <p:txBody>
          <a:bodyPr wrap="square" rtlCol="0">
            <a:spAutoFit/>
          </a:bodyPr>
          <a:lstStyle/>
          <a:p>
            <a:pPr marL="0" indent="0" algn="ctr">
              <a:buNone/>
            </a:pPr>
            <a:r>
              <a:rPr lang="es-ES" b="1" i="0" dirty="0">
                <a:solidFill>
                  <a:srgbClr val="4A4A4A"/>
                </a:solidFill>
                <a:effectLst/>
                <a:latin typeface="Arial" panose="020B0604020202020204" pitchFamily="34" charset="0"/>
                <a:cs typeface="Arial" panose="020B0604020202020204" pitchFamily="34" charset="0"/>
              </a:rPr>
              <a:t>DECRETO 538 DE 2020</a:t>
            </a:r>
          </a:p>
          <a:p>
            <a:pPr marL="0" indent="0" algn="ctr">
              <a:buNone/>
            </a:pPr>
            <a:endParaRPr lang="es-ES" b="1" i="0" dirty="0">
              <a:solidFill>
                <a:srgbClr val="4A4A4A"/>
              </a:solidFill>
              <a:effectLst/>
              <a:latin typeface="Arial" panose="020B0604020202020204" pitchFamily="34" charset="0"/>
              <a:cs typeface="Arial" panose="020B0604020202020204" pitchFamily="34" charset="0"/>
            </a:endParaRPr>
          </a:p>
          <a:p>
            <a:pPr marL="0" indent="0" algn="just">
              <a:buNone/>
            </a:pPr>
            <a:r>
              <a:rPr lang="es-ES" b="0" i="0" dirty="0">
                <a:solidFill>
                  <a:srgbClr val="4A4A4A"/>
                </a:solidFill>
                <a:effectLst/>
                <a:latin typeface="Arial" panose="020B0604020202020204" pitchFamily="34" charset="0"/>
                <a:cs typeface="Arial" panose="020B0604020202020204" pitchFamily="34" charset="0"/>
              </a:rPr>
              <a:t>Elimínense los requisitos de que trata el parágrafo </a:t>
            </a:r>
            <a:r>
              <a:rPr lang="es-ES" b="0" i="0" u="none" strike="noStrike" dirty="0">
                <a:solidFill>
                  <a:srgbClr val="337AB7"/>
                </a:solidFill>
                <a:effectLst/>
                <a:latin typeface="Arial" panose="020B0604020202020204" pitchFamily="34" charset="0"/>
                <a:cs typeface="Arial" panose="020B0604020202020204" pitchFamily="34" charset="0"/>
                <a:hlinkClick r:id="rId7"/>
              </a:rPr>
              <a:t>2</a:t>
            </a:r>
            <a:r>
              <a:rPr lang="es-ES" b="0" i="0" dirty="0">
                <a:solidFill>
                  <a:srgbClr val="4A4A4A"/>
                </a:solidFill>
                <a:effectLst/>
                <a:latin typeface="Arial" panose="020B0604020202020204" pitchFamily="34" charset="0"/>
                <a:cs typeface="Arial" panose="020B0604020202020204" pitchFamily="34" charset="0"/>
              </a:rPr>
              <a:t> del artículo 4 de la Ley 1562 de 2012 para incluir dentro de la tabla de enfermedades laborales, el Coronavirus COVID- 19 como enfermedad laboral directa, respecto de los trabajadores del sector </a:t>
            </a:r>
            <a:r>
              <a:rPr lang="es-ES" b="1" i="0" u="sng" dirty="0">
                <a:solidFill>
                  <a:srgbClr val="4A4A4A"/>
                </a:solidFill>
                <a:effectLst/>
                <a:latin typeface="Arial" panose="020B0604020202020204" pitchFamily="34" charset="0"/>
                <a:cs typeface="Arial" panose="020B0604020202020204" pitchFamily="34" charset="0"/>
              </a:rPr>
              <a:t>salud, incluyendo al personal administrativo, de aseo, vigilancia y de apoyo que preste servicios en las diferentes actividades de prevención, diagnóstico y atención de esta enfermedad.</a:t>
            </a:r>
          </a:p>
          <a:p>
            <a:pPr marL="0" indent="0" algn="l">
              <a:buNone/>
            </a:pPr>
            <a:r>
              <a:rPr lang="es-ES" b="0" i="0" dirty="0">
                <a:solidFill>
                  <a:srgbClr val="4A4A4A"/>
                </a:solidFill>
                <a:effectLst/>
                <a:latin typeface="Arial" panose="020B0604020202020204" pitchFamily="34" charset="0"/>
                <a:cs typeface="Arial" panose="020B0604020202020204" pitchFamily="34" charset="0"/>
              </a:rPr>
              <a:t> </a:t>
            </a:r>
          </a:p>
          <a:p>
            <a:pPr marL="0" indent="0" algn="just">
              <a:buNone/>
            </a:pPr>
            <a:r>
              <a:rPr lang="es-ES" b="0" i="0" dirty="0">
                <a:solidFill>
                  <a:srgbClr val="4A4A4A"/>
                </a:solidFill>
                <a:effectLst/>
                <a:latin typeface="Arial" panose="020B0604020202020204" pitchFamily="34" charset="0"/>
                <a:cs typeface="Arial" panose="020B0604020202020204" pitchFamily="34" charset="0"/>
              </a:rPr>
              <a:t>Las entidades Administradoras de Riesgos Laborales -ARL-, desde el momento en que se confirme el diagnóstico del Coronavirus COVID-19, deben reconocer </a:t>
            </a:r>
            <a:r>
              <a:rPr lang="es-ES" b="1" i="0" u="sng" dirty="0">
                <a:solidFill>
                  <a:srgbClr val="4A4A4A"/>
                </a:solidFill>
                <a:effectLst/>
                <a:latin typeface="Arial" panose="020B0604020202020204" pitchFamily="34" charset="0"/>
                <a:cs typeface="Arial" panose="020B0604020202020204" pitchFamily="34" charset="0"/>
              </a:rPr>
              <a:t>todas las prestaciones asistenciales y económicas derivadas de la incapacidad de origen laboral por esa enfermedad</a:t>
            </a:r>
            <a:r>
              <a:rPr lang="es-ES" b="0" i="0" dirty="0">
                <a:solidFill>
                  <a:srgbClr val="4A4A4A"/>
                </a:solidFill>
                <a:effectLst/>
                <a:latin typeface="Arial" panose="020B0604020202020204" pitchFamily="34" charset="0"/>
                <a:cs typeface="Arial" panose="020B0604020202020204" pitchFamily="34" charset="0"/>
              </a:rPr>
              <a:t>, sin que se requiera la determinación de origen laboral en primera oportunidad o el dictamen de las juntas de calificación de invalidez.</a:t>
            </a:r>
          </a:p>
        </p:txBody>
      </p:sp>
    </p:spTree>
    <p:extLst>
      <p:ext uri="{BB962C8B-B14F-4D97-AF65-F5344CB8AC3E}">
        <p14:creationId xmlns:p14="http://schemas.microsoft.com/office/powerpoint/2010/main" val="128409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469900" y="333780"/>
            <a:ext cx="7835900" cy="87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595351" y="561438"/>
            <a:ext cx="7835900" cy="446276"/>
          </a:xfrm>
          <a:prstGeom prst="rect">
            <a:avLst/>
          </a:prstGeom>
          <a:noFill/>
        </p:spPr>
        <p:txBody>
          <a:bodyPr wrap="square" rtlCol="0">
            <a:spAutoFit/>
          </a:bodyPr>
          <a:lstStyle/>
          <a:p>
            <a:pPr algn="ctr"/>
            <a:r>
              <a:rPr lang="es-CO" sz="2300" b="1" dirty="0">
                <a:solidFill>
                  <a:srgbClr val="940002"/>
                </a:solidFill>
              </a:rPr>
              <a:t>INCAPACIDADES COVID-19</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17714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295400" y="2135649"/>
            <a:ext cx="6680333" cy="1815882"/>
          </a:xfrm>
          <a:prstGeom prst="rect">
            <a:avLst/>
          </a:prstGeom>
          <a:noFill/>
        </p:spPr>
        <p:txBody>
          <a:bodyPr wrap="square" rtlCol="0">
            <a:spAutoFit/>
          </a:bodyPr>
          <a:lstStyle/>
          <a:p>
            <a:pPr marL="0" indent="0" algn="just">
              <a:buNone/>
            </a:pPr>
            <a:r>
              <a:rPr lang="es-ES" b="0" i="0" dirty="0">
                <a:solidFill>
                  <a:srgbClr val="4A4A4A"/>
                </a:solidFill>
                <a:effectLst/>
                <a:latin typeface="Arial" panose="020B0604020202020204" pitchFamily="34" charset="0"/>
                <a:cs typeface="Arial" panose="020B0604020202020204" pitchFamily="34" charset="0"/>
              </a:rPr>
              <a:t>Adicionalmente, el Gobierno Nacional expidió el Decreto 1109 de 2020, el cual, en su artículo 8 señala lo siguiente: </a:t>
            </a:r>
          </a:p>
          <a:p>
            <a:pPr marL="0" indent="0" algn="just">
              <a:buNone/>
            </a:pPr>
            <a:endParaRPr lang="es-ES" b="0" i="0" dirty="0">
              <a:solidFill>
                <a:srgbClr val="4A4A4A"/>
              </a:solidFill>
              <a:effectLst/>
              <a:latin typeface="Arial" panose="020B0604020202020204" pitchFamily="34" charset="0"/>
              <a:cs typeface="Arial" panose="020B0604020202020204" pitchFamily="34" charset="0"/>
            </a:endParaRPr>
          </a:p>
          <a:p>
            <a:pPr marL="0" indent="0" algn="just">
              <a:buNone/>
            </a:pPr>
            <a:r>
              <a:rPr lang="es-ES" b="0" i="1" dirty="0">
                <a:solidFill>
                  <a:srgbClr val="4A4A4A"/>
                </a:solidFill>
                <a:effectLst/>
                <a:latin typeface="Arial" panose="020B0604020202020204" pitchFamily="34" charset="0"/>
                <a:cs typeface="Arial" panose="020B0604020202020204" pitchFamily="34" charset="0"/>
              </a:rPr>
              <a:t>“(…) Los afiliados cotizantes al Régimen Contributivo que sean diagnosticados con COVID-19 contarán con los recursos econ</a:t>
            </a:r>
            <a:r>
              <a:rPr lang="es-ES" i="1" dirty="0">
                <a:solidFill>
                  <a:srgbClr val="4A4A4A"/>
                </a:solidFill>
                <a:latin typeface="Arial" panose="020B0604020202020204" pitchFamily="34" charset="0"/>
                <a:cs typeface="Arial" panose="020B0604020202020204" pitchFamily="34" charset="0"/>
              </a:rPr>
              <a:t>ómicos derivados de la incapacidad por la incapacidad por enfermedad general o enfermedad laboral, según corresponda, que reconozcan las EPS o ARL para garantizar el aislamiento de ellos y su núcleo familiar.</a:t>
            </a:r>
            <a:r>
              <a:rPr lang="es-ES" b="0" i="1" dirty="0">
                <a:solidFill>
                  <a:srgbClr val="4A4A4A"/>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5190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469900" y="333780"/>
            <a:ext cx="7835900" cy="87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595351" y="561438"/>
            <a:ext cx="7835900" cy="446276"/>
          </a:xfrm>
          <a:prstGeom prst="rect">
            <a:avLst/>
          </a:prstGeom>
          <a:noFill/>
        </p:spPr>
        <p:txBody>
          <a:bodyPr wrap="square" rtlCol="0">
            <a:spAutoFit/>
          </a:bodyPr>
          <a:lstStyle/>
          <a:p>
            <a:pPr algn="ctr"/>
            <a:r>
              <a:rPr lang="es-CO" sz="2300" b="1" dirty="0">
                <a:solidFill>
                  <a:srgbClr val="940002"/>
                </a:solidFill>
              </a:rPr>
              <a:t>INCAPACIDADES COVID-19</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17714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1260407" y="2037808"/>
            <a:ext cx="6680333" cy="1815882"/>
          </a:xfrm>
          <a:prstGeom prst="rect">
            <a:avLst/>
          </a:prstGeom>
          <a:noFill/>
        </p:spPr>
        <p:txBody>
          <a:bodyPr wrap="square" rtlCol="0">
            <a:spAutoFit/>
          </a:bodyPr>
          <a:lstStyle/>
          <a:p>
            <a:pPr marL="0" indent="0" algn="ctr">
              <a:buNone/>
            </a:pPr>
            <a:r>
              <a:rPr lang="es-ES" b="1" dirty="0">
                <a:solidFill>
                  <a:srgbClr val="4A4A4A"/>
                </a:solidFill>
                <a:latin typeface="Arial" panose="020B0604020202020204" pitchFamily="34" charset="0"/>
                <a:cs typeface="Arial" panose="020B0604020202020204" pitchFamily="34" charset="0"/>
              </a:rPr>
              <a:t>AISLAMIENTOS PREVENTIVOS</a:t>
            </a:r>
            <a:endParaRPr lang="es-ES" b="1" i="0" dirty="0">
              <a:solidFill>
                <a:srgbClr val="4A4A4A"/>
              </a:solidFill>
              <a:effectLst/>
              <a:latin typeface="Arial" panose="020B0604020202020204" pitchFamily="34" charset="0"/>
              <a:cs typeface="Arial" panose="020B0604020202020204" pitchFamily="34" charset="0"/>
            </a:endParaRPr>
          </a:p>
          <a:p>
            <a:pPr marL="0" indent="0" algn="just">
              <a:buNone/>
            </a:pPr>
            <a:endParaRPr lang="es-ES" dirty="0">
              <a:solidFill>
                <a:srgbClr val="4A4A4A"/>
              </a:solidFill>
              <a:latin typeface="Arial" panose="020B0604020202020204" pitchFamily="34" charset="0"/>
              <a:cs typeface="Arial" panose="020B0604020202020204" pitchFamily="34" charset="0"/>
            </a:endParaRPr>
          </a:p>
          <a:p>
            <a:pPr marL="0" indent="0" algn="just">
              <a:buNone/>
            </a:pPr>
            <a:r>
              <a:rPr lang="es-ES" b="0" i="0" dirty="0">
                <a:solidFill>
                  <a:srgbClr val="4A4A4A"/>
                </a:solidFill>
                <a:effectLst/>
                <a:latin typeface="Arial" panose="020B0604020202020204" pitchFamily="34" charset="0"/>
                <a:cs typeface="Arial" panose="020B0604020202020204" pitchFamily="34" charset="0"/>
              </a:rPr>
              <a:t>Como puedo observarse, ninguno de los Decretos señaló que el sistema de Salud tenga la capacidad para reconocer las prestaciones económicas derivadas de las ordenes de aislamiento cuando se tiene sospecha de COVID-19.</a:t>
            </a:r>
          </a:p>
          <a:p>
            <a:pPr marL="0" indent="0" algn="just">
              <a:buNone/>
            </a:pPr>
            <a:endParaRPr lang="es-ES" b="0" i="0" dirty="0">
              <a:solidFill>
                <a:srgbClr val="4A4A4A"/>
              </a:solidFill>
              <a:effectLst/>
              <a:latin typeface="Arial" panose="020B0604020202020204" pitchFamily="34" charset="0"/>
              <a:cs typeface="Arial" panose="020B0604020202020204" pitchFamily="34" charset="0"/>
            </a:endParaRPr>
          </a:p>
          <a:p>
            <a:pPr marL="0" indent="0" algn="just">
              <a:buNone/>
            </a:pPr>
            <a:r>
              <a:rPr lang="es-ES" dirty="0">
                <a:solidFill>
                  <a:srgbClr val="4A4A4A"/>
                </a:solidFill>
                <a:latin typeface="Arial" panose="020B0604020202020204" pitchFamily="34" charset="0"/>
                <a:cs typeface="Arial" panose="020B0604020202020204" pitchFamily="34" charset="0"/>
              </a:rPr>
              <a:t>En estos casos el empleador deberá tomar las medidas contenidas en la Circular 21 de 2020 y la Circular 033 de 2020 del Ministerio de Trabajo.</a:t>
            </a:r>
            <a:endParaRPr lang="es-ES" b="0" i="1" dirty="0">
              <a:solidFill>
                <a:srgbClr val="4A4A4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09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469900" y="333780"/>
            <a:ext cx="7835900" cy="87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595351" y="561438"/>
            <a:ext cx="7835900" cy="446276"/>
          </a:xfrm>
          <a:prstGeom prst="rect">
            <a:avLst/>
          </a:prstGeom>
          <a:noFill/>
        </p:spPr>
        <p:txBody>
          <a:bodyPr wrap="square" rtlCol="0">
            <a:spAutoFit/>
          </a:bodyPr>
          <a:lstStyle/>
          <a:p>
            <a:pPr algn="ctr"/>
            <a:r>
              <a:rPr lang="es-CO" sz="2300" b="1" dirty="0">
                <a:solidFill>
                  <a:srgbClr val="940002"/>
                </a:solidFill>
              </a:rPr>
              <a:t>INCAPACIDADES COVID-19</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17714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427037" y="1736829"/>
            <a:ext cx="8172527" cy="3108543"/>
          </a:xfrm>
          <a:prstGeom prst="rect">
            <a:avLst/>
          </a:prstGeom>
          <a:noFill/>
        </p:spPr>
        <p:txBody>
          <a:bodyPr wrap="square" rtlCol="0">
            <a:spAutoFit/>
          </a:bodyPr>
          <a:lstStyle/>
          <a:p>
            <a:pPr marL="0" indent="0" algn="ctr">
              <a:buNone/>
            </a:pPr>
            <a:r>
              <a:rPr lang="es-ES" b="1" dirty="0">
                <a:solidFill>
                  <a:schemeClr val="tx1"/>
                </a:solidFill>
                <a:latin typeface="Arial" panose="020B0604020202020204" pitchFamily="34" charset="0"/>
                <a:cs typeface="Arial" panose="020B0604020202020204" pitchFamily="34" charset="0"/>
              </a:rPr>
              <a:t>AISLAMIENTOS PREVENTIVOS</a:t>
            </a:r>
            <a:endParaRPr lang="es-ES" b="1" i="0" dirty="0">
              <a:solidFill>
                <a:schemeClr val="tx1"/>
              </a:solidFill>
              <a:effectLst/>
              <a:latin typeface="Arial" panose="020B0604020202020204" pitchFamily="34" charset="0"/>
              <a:cs typeface="Arial" panose="020B0604020202020204" pitchFamily="34" charset="0"/>
            </a:endParaRPr>
          </a:p>
          <a:p>
            <a:pPr marL="0" indent="0" algn="just">
              <a:buNone/>
            </a:pPr>
            <a:endParaRPr lang="es-ES" dirty="0">
              <a:solidFill>
                <a:srgbClr val="4A4A4A"/>
              </a:solidFill>
              <a:latin typeface="Arial" panose="020B0604020202020204" pitchFamily="34" charset="0"/>
              <a:cs typeface="Arial" panose="020B0604020202020204" pitchFamily="34" charset="0"/>
            </a:endParaRPr>
          </a:p>
          <a:p>
            <a:pPr marL="0" lvl="0" indent="0" algn="just">
              <a:buNone/>
            </a:pPr>
            <a:r>
              <a:rPr lang="es-CO" sz="1400" b="1" dirty="0">
                <a:effectLst/>
                <a:latin typeface="Arial" panose="020B0604020202020204" pitchFamily="34" charset="0"/>
                <a:ea typeface="Times New Roman" panose="02020603050405020304" pitchFamily="18" charset="0"/>
                <a:cs typeface="Arial" panose="020B0604020202020204" pitchFamily="34" charset="0"/>
              </a:rPr>
              <a:t>ANTICIPO DE VACACIONES</a:t>
            </a:r>
            <a:r>
              <a:rPr lang="es-CO" sz="1400" dirty="0">
                <a:effectLst/>
                <a:latin typeface="Arial" panose="020B0604020202020204" pitchFamily="34" charset="0"/>
                <a:ea typeface="Times New Roman" panose="02020603050405020304" pitchFamily="18" charset="0"/>
                <a:cs typeface="Arial" panose="020B0604020202020204" pitchFamily="34" charset="0"/>
              </a:rPr>
              <a:t>: De acuerdo a la recomendación contenida en la Circular 21 de 2020 emitida por el Ministerio de Trabajo, en donde se le recomienda a los empleadores anticipar las vacaciones, para lo cual, el gobierno Nacional procedió a modificar de manera temporal el numeral 2 del artículo 187 del C.S.T pudiendo señalar la época de vacaciones con un día de antelación. En este punto el empleador debe tener en cuenta que el número mínimo de días que se pueden reconocer por concepto de vacaciones, deben corresponder a 6 días continuos. Así mismo, el empleador debe tener en cuenta que es posible que se genere la necesidad de realizar un anticipo de vacaciones, caso para el cual, el empleador deberá tomar como precaución que el documento que se suscriba con el trabajador debe tener la aceptación del trabajador y la autorización de descuento, en el evento que se termine el contrato por cualquier causa, autoriza para que se le descuente el valor de las vacaciones que se hayan pagado en exceso y que no se hayan causado a la fecha de terminación. </a:t>
            </a:r>
            <a:endParaRPr lang="es-CO" sz="14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250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469900" y="333780"/>
            <a:ext cx="7835900" cy="87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595351" y="561438"/>
            <a:ext cx="7835900" cy="446276"/>
          </a:xfrm>
          <a:prstGeom prst="rect">
            <a:avLst/>
          </a:prstGeom>
          <a:noFill/>
        </p:spPr>
        <p:txBody>
          <a:bodyPr wrap="square" rtlCol="0">
            <a:spAutoFit/>
          </a:bodyPr>
          <a:lstStyle/>
          <a:p>
            <a:pPr algn="ctr"/>
            <a:r>
              <a:rPr lang="es-CO" sz="2300" b="1" dirty="0">
                <a:solidFill>
                  <a:srgbClr val="940002"/>
                </a:solidFill>
              </a:rPr>
              <a:t>INCAPACIDADES COVID-19</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17714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707538" y="1861642"/>
            <a:ext cx="7458562" cy="2031325"/>
          </a:xfrm>
          <a:prstGeom prst="rect">
            <a:avLst/>
          </a:prstGeom>
          <a:noFill/>
        </p:spPr>
        <p:txBody>
          <a:bodyPr wrap="square" rtlCol="0">
            <a:spAutoFit/>
          </a:bodyPr>
          <a:lstStyle/>
          <a:p>
            <a:pPr marL="0" indent="0" algn="ctr">
              <a:buNone/>
            </a:pPr>
            <a:r>
              <a:rPr lang="es-ES" b="1" dirty="0">
                <a:solidFill>
                  <a:schemeClr val="tx1"/>
                </a:solidFill>
                <a:latin typeface="Arial" panose="020B0604020202020204" pitchFamily="34" charset="0"/>
                <a:cs typeface="Arial" panose="020B0604020202020204" pitchFamily="34" charset="0"/>
              </a:rPr>
              <a:t>AISLAMIENTOS PREVENTIVOS</a:t>
            </a:r>
            <a:endParaRPr lang="es-ES" b="1" i="0" dirty="0">
              <a:solidFill>
                <a:schemeClr val="tx1"/>
              </a:solidFill>
              <a:effectLst/>
              <a:latin typeface="Arial" panose="020B0604020202020204" pitchFamily="34" charset="0"/>
              <a:cs typeface="Arial" panose="020B0604020202020204" pitchFamily="34" charset="0"/>
            </a:endParaRPr>
          </a:p>
          <a:p>
            <a:pPr marL="0" indent="0" algn="just">
              <a:buNone/>
            </a:pPr>
            <a:endParaRPr lang="es-ES" dirty="0">
              <a:solidFill>
                <a:srgbClr val="4A4A4A"/>
              </a:solidFill>
              <a:latin typeface="Arial" panose="020B0604020202020204" pitchFamily="34" charset="0"/>
              <a:cs typeface="Arial" panose="020B0604020202020204" pitchFamily="34" charset="0"/>
            </a:endParaRPr>
          </a:p>
          <a:p>
            <a:pPr marL="0" lvl="0" indent="0" algn="just">
              <a:buNone/>
            </a:pPr>
            <a:r>
              <a:rPr lang="es-CO" sz="1400" b="1" dirty="0">
                <a:effectLst/>
                <a:latin typeface="Arial" panose="020B0604020202020204" pitchFamily="34" charset="0"/>
                <a:ea typeface="Times New Roman" panose="02020603050405020304" pitchFamily="18" charset="0"/>
                <a:cs typeface="Arial" panose="020B0604020202020204" pitchFamily="34" charset="0"/>
              </a:rPr>
              <a:t>PERMISO REMUNERADO COMPENSABLE</a:t>
            </a:r>
            <a:r>
              <a:rPr lang="es-CO" sz="1400" dirty="0">
                <a:effectLst/>
                <a:latin typeface="Arial" panose="020B0604020202020204" pitchFamily="34" charset="0"/>
                <a:ea typeface="Times New Roman" panose="02020603050405020304" pitchFamily="18" charset="0"/>
                <a:cs typeface="Arial" panose="020B0604020202020204" pitchFamily="34" charset="0"/>
              </a:rPr>
              <a:t>. De acuerdo a las recomendaciones contenidas en la Circular 033 de 2020 emitida por el Ministerio de Trabajo en donde se indica la posibilidad que el empleador le reconozca al trabajador, durante los periodos en que no se puedan prestar los servicios personales contratados, una licencia remunerada compensable, la cual consisten en que, se le da el permiso remunerado al trabajador para no asistir a laborar con el compromiso que el trabajador, una vez se pueda reintegrar debe recuperar el tiempo que el empleador le pagó  sin que se desarrollen actividades;</a:t>
            </a:r>
            <a:endParaRPr lang="es-CO"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496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7" name="Imagen 6" descr="Imagen que contiene interior, tabla, escritorio, pequeño&#10;&#10;Descripción generada automáticamente">
            <a:extLst>
              <a:ext uri="{FF2B5EF4-FFF2-40B4-BE49-F238E27FC236}">
                <a16:creationId xmlns:a16="http://schemas.microsoft.com/office/drawing/2014/main" id="{06807F7B-A8B5-E34E-9A77-6F5864B08317}"/>
              </a:ext>
            </a:extLst>
          </p:cNvPr>
          <p:cNvPicPr>
            <a:picLocks noChangeAspect="1"/>
          </p:cNvPicPr>
          <p:nvPr/>
        </p:nvPicPr>
        <p:blipFill>
          <a:blip r:embed="rId3">
            <a:alphaModFix amt="22000"/>
          </a:blip>
          <a:stretch>
            <a:fillRect/>
          </a:stretch>
        </p:blipFill>
        <p:spPr>
          <a:xfrm>
            <a:off x="-106136" y="-547007"/>
            <a:ext cx="9413422" cy="6275614"/>
          </a:xfrm>
          <a:prstGeom prst="rect">
            <a:avLst/>
          </a:prstGeom>
        </p:spPr>
      </p:pic>
      <p:sp>
        <p:nvSpPr>
          <p:cNvPr id="11" name="Rectángulo 10">
            <a:extLst>
              <a:ext uri="{FF2B5EF4-FFF2-40B4-BE49-F238E27FC236}">
                <a16:creationId xmlns:a16="http://schemas.microsoft.com/office/drawing/2014/main" id="{02E1D12F-7C00-C04B-AD9C-21490DF1E169}"/>
              </a:ext>
            </a:extLst>
          </p:cNvPr>
          <p:cNvSpPr/>
          <p:nvPr/>
        </p:nvSpPr>
        <p:spPr>
          <a:xfrm>
            <a:off x="141327" y="298128"/>
            <a:ext cx="8743950" cy="4629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_tradnl" dirty="0">
              <a:latin typeface="Arial" panose="020B0604020202020204" pitchFamily="34" charset="0"/>
              <a:cs typeface="Arial" panose="020B0604020202020204" pitchFamily="34" charset="0"/>
            </a:endParaRPr>
          </a:p>
        </p:txBody>
      </p:sp>
      <p:sp>
        <p:nvSpPr>
          <p:cNvPr id="2" name="Rectángulo redondeado 1">
            <a:extLst>
              <a:ext uri="{FF2B5EF4-FFF2-40B4-BE49-F238E27FC236}">
                <a16:creationId xmlns:a16="http://schemas.microsoft.com/office/drawing/2014/main" id="{F3F2AE66-CC51-D84C-99EA-FE838F110905}"/>
              </a:ext>
            </a:extLst>
          </p:cNvPr>
          <p:cNvSpPr/>
          <p:nvPr/>
        </p:nvSpPr>
        <p:spPr>
          <a:xfrm>
            <a:off x="469900" y="333780"/>
            <a:ext cx="7835900" cy="87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A218D37-15FB-6D43-8B07-EC04EA605A09}"/>
              </a:ext>
            </a:extLst>
          </p:cNvPr>
          <p:cNvSpPr txBox="1"/>
          <p:nvPr/>
        </p:nvSpPr>
        <p:spPr>
          <a:xfrm>
            <a:off x="595351" y="561438"/>
            <a:ext cx="7835900" cy="446276"/>
          </a:xfrm>
          <a:prstGeom prst="rect">
            <a:avLst/>
          </a:prstGeom>
          <a:noFill/>
        </p:spPr>
        <p:txBody>
          <a:bodyPr wrap="square" rtlCol="0">
            <a:spAutoFit/>
          </a:bodyPr>
          <a:lstStyle/>
          <a:p>
            <a:pPr algn="ctr"/>
            <a:r>
              <a:rPr lang="es-CO" sz="2300" b="1" dirty="0">
                <a:solidFill>
                  <a:srgbClr val="940002"/>
                </a:solidFill>
              </a:rPr>
              <a:t>INCAPACIDADES COVID-19</a:t>
            </a:r>
          </a:p>
        </p:txBody>
      </p:sp>
      <p:pic>
        <p:nvPicPr>
          <p:cNvPr id="29" name="Imagen 28">
            <a:extLst>
              <a:ext uri="{FF2B5EF4-FFF2-40B4-BE49-F238E27FC236}">
                <a16:creationId xmlns:a16="http://schemas.microsoft.com/office/drawing/2014/main" id="{C8F35A33-54F1-1248-8B66-F53BBA039824}"/>
              </a:ext>
            </a:extLst>
          </p:cNvPr>
          <p:cNvPicPr>
            <a:picLocks noChangeAspect="1"/>
          </p:cNvPicPr>
          <p:nvPr/>
        </p:nvPicPr>
        <p:blipFill>
          <a:blip r:embed="rId4"/>
          <a:stretch>
            <a:fillRect/>
          </a:stretch>
        </p:blipFill>
        <p:spPr>
          <a:xfrm>
            <a:off x="8484661" y="4636282"/>
            <a:ext cx="400616" cy="306454"/>
          </a:xfrm>
          <a:prstGeom prst="rect">
            <a:avLst/>
          </a:prstGeom>
        </p:spPr>
      </p:pic>
      <p:pic>
        <p:nvPicPr>
          <p:cNvPr id="6" name="Gráfico 5" descr="Flechas de cheurón con relleno sólido">
            <a:extLst>
              <a:ext uri="{FF2B5EF4-FFF2-40B4-BE49-F238E27FC236}">
                <a16:creationId xmlns:a16="http://schemas.microsoft.com/office/drawing/2014/main" id="{DE78D341-2E5E-5D41-9D19-FEC6E3425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4256126" y="1177147"/>
            <a:ext cx="514351" cy="514351"/>
          </a:xfrm>
          <a:prstGeom prst="rect">
            <a:avLst/>
          </a:prstGeom>
        </p:spPr>
      </p:pic>
      <p:sp>
        <p:nvSpPr>
          <p:cNvPr id="30" name="Rectángulo redondeado 29">
            <a:extLst>
              <a:ext uri="{FF2B5EF4-FFF2-40B4-BE49-F238E27FC236}">
                <a16:creationId xmlns:a16="http://schemas.microsoft.com/office/drawing/2014/main" id="{53DB3DF8-5E16-6543-B7DF-7047108517EB}"/>
              </a:ext>
            </a:extLst>
          </p:cNvPr>
          <p:cNvSpPr/>
          <p:nvPr/>
        </p:nvSpPr>
        <p:spPr>
          <a:xfrm>
            <a:off x="1168267" y="2030364"/>
            <a:ext cx="6864615" cy="1711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D90A7BD0-49DF-D44C-A2C5-4A5FA40D74D7}"/>
              </a:ext>
            </a:extLst>
          </p:cNvPr>
          <p:cNvSpPr txBox="1"/>
          <p:nvPr/>
        </p:nvSpPr>
        <p:spPr>
          <a:xfrm>
            <a:off x="707538" y="1861642"/>
            <a:ext cx="7458562" cy="2893100"/>
          </a:xfrm>
          <a:prstGeom prst="rect">
            <a:avLst/>
          </a:prstGeom>
          <a:noFill/>
        </p:spPr>
        <p:txBody>
          <a:bodyPr wrap="square" rtlCol="0">
            <a:spAutoFit/>
          </a:bodyPr>
          <a:lstStyle/>
          <a:p>
            <a:pPr marL="0" indent="0" algn="ctr">
              <a:buNone/>
            </a:pPr>
            <a:r>
              <a:rPr lang="es-ES" b="1" dirty="0">
                <a:solidFill>
                  <a:schemeClr val="tx1"/>
                </a:solidFill>
                <a:latin typeface="Arial" panose="020B0604020202020204" pitchFamily="34" charset="0"/>
                <a:cs typeface="Arial" panose="020B0604020202020204" pitchFamily="34" charset="0"/>
              </a:rPr>
              <a:t>AISLAMIENTOS PREVENTIVOS</a:t>
            </a:r>
            <a:endParaRPr lang="es-ES" b="1" i="0" dirty="0">
              <a:solidFill>
                <a:schemeClr val="tx1"/>
              </a:solidFill>
              <a:effectLst/>
              <a:latin typeface="Arial" panose="020B0604020202020204" pitchFamily="34" charset="0"/>
              <a:cs typeface="Arial" panose="020B0604020202020204" pitchFamily="34" charset="0"/>
            </a:endParaRPr>
          </a:p>
          <a:p>
            <a:pPr marL="0" indent="0" algn="just">
              <a:buNone/>
            </a:pPr>
            <a:endParaRPr lang="es-ES" dirty="0">
              <a:solidFill>
                <a:srgbClr val="4A4A4A"/>
              </a:solidFill>
              <a:latin typeface="Arial" panose="020B0604020202020204" pitchFamily="34" charset="0"/>
              <a:cs typeface="Arial" panose="020B0604020202020204" pitchFamily="34" charset="0"/>
            </a:endParaRPr>
          </a:p>
          <a:p>
            <a:pPr marL="0" lvl="0" indent="0" algn="just">
              <a:buNone/>
            </a:pPr>
            <a:r>
              <a:rPr lang="es-CO" sz="1400" b="1" dirty="0">
                <a:effectLst/>
                <a:latin typeface="Arial" panose="020B0604020202020204" pitchFamily="34" charset="0"/>
                <a:ea typeface="Times New Roman" panose="02020603050405020304" pitchFamily="18" charset="0"/>
                <a:cs typeface="Arial" panose="020B0604020202020204" pitchFamily="34" charset="0"/>
              </a:rPr>
              <a:t>SUSPENSIÓN DEL CONTRATO</a:t>
            </a:r>
            <a:r>
              <a:rPr lang="es-CO" sz="1400" dirty="0">
                <a:effectLst/>
                <a:latin typeface="Arial" panose="020B0604020202020204" pitchFamily="34" charset="0"/>
                <a:ea typeface="Times New Roman" panose="02020603050405020304" pitchFamily="18" charset="0"/>
                <a:cs typeface="Arial" panose="020B0604020202020204" pitchFamily="34" charset="0"/>
              </a:rPr>
              <a:t>: En mi concepto, el empleador puede dar aplicación a lo contenido en el numeral 1 del artículo 51 del C.S.T consistente en la suspensión del contrato por fuerza mayor o caso fortuito, en este caso, porque al trabajador le ha sido expedida una orden de aislamiento, que le impide salir de su casa y le obliga a estar en aislamiento, al menos hasta que obtenga la prueba positiva y le sea reconocida la incapacidad o en su defecto, le sea notificada la negatividad de su prueba. </a:t>
            </a:r>
            <a:endParaRPr lang="es-CO" sz="1400" dirty="0">
              <a:effectLst/>
              <a:latin typeface="Arial" panose="020B0604020202020204" pitchFamily="34" charset="0"/>
              <a:ea typeface="Calibri" panose="020F0502020204030204" pitchFamily="34" charset="0"/>
              <a:cs typeface="Arial" panose="020B0604020202020204" pitchFamily="34" charset="0"/>
            </a:endParaRPr>
          </a:p>
          <a:p>
            <a:pPr marL="0" lvl="0" indent="0">
              <a:buNone/>
            </a:pPr>
            <a:endParaRPr lang="es-CO" sz="1400" b="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buNone/>
            </a:pPr>
            <a:r>
              <a:rPr lang="es-CO" sz="1400" b="1" dirty="0">
                <a:effectLst/>
                <a:latin typeface="Arial" panose="020B0604020202020204" pitchFamily="34" charset="0"/>
                <a:ea typeface="Times New Roman" panose="02020603050405020304" pitchFamily="18" charset="0"/>
                <a:cs typeface="Arial" panose="020B0604020202020204" pitchFamily="34" charset="0"/>
              </a:rPr>
              <a:t>PAGO DE SALARIO SIN PRESTACIÓN DE SERVICIO</a:t>
            </a:r>
            <a:r>
              <a:rPr lang="es-CO" sz="1400" dirty="0">
                <a:effectLst/>
                <a:latin typeface="Arial" panose="020B0604020202020204" pitchFamily="34" charset="0"/>
                <a:ea typeface="Times New Roman" panose="02020603050405020304" pitchFamily="18" charset="0"/>
                <a:cs typeface="Arial" panose="020B0604020202020204" pitchFamily="34" charset="0"/>
              </a:rPr>
              <a:t>: En todo caso, si el empleador guarda silencio en todo lo relacionado con las actuaciones a seguir con el contrato de trabajo, de conformidad con el artículo 140 del CST el empleador deberá pagar el salario del trabajador. </a:t>
            </a:r>
            <a:endParaRPr lang="es-CO"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603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hombre sentado en un escritorio&#10;&#10;Descripción generada automáticamente con confianza media">
            <a:extLst>
              <a:ext uri="{FF2B5EF4-FFF2-40B4-BE49-F238E27FC236}">
                <a16:creationId xmlns:a16="http://schemas.microsoft.com/office/drawing/2014/main" id="{8BF4699D-3839-8541-87F2-3E271B7AC6BF}"/>
              </a:ext>
            </a:extLst>
          </p:cNvPr>
          <p:cNvPicPr>
            <a:picLocks noChangeAspect="1"/>
          </p:cNvPicPr>
          <p:nvPr/>
        </p:nvPicPr>
        <p:blipFill>
          <a:blip r:embed="rId2"/>
          <a:stretch>
            <a:fillRect/>
          </a:stretch>
        </p:blipFill>
        <p:spPr>
          <a:xfrm>
            <a:off x="285750" y="226266"/>
            <a:ext cx="8572500" cy="4688634"/>
          </a:xfrm>
          <a:prstGeom prst="rect">
            <a:avLst/>
          </a:prstGeom>
        </p:spPr>
      </p:pic>
      <p:sp>
        <p:nvSpPr>
          <p:cNvPr id="8" name="Rectángulo 7">
            <a:extLst>
              <a:ext uri="{FF2B5EF4-FFF2-40B4-BE49-F238E27FC236}">
                <a16:creationId xmlns:a16="http://schemas.microsoft.com/office/drawing/2014/main" id="{A44554F6-0E15-F34D-9C2E-CAE093FFF61B}"/>
              </a:ext>
            </a:extLst>
          </p:cNvPr>
          <p:cNvSpPr/>
          <p:nvPr/>
        </p:nvSpPr>
        <p:spPr>
          <a:xfrm>
            <a:off x="285750" y="1877267"/>
            <a:ext cx="6183307" cy="1620180"/>
          </a:xfrm>
          <a:prstGeom prst="rect">
            <a:avLst/>
          </a:prstGeom>
          <a:solidFill>
            <a:srgbClr val="597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2" name="Título 1">
            <a:extLst>
              <a:ext uri="{FF2B5EF4-FFF2-40B4-BE49-F238E27FC236}">
                <a16:creationId xmlns:a16="http://schemas.microsoft.com/office/drawing/2014/main" id="{FF44530D-C12A-164F-9CAE-37D2B1E5C30B}"/>
              </a:ext>
            </a:extLst>
          </p:cNvPr>
          <p:cNvSpPr>
            <a:spLocks noGrp="1"/>
          </p:cNvSpPr>
          <p:nvPr>
            <p:ph type="ctrTitle"/>
          </p:nvPr>
        </p:nvSpPr>
        <p:spPr>
          <a:xfrm>
            <a:off x="396602" y="2140163"/>
            <a:ext cx="5830974" cy="1890210"/>
          </a:xfrm>
        </p:spPr>
        <p:txBody>
          <a:bodyPr>
            <a:normAutofit/>
          </a:bodyPr>
          <a:lstStyle/>
          <a:p>
            <a:pPr algn="l"/>
            <a:r>
              <a:rPr lang="es-CO" sz="2700" b="1" dirty="0">
                <a:solidFill>
                  <a:schemeClr val="bg1"/>
                </a:solidFill>
                <a:latin typeface="Calibri" panose="020F0502020204030204" pitchFamily="34" charset="0"/>
                <a:cs typeface="Calibri" panose="020F0502020204030204" pitchFamily="34" charset="0"/>
              </a:rPr>
              <a:t>TRABAJO REMOTO – TELETRABAJO – NOMADAS ELECTRÓNICOS</a:t>
            </a:r>
          </a:p>
        </p:txBody>
      </p:sp>
      <p:pic>
        <p:nvPicPr>
          <p:cNvPr id="9" name="Imagen 8">
            <a:extLst>
              <a:ext uri="{FF2B5EF4-FFF2-40B4-BE49-F238E27FC236}">
                <a16:creationId xmlns:a16="http://schemas.microsoft.com/office/drawing/2014/main" id="{6F634503-BC71-0E44-81BE-B0144C7D3714}"/>
              </a:ext>
            </a:extLst>
          </p:cNvPr>
          <p:cNvPicPr>
            <a:picLocks noChangeAspect="1"/>
          </p:cNvPicPr>
          <p:nvPr/>
        </p:nvPicPr>
        <p:blipFill>
          <a:blip r:embed="rId3"/>
          <a:stretch>
            <a:fillRect/>
          </a:stretch>
        </p:blipFill>
        <p:spPr>
          <a:xfrm>
            <a:off x="6939541" y="327881"/>
            <a:ext cx="1799551" cy="710223"/>
          </a:xfrm>
          <a:prstGeom prst="rect">
            <a:avLst/>
          </a:prstGeom>
        </p:spPr>
      </p:pic>
      <p:sp>
        <p:nvSpPr>
          <p:cNvPr id="11" name="Google Shape;194;p35">
            <a:extLst>
              <a:ext uri="{FF2B5EF4-FFF2-40B4-BE49-F238E27FC236}">
                <a16:creationId xmlns:a16="http://schemas.microsoft.com/office/drawing/2014/main" id="{0C87AD36-04D7-C94A-9B57-88B251E67D8F}"/>
              </a:ext>
            </a:extLst>
          </p:cNvPr>
          <p:cNvSpPr txBox="1">
            <a:spLocks/>
          </p:cNvSpPr>
          <p:nvPr/>
        </p:nvSpPr>
        <p:spPr>
          <a:xfrm>
            <a:off x="3195416" y="4848213"/>
            <a:ext cx="2753168" cy="339300"/>
          </a:xfrm>
          <a:prstGeom prst="rect">
            <a:avLst/>
          </a:prstGeom>
        </p:spPr>
        <p:txBody>
          <a:bodyPr spcFirstLastPara="1" wrap="square" lIns="68569" tIns="68569" rIns="68569" bIns="68569"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O" sz="1200" dirty="0">
                <a:solidFill>
                  <a:srgbClr val="940002"/>
                </a:solidFill>
                <a:latin typeface="Montserrat" pitchFamily="2" charset="77"/>
              </a:rPr>
              <a:t>www.sescolabogados.com</a:t>
            </a:r>
          </a:p>
        </p:txBody>
      </p:sp>
    </p:spTree>
    <p:extLst>
      <p:ext uri="{BB962C8B-B14F-4D97-AF65-F5344CB8AC3E}">
        <p14:creationId xmlns:p14="http://schemas.microsoft.com/office/powerpoint/2010/main" val="815928720"/>
      </p:ext>
    </p:extLst>
  </p:cSld>
  <p:clrMapOvr>
    <a:masterClrMapping/>
  </p:clrMapOvr>
</p:sld>
</file>

<file path=ppt/theme/theme1.xml><?xml version="1.0" encoding="utf-8"?>
<a:theme xmlns:a="http://schemas.openxmlformats.org/drawingml/2006/main" name="Simple busines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2290</Words>
  <Application>Microsoft Office PowerPoint</Application>
  <PresentationFormat>Presentación en pantalla (16:9)</PresentationFormat>
  <Paragraphs>122</Paragraphs>
  <Slides>23</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Montserrat</vt:lpstr>
      <vt:lpstr>Open Sans</vt:lpstr>
      <vt:lpstr>Work Sans</vt:lpstr>
      <vt:lpstr>Calibri</vt:lpstr>
      <vt:lpstr>Arial</vt:lpstr>
      <vt:lpstr>Roboto Medium</vt:lpstr>
      <vt:lpstr>Roboto</vt:lpstr>
      <vt:lpstr>Simple business</vt:lpstr>
      <vt:lpstr>MANEJO DE LOS AISLAMIENTOS Y TRABAJO REMOTO</vt:lpstr>
      <vt:lpstr>INCAPACIDADES COVID – OBLIGACIÓN DE LAS EPS - ARL</vt:lpstr>
      <vt:lpstr>Presentación de PowerPoint</vt:lpstr>
      <vt:lpstr>Presentación de PowerPoint</vt:lpstr>
      <vt:lpstr>Presentación de PowerPoint</vt:lpstr>
      <vt:lpstr>Presentación de PowerPoint</vt:lpstr>
      <vt:lpstr>Presentación de PowerPoint</vt:lpstr>
      <vt:lpstr>Presentación de PowerPoint</vt:lpstr>
      <vt:lpstr>TRABAJO REMOTO – TELETRABAJO – NOMADAS ELECTRÓNICOS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Procedimiento laboral y disciplinario Tips y recomendaciones</dc:title>
  <dc:creator>Eisenhower Gallego Sotelo</dc:creator>
  <cp:lastModifiedBy>Eisenhower</cp:lastModifiedBy>
  <cp:revision>44</cp:revision>
  <dcterms:modified xsi:type="dcterms:W3CDTF">2021-07-08T01:13:01Z</dcterms:modified>
</cp:coreProperties>
</file>