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6" r:id="rId5"/>
    <p:sldId id="261" r:id="rId6"/>
    <p:sldId id="262" r:id="rId7"/>
    <p:sldId id="264" r:id="rId8"/>
    <p:sldId id="266" r:id="rId9"/>
    <p:sldId id="267" r:id="rId10"/>
    <p:sldId id="297" r:id="rId11"/>
    <p:sldId id="270" r:id="rId12"/>
    <p:sldId id="271" r:id="rId13"/>
    <p:sldId id="298" r:id="rId14"/>
    <p:sldId id="273" r:id="rId15"/>
    <p:sldId id="275" r:id="rId16"/>
    <p:sldId id="274" r:id="rId17"/>
    <p:sldId id="289" r:id="rId18"/>
    <p:sldId id="290"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263" r:id="rId35"/>
    <p:sldId id="296" r:id="rId36"/>
    <p:sldId id="314" r:id="rId3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F72"/>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6" autoAdjust="0"/>
    <p:restoredTop sz="94692" autoAdjust="0"/>
  </p:normalViewPr>
  <p:slideViewPr>
    <p:cSldViewPr snapToGrid="0">
      <p:cViewPr varScale="1">
        <p:scale>
          <a:sx n="78" d="100"/>
          <a:sy n="78" d="100"/>
        </p:scale>
        <p:origin x="802"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D9ED252-D589-8320-F175-AF36D53F42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64068878-597F-DE1F-A4C5-C1D53543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3605C8-DEB4-4523-9127-B1DA2ABD2070}" type="datetimeFigureOut">
              <a:rPr lang="es-CO" smtClean="0"/>
              <a:t>22/05/2025</a:t>
            </a:fld>
            <a:endParaRPr lang="es-CO"/>
          </a:p>
        </p:txBody>
      </p:sp>
      <p:sp>
        <p:nvSpPr>
          <p:cNvPr id="4" name="Marcador de pie de página 3">
            <a:extLst>
              <a:ext uri="{FF2B5EF4-FFF2-40B4-BE49-F238E27FC236}">
                <a16:creationId xmlns:a16="http://schemas.microsoft.com/office/drawing/2014/main" id="{90E953A8-62ED-9EB3-9C3E-1ACDEC3622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BE5581A8-BCD0-1185-86E2-0006F7186C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482E0F-8EF2-43DA-9F64-270D301B3C72}" type="slidenum">
              <a:rPr lang="es-CO" smtClean="0"/>
              <a:t>‹Nº›</a:t>
            </a:fld>
            <a:endParaRPr lang="es-CO"/>
          </a:p>
        </p:txBody>
      </p:sp>
    </p:spTree>
    <p:extLst>
      <p:ext uri="{BB962C8B-B14F-4D97-AF65-F5344CB8AC3E}">
        <p14:creationId xmlns:p14="http://schemas.microsoft.com/office/powerpoint/2010/main" val="7801445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0:17:08.651"/>
    </inkml:context>
    <inkml:brush xml:id="br0">
      <inkml:brushProperty name="width" value="0.035" units="cm"/>
      <inkml:brushProperty name="height" value="0.035" units="cm"/>
    </inkml:brush>
  </inkml:definitions>
  <inkml:trace contextRef="#ctx0" brushRef="#br0">19 1 6054,'-5'0'-32,"-4"0"-1474,7 0 1795,0 0 992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0:21:54.594"/>
    </inkml:context>
    <inkml:brush xml:id="br0">
      <inkml:brushProperty name="width" value="0.035" units="cm"/>
      <inkml:brushProperty name="height" value="0.035" units="cm"/>
    </inkml:brush>
  </inkml:definitions>
  <inkml:trace contextRef="#ctx0" brushRef="#br0">9 0 5862,'0'0'6470,"-4"0"-9385,-1 2-256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0:17:08.651"/>
    </inkml:context>
    <inkml:brush xml:id="br0">
      <inkml:brushProperty name="width" value="0.035" units="cm"/>
      <inkml:brushProperty name="height" value="0.035" units="cm"/>
    </inkml:brush>
  </inkml:definitions>
  <inkml:trace contextRef="#ctx0" brushRef="#br0">19 1 6054,'-5'0'-32,"-4"0"-1474,7 0 1795,0 0 992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257A6-D1E6-1E42-A380-FAD144A39898}" type="datetimeFigureOut">
              <a:rPr lang="es-ES" smtClean="0"/>
              <a:t>22/05/2025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13EBA-1E6E-0D49-B4B0-94777C80EE9F}" type="slidenum">
              <a:rPr lang="es-ES" smtClean="0"/>
              <a:t>‹Nº›</a:t>
            </a:fld>
            <a:endParaRPr lang="es-ES"/>
          </a:p>
        </p:txBody>
      </p:sp>
    </p:spTree>
    <p:extLst>
      <p:ext uri="{BB962C8B-B14F-4D97-AF65-F5344CB8AC3E}">
        <p14:creationId xmlns:p14="http://schemas.microsoft.com/office/powerpoint/2010/main" val="4273917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2E1F6-F9B3-0D99-2B0A-BFA4D1D190E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2961B35-A020-17FC-094F-7A1BA78B7AF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A9EE1B6-200F-614D-DB14-6AB4666736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8D503339-CD46-F3E1-4BB5-9922459C0A13}"/>
              </a:ext>
            </a:extLst>
          </p:cNvPr>
          <p:cNvSpPr>
            <a:spLocks noGrp="1"/>
          </p:cNvSpPr>
          <p:nvPr>
            <p:ph type="sldNum" sz="quarter" idx="5"/>
          </p:nvPr>
        </p:nvSpPr>
        <p:spPr/>
        <p:txBody>
          <a:bodyPr/>
          <a:lstStyle/>
          <a:p>
            <a:fld id="{61F13EBA-1E6E-0D49-B4B0-94777C80EE9F}" type="slidenum">
              <a:rPr lang="es-ES" smtClean="0"/>
              <a:t>12</a:t>
            </a:fld>
            <a:endParaRPr lang="es-ES"/>
          </a:p>
        </p:txBody>
      </p:sp>
    </p:spTree>
    <p:extLst>
      <p:ext uri="{BB962C8B-B14F-4D97-AF65-F5344CB8AC3E}">
        <p14:creationId xmlns:p14="http://schemas.microsoft.com/office/powerpoint/2010/main" val="205826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21</a:t>
            </a:fld>
            <a:endParaRPr lang="es-ES"/>
          </a:p>
        </p:txBody>
      </p:sp>
    </p:spTree>
    <p:extLst>
      <p:ext uri="{BB962C8B-B14F-4D97-AF65-F5344CB8AC3E}">
        <p14:creationId xmlns:p14="http://schemas.microsoft.com/office/powerpoint/2010/main" val="413076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22</a:t>
            </a:fld>
            <a:endParaRPr lang="es-ES"/>
          </a:p>
        </p:txBody>
      </p:sp>
    </p:spTree>
    <p:extLst>
      <p:ext uri="{BB962C8B-B14F-4D97-AF65-F5344CB8AC3E}">
        <p14:creationId xmlns:p14="http://schemas.microsoft.com/office/powerpoint/2010/main" val="25475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23</a:t>
            </a:fld>
            <a:endParaRPr lang="es-ES"/>
          </a:p>
        </p:txBody>
      </p:sp>
    </p:spTree>
    <p:extLst>
      <p:ext uri="{BB962C8B-B14F-4D97-AF65-F5344CB8AC3E}">
        <p14:creationId xmlns:p14="http://schemas.microsoft.com/office/powerpoint/2010/main" val="91543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24</a:t>
            </a:fld>
            <a:endParaRPr lang="es-ES"/>
          </a:p>
        </p:txBody>
      </p:sp>
    </p:spTree>
    <p:extLst>
      <p:ext uri="{BB962C8B-B14F-4D97-AF65-F5344CB8AC3E}">
        <p14:creationId xmlns:p14="http://schemas.microsoft.com/office/powerpoint/2010/main" val="706000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25</a:t>
            </a:fld>
            <a:endParaRPr lang="es-ES"/>
          </a:p>
        </p:txBody>
      </p:sp>
    </p:spTree>
    <p:extLst>
      <p:ext uri="{BB962C8B-B14F-4D97-AF65-F5344CB8AC3E}">
        <p14:creationId xmlns:p14="http://schemas.microsoft.com/office/powerpoint/2010/main" val="4117575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26</a:t>
            </a:fld>
            <a:endParaRPr lang="es-ES"/>
          </a:p>
        </p:txBody>
      </p:sp>
    </p:spTree>
    <p:extLst>
      <p:ext uri="{BB962C8B-B14F-4D97-AF65-F5344CB8AC3E}">
        <p14:creationId xmlns:p14="http://schemas.microsoft.com/office/powerpoint/2010/main" val="338301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27</a:t>
            </a:fld>
            <a:endParaRPr lang="es-ES"/>
          </a:p>
        </p:txBody>
      </p:sp>
    </p:spTree>
    <p:extLst>
      <p:ext uri="{BB962C8B-B14F-4D97-AF65-F5344CB8AC3E}">
        <p14:creationId xmlns:p14="http://schemas.microsoft.com/office/powerpoint/2010/main" val="3757698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28</a:t>
            </a:fld>
            <a:endParaRPr lang="es-ES"/>
          </a:p>
        </p:txBody>
      </p:sp>
    </p:spTree>
    <p:extLst>
      <p:ext uri="{BB962C8B-B14F-4D97-AF65-F5344CB8AC3E}">
        <p14:creationId xmlns:p14="http://schemas.microsoft.com/office/powerpoint/2010/main" val="101772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29</a:t>
            </a:fld>
            <a:endParaRPr lang="es-ES"/>
          </a:p>
        </p:txBody>
      </p:sp>
    </p:spTree>
    <p:extLst>
      <p:ext uri="{BB962C8B-B14F-4D97-AF65-F5344CB8AC3E}">
        <p14:creationId xmlns:p14="http://schemas.microsoft.com/office/powerpoint/2010/main" val="1183438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30</a:t>
            </a:fld>
            <a:endParaRPr lang="es-ES"/>
          </a:p>
        </p:txBody>
      </p:sp>
    </p:spTree>
    <p:extLst>
      <p:ext uri="{BB962C8B-B14F-4D97-AF65-F5344CB8AC3E}">
        <p14:creationId xmlns:p14="http://schemas.microsoft.com/office/powerpoint/2010/main" val="54445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p:cNvSpPr>
            <a:spLocks noGrp="1"/>
          </p:cNvSpPr>
          <p:nvPr>
            <p:ph type="sldNum" sz="quarter" idx="5"/>
          </p:nvPr>
        </p:nvSpPr>
        <p:spPr/>
        <p:txBody>
          <a:bodyPr/>
          <a:lstStyle/>
          <a:p>
            <a:fld id="{61F13EBA-1E6E-0D49-B4B0-94777C80EE9F}" type="slidenum">
              <a:rPr lang="es-ES" smtClean="0"/>
              <a:t>13</a:t>
            </a:fld>
            <a:endParaRPr lang="es-ES"/>
          </a:p>
        </p:txBody>
      </p:sp>
    </p:spTree>
    <p:extLst>
      <p:ext uri="{BB962C8B-B14F-4D97-AF65-F5344CB8AC3E}">
        <p14:creationId xmlns:p14="http://schemas.microsoft.com/office/powerpoint/2010/main" val="184304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D5AF7-4743-96DF-C225-3178B36E74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80FF61-BB17-3732-C61B-CAF301548CE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E90CEA1-36F6-B76B-47B3-F222C82838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3F55AF7F-B948-9B38-C95A-499FE797C3C9}"/>
              </a:ext>
            </a:extLst>
          </p:cNvPr>
          <p:cNvSpPr>
            <a:spLocks noGrp="1"/>
          </p:cNvSpPr>
          <p:nvPr>
            <p:ph type="sldNum" sz="quarter" idx="5"/>
          </p:nvPr>
        </p:nvSpPr>
        <p:spPr/>
        <p:txBody>
          <a:bodyPr/>
          <a:lstStyle/>
          <a:p>
            <a:fld id="{61F13EBA-1E6E-0D49-B4B0-94777C80EE9F}" type="slidenum">
              <a:rPr lang="es-ES" smtClean="0"/>
              <a:t>14</a:t>
            </a:fld>
            <a:endParaRPr lang="es-ES"/>
          </a:p>
        </p:txBody>
      </p:sp>
    </p:spTree>
    <p:extLst>
      <p:ext uri="{BB962C8B-B14F-4D97-AF65-F5344CB8AC3E}">
        <p14:creationId xmlns:p14="http://schemas.microsoft.com/office/powerpoint/2010/main" val="200987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15</a:t>
            </a:fld>
            <a:endParaRPr lang="es-ES"/>
          </a:p>
        </p:txBody>
      </p:sp>
    </p:spTree>
    <p:extLst>
      <p:ext uri="{BB962C8B-B14F-4D97-AF65-F5344CB8AC3E}">
        <p14:creationId xmlns:p14="http://schemas.microsoft.com/office/powerpoint/2010/main" val="3973715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16</a:t>
            </a:fld>
            <a:endParaRPr lang="es-ES"/>
          </a:p>
        </p:txBody>
      </p:sp>
    </p:spTree>
    <p:extLst>
      <p:ext uri="{BB962C8B-B14F-4D97-AF65-F5344CB8AC3E}">
        <p14:creationId xmlns:p14="http://schemas.microsoft.com/office/powerpoint/2010/main" val="21563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17</a:t>
            </a:fld>
            <a:endParaRPr lang="es-ES"/>
          </a:p>
        </p:txBody>
      </p:sp>
    </p:spTree>
    <p:extLst>
      <p:ext uri="{BB962C8B-B14F-4D97-AF65-F5344CB8AC3E}">
        <p14:creationId xmlns:p14="http://schemas.microsoft.com/office/powerpoint/2010/main" val="169270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18</a:t>
            </a:fld>
            <a:endParaRPr lang="es-ES"/>
          </a:p>
        </p:txBody>
      </p:sp>
    </p:spTree>
    <p:extLst>
      <p:ext uri="{BB962C8B-B14F-4D97-AF65-F5344CB8AC3E}">
        <p14:creationId xmlns:p14="http://schemas.microsoft.com/office/powerpoint/2010/main" val="89897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19</a:t>
            </a:fld>
            <a:endParaRPr lang="es-ES"/>
          </a:p>
        </p:txBody>
      </p:sp>
    </p:spTree>
    <p:extLst>
      <p:ext uri="{BB962C8B-B14F-4D97-AF65-F5344CB8AC3E}">
        <p14:creationId xmlns:p14="http://schemas.microsoft.com/office/powerpoint/2010/main" val="252157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54CC-3369-8400-58BA-1F5EE08DFB1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43E0F1-3397-DF5A-B72F-E7A7B0FC3F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4EB1BB-8DDA-810B-260E-0C4B83857E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solidFill>
                  <a:srgbClr val="001D35"/>
                </a:solidFill>
                <a:effectLst/>
                <a:latin typeface="Google Sans"/>
              </a:rPr>
              <a:t>Relaciones con la entidad:</a:t>
            </a:r>
            <a:endParaRPr lang="es-ES" b="0" i="0" dirty="0">
              <a:solidFill>
                <a:srgbClr val="001D35"/>
              </a:solidFill>
              <a:effectLst/>
              <a:latin typeface="Google Sans"/>
            </a:endParaRPr>
          </a:p>
          <a:p>
            <a:endParaRPr lang="es-ES" dirty="0"/>
          </a:p>
        </p:txBody>
      </p:sp>
      <p:sp>
        <p:nvSpPr>
          <p:cNvPr id="4" name="Marcador de número de diapositiva 3">
            <a:extLst>
              <a:ext uri="{FF2B5EF4-FFF2-40B4-BE49-F238E27FC236}">
                <a16:creationId xmlns:a16="http://schemas.microsoft.com/office/drawing/2014/main" id="{7BBB4644-6787-5D79-0406-62926184A0F6}"/>
              </a:ext>
            </a:extLst>
          </p:cNvPr>
          <p:cNvSpPr>
            <a:spLocks noGrp="1"/>
          </p:cNvSpPr>
          <p:nvPr>
            <p:ph type="sldNum" sz="quarter" idx="5"/>
          </p:nvPr>
        </p:nvSpPr>
        <p:spPr/>
        <p:txBody>
          <a:bodyPr/>
          <a:lstStyle/>
          <a:p>
            <a:fld id="{61F13EBA-1E6E-0D49-B4B0-94777C80EE9F}" type="slidenum">
              <a:rPr lang="es-ES" smtClean="0"/>
              <a:t>20</a:t>
            </a:fld>
            <a:endParaRPr lang="es-ES"/>
          </a:p>
        </p:txBody>
      </p:sp>
    </p:spTree>
    <p:extLst>
      <p:ext uri="{BB962C8B-B14F-4D97-AF65-F5344CB8AC3E}">
        <p14:creationId xmlns:p14="http://schemas.microsoft.com/office/powerpoint/2010/main" val="63821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C62C0-7061-CDE7-E59D-ED9CE70FF625}"/>
              </a:ext>
            </a:extLst>
          </p:cNvPr>
          <p:cNvSpPr>
            <a:spLocks noGrp="1"/>
          </p:cNvSpPr>
          <p:nvPr>
            <p:ph type="ctrTitle"/>
          </p:nvPr>
        </p:nvSpPr>
        <p:spPr>
          <a:xfrm>
            <a:off x="281663" y="3111238"/>
            <a:ext cx="6259097" cy="1404072"/>
          </a:xfrm>
        </p:spPr>
        <p:txBody>
          <a:bodyPr anchor="b">
            <a:normAutofit/>
          </a:bodyPr>
          <a:lstStyle>
            <a:lvl1pPr algn="l">
              <a:defRPr sz="4800" b="1">
                <a:solidFill>
                  <a:srgbClr val="002060"/>
                </a:solidFill>
                <a:latin typeface="Montserrat" panose="00000500000000000000" pitchFamily="50" charset="0"/>
              </a:defRPr>
            </a:lvl1pPr>
          </a:lstStyle>
          <a:p>
            <a:r>
              <a:rPr lang="es-ES" dirty="0"/>
              <a:t>Haga clic para modificar el estilo de título</a:t>
            </a:r>
            <a:endParaRPr lang="es-CO" dirty="0"/>
          </a:p>
        </p:txBody>
      </p:sp>
    </p:spTree>
    <p:extLst>
      <p:ext uri="{BB962C8B-B14F-4D97-AF65-F5344CB8AC3E}">
        <p14:creationId xmlns:p14="http://schemas.microsoft.com/office/powerpoint/2010/main" val="315867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5623FB0-6892-1B51-E9A4-3DA9A46375E8}"/>
              </a:ext>
            </a:extLst>
          </p:cNvPr>
          <p:cNvSpPr>
            <a:spLocks noGrp="1"/>
          </p:cNvSpPr>
          <p:nvPr>
            <p:ph type="title" hasCustomPrompt="1"/>
          </p:nvPr>
        </p:nvSpPr>
        <p:spPr>
          <a:xfrm>
            <a:off x="5113176" y="1479550"/>
            <a:ext cx="6535899" cy="1325563"/>
          </a:xfrm>
        </p:spPr>
        <p:txBody>
          <a:bodyPr>
            <a:noAutofit/>
          </a:bodyPr>
          <a:lstStyle>
            <a:lvl1pPr algn="l">
              <a:defRPr sz="4000" b="1">
                <a:solidFill>
                  <a:srgbClr val="002060"/>
                </a:solidFill>
                <a:latin typeface="Montserrat" panose="00000500000000000000" pitchFamily="50" charset="0"/>
              </a:defRPr>
            </a:lvl1pPr>
          </a:lstStyle>
          <a:p>
            <a:r>
              <a:rPr lang="es-ES" dirty="0"/>
              <a:t>Nombre</a:t>
            </a:r>
            <a:endParaRPr lang="es-CO" dirty="0"/>
          </a:p>
        </p:txBody>
      </p:sp>
      <p:sp>
        <p:nvSpPr>
          <p:cNvPr id="11" name="Marcador de contenido 2">
            <a:extLst>
              <a:ext uri="{FF2B5EF4-FFF2-40B4-BE49-F238E27FC236}">
                <a16:creationId xmlns:a16="http://schemas.microsoft.com/office/drawing/2014/main" id="{3C99E1D6-94D7-8241-1AF5-9CC2B398DBBA}"/>
              </a:ext>
            </a:extLst>
          </p:cNvPr>
          <p:cNvSpPr>
            <a:spLocks noGrp="1"/>
          </p:cNvSpPr>
          <p:nvPr>
            <p:ph idx="1" hasCustomPrompt="1"/>
          </p:nvPr>
        </p:nvSpPr>
        <p:spPr>
          <a:xfrm>
            <a:off x="5113176" y="2805114"/>
            <a:ext cx="6535899" cy="1833562"/>
          </a:xfrm>
        </p:spPr>
        <p:txBody>
          <a:bodyPr>
            <a:normAutofit/>
          </a:bodyPr>
          <a:lstStyle>
            <a:lvl1pPr marL="0" indent="0">
              <a:buNone/>
              <a:defRPr sz="2000">
                <a:solidFill>
                  <a:srgbClr val="002060"/>
                </a:solidFill>
                <a:latin typeface="Montserrat" panose="00000500000000000000" pitchFamily="50" charset="0"/>
              </a:defRPr>
            </a:lvl1pPr>
            <a:lvl2pPr>
              <a:defRPr sz="2000">
                <a:latin typeface="Montserrat" panose="00000500000000000000" pitchFamily="50" charset="0"/>
              </a:defRPr>
            </a:lvl2pPr>
            <a:lvl3pPr>
              <a:defRPr sz="20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stStyle>
          <a:p>
            <a:pPr lvl="0"/>
            <a:r>
              <a:rPr lang="es-ES" dirty="0"/>
              <a:t>Perfil….</a:t>
            </a:r>
            <a:endParaRPr lang="es-CO" dirty="0"/>
          </a:p>
        </p:txBody>
      </p:sp>
    </p:spTree>
    <p:extLst>
      <p:ext uri="{BB962C8B-B14F-4D97-AF65-F5344CB8AC3E}">
        <p14:creationId xmlns:p14="http://schemas.microsoft.com/office/powerpoint/2010/main" val="26851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número de diapositiva 4">
            <a:extLst>
              <a:ext uri="{FF2B5EF4-FFF2-40B4-BE49-F238E27FC236}">
                <a16:creationId xmlns:a16="http://schemas.microsoft.com/office/drawing/2014/main" id="{211B7E9B-004E-1252-2A98-F41BDB840691}"/>
              </a:ext>
            </a:extLst>
          </p:cNvPr>
          <p:cNvSpPr>
            <a:spLocks noGrp="1"/>
          </p:cNvSpPr>
          <p:nvPr>
            <p:ph type="sldNum" sz="quarter" idx="12"/>
          </p:nvPr>
        </p:nvSpPr>
        <p:spPr>
          <a:xfrm>
            <a:off x="9267825" y="6118225"/>
            <a:ext cx="2743200" cy="365125"/>
          </a:xfrm>
        </p:spPr>
        <p:txBody>
          <a:bodyPr/>
          <a:lstStyle>
            <a:lvl1pPr>
              <a:defRPr b="1">
                <a:solidFill>
                  <a:schemeClr val="tx1"/>
                </a:solidFill>
              </a:defRPr>
            </a:lvl1pPr>
          </a:lstStyle>
          <a:p>
            <a:r>
              <a:rPr lang="es-CO" dirty="0"/>
              <a:t>Su marca aquí</a:t>
            </a:r>
          </a:p>
        </p:txBody>
      </p:sp>
      <p:sp>
        <p:nvSpPr>
          <p:cNvPr id="2" name="Título 1">
            <a:extLst>
              <a:ext uri="{FF2B5EF4-FFF2-40B4-BE49-F238E27FC236}">
                <a16:creationId xmlns:a16="http://schemas.microsoft.com/office/drawing/2014/main" id="{8F8F7F79-A616-A8A2-047B-09D55C5457BA}"/>
              </a:ext>
            </a:extLst>
          </p:cNvPr>
          <p:cNvSpPr>
            <a:spLocks noGrp="1"/>
          </p:cNvSpPr>
          <p:nvPr>
            <p:ph type="title"/>
          </p:nvPr>
        </p:nvSpPr>
        <p:spPr>
          <a:xfrm>
            <a:off x="481012" y="1571690"/>
            <a:ext cx="11229975" cy="1325563"/>
          </a:xfrm>
        </p:spPr>
        <p:txBody>
          <a:bodyPr>
            <a:noAutofit/>
          </a:bodyPr>
          <a:lstStyle>
            <a:lvl1pPr algn="ctr">
              <a:defRPr sz="4000" b="1">
                <a:latin typeface="Montserrat" panose="00000500000000000000" pitchFamily="50" charset="0"/>
              </a:defRPr>
            </a:lvl1pPr>
          </a:lstStyle>
          <a:p>
            <a:r>
              <a:rPr lang="es-ES" dirty="0"/>
              <a:t>Haga clic para modificar el estilo de título</a:t>
            </a:r>
            <a:endParaRPr lang="es-CO" dirty="0"/>
          </a:p>
        </p:txBody>
      </p:sp>
    </p:spTree>
    <p:extLst>
      <p:ext uri="{BB962C8B-B14F-4D97-AF65-F5344CB8AC3E}">
        <p14:creationId xmlns:p14="http://schemas.microsoft.com/office/powerpoint/2010/main" val="49374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2E74B-4124-B235-8767-C82EA6C76D63}"/>
              </a:ext>
            </a:extLst>
          </p:cNvPr>
          <p:cNvSpPr>
            <a:spLocks noGrp="1"/>
          </p:cNvSpPr>
          <p:nvPr>
            <p:ph type="title" hasCustomPrompt="1"/>
          </p:nvPr>
        </p:nvSpPr>
        <p:spPr>
          <a:xfrm>
            <a:off x="838200" y="2479675"/>
            <a:ext cx="10515600" cy="1325563"/>
          </a:xfrm>
        </p:spPr>
        <p:txBody>
          <a:bodyPr>
            <a:noAutofit/>
          </a:bodyPr>
          <a:lstStyle>
            <a:lvl1pPr algn="ctr">
              <a:defRPr sz="9600" b="1">
                <a:solidFill>
                  <a:srgbClr val="002060"/>
                </a:solidFill>
                <a:latin typeface="Montserrat" panose="00000500000000000000" pitchFamily="50" charset="0"/>
              </a:defRPr>
            </a:lvl1pPr>
          </a:lstStyle>
          <a:p>
            <a:r>
              <a:rPr lang="es-ES" dirty="0"/>
              <a:t>Gracias</a:t>
            </a:r>
            <a:endParaRPr lang="es-CO" dirty="0"/>
          </a:p>
        </p:txBody>
      </p:sp>
    </p:spTree>
    <p:extLst>
      <p:ext uri="{BB962C8B-B14F-4D97-AF65-F5344CB8AC3E}">
        <p14:creationId xmlns:p14="http://schemas.microsoft.com/office/powerpoint/2010/main" val="2114418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48E50F-9AD7-561D-962C-45969A3DD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FCC097F-28DA-A99A-4C97-31361DD88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14D27F2-3F7B-A42C-74B8-389E03F3D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431A28-B243-4AED-BD30-B7742BE03330}" type="datetimeFigureOut">
              <a:rPr lang="es-CO" smtClean="0"/>
              <a:t>22/05/2025</a:t>
            </a:fld>
            <a:endParaRPr lang="es-CO"/>
          </a:p>
        </p:txBody>
      </p:sp>
      <p:sp>
        <p:nvSpPr>
          <p:cNvPr id="5" name="Marcador de pie de página 4">
            <a:extLst>
              <a:ext uri="{FF2B5EF4-FFF2-40B4-BE49-F238E27FC236}">
                <a16:creationId xmlns:a16="http://schemas.microsoft.com/office/drawing/2014/main" id="{002C3BA2-973E-8570-213B-DB5DDDC27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F6900EC6-7B4D-A4DD-383A-02BE54CC7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BE55E6-B495-4F69-A940-EDFED9C620BE}" type="slidenum">
              <a:rPr lang="es-CO" smtClean="0"/>
              <a:t>‹Nº›</a:t>
            </a:fld>
            <a:endParaRPr lang="es-CO"/>
          </a:p>
        </p:txBody>
      </p:sp>
    </p:spTree>
    <p:extLst>
      <p:ext uri="{BB962C8B-B14F-4D97-AF65-F5344CB8AC3E}">
        <p14:creationId xmlns:p14="http://schemas.microsoft.com/office/powerpoint/2010/main" val="1370863328"/>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BED24-1B3D-BB17-48E7-39748873FB72}"/>
              </a:ext>
            </a:extLst>
          </p:cNvPr>
          <p:cNvSpPr>
            <a:spLocks noGrp="1"/>
          </p:cNvSpPr>
          <p:nvPr>
            <p:ph type="ctrTitle"/>
          </p:nvPr>
        </p:nvSpPr>
        <p:spPr/>
        <p:txBody>
          <a:bodyPr>
            <a:normAutofit fontScale="90000"/>
          </a:bodyPr>
          <a:lstStyle/>
          <a:p>
            <a:br>
              <a:rPr lang="es-CO" dirty="0"/>
            </a:br>
            <a:endParaRPr lang="es-CO" dirty="0"/>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86CB0BE0-470A-0DB1-49BC-1BD92FCBC7B3}"/>
                  </a:ext>
                </a:extLst>
              </p14:cNvPr>
              <p14:cNvContentPartPr/>
              <p14:nvPr/>
            </p14:nvContentPartPr>
            <p14:xfrm>
              <a:off x="3318984" y="2814336"/>
              <a:ext cx="6840" cy="360"/>
            </p14:xfrm>
          </p:contentPart>
        </mc:Choice>
        <mc:Fallback xmlns="">
          <p:pic>
            <p:nvPicPr>
              <p:cNvPr id="4" name="Entrada de lápiz 3">
                <a:extLst>
                  <a:ext uri="{FF2B5EF4-FFF2-40B4-BE49-F238E27FC236}">
                    <a16:creationId xmlns:a16="http://schemas.microsoft.com/office/drawing/2014/main" id="{86CB0BE0-470A-0DB1-49BC-1BD92FCBC7B3}"/>
                  </a:ext>
                </a:extLst>
              </p:cNvPr>
              <p:cNvPicPr/>
              <p:nvPr/>
            </p:nvPicPr>
            <p:blipFill>
              <a:blip r:embed="rId3"/>
              <a:stretch>
                <a:fillRect/>
              </a:stretch>
            </p:blipFill>
            <p:spPr>
              <a:xfrm>
                <a:off x="3312864" y="2808216"/>
                <a:ext cx="19080" cy="12600"/>
              </a:xfrm>
              <a:prstGeom prst="rect">
                <a:avLst/>
              </a:prstGeom>
            </p:spPr>
          </p:pic>
        </mc:Fallback>
      </mc:AlternateContent>
      <p:sp>
        <p:nvSpPr>
          <p:cNvPr id="6" name="Título 1">
            <a:extLst>
              <a:ext uri="{FF2B5EF4-FFF2-40B4-BE49-F238E27FC236}">
                <a16:creationId xmlns:a16="http://schemas.microsoft.com/office/drawing/2014/main" id="{8490F1D6-BC2C-9EEC-A17E-BF3D272924ED}"/>
              </a:ext>
            </a:extLst>
          </p:cNvPr>
          <p:cNvSpPr txBox="1">
            <a:spLocks/>
          </p:cNvSpPr>
          <p:nvPr/>
        </p:nvSpPr>
        <p:spPr>
          <a:xfrm>
            <a:off x="690541" y="1728015"/>
            <a:ext cx="4968127" cy="2342599"/>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4800" b="1" kern="1200">
                <a:solidFill>
                  <a:schemeClr val="bg1"/>
                </a:solidFill>
                <a:latin typeface="Montserrat" panose="00000500000000000000" pitchFamily="50" charset="0"/>
                <a:ea typeface="+mj-ea"/>
                <a:cs typeface="+mj-cs"/>
              </a:defRPr>
            </a:lvl1pPr>
          </a:lstStyle>
          <a:p>
            <a:pPr algn="l">
              <a:lnSpc>
                <a:spcPct val="110000"/>
              </a:lnSpc>
            </a:pPr>
            <a:r>
              <a:rPr lang="es-ES" dirty="0">
                <a:solidFill>
                  <a:srgbClr val="002060"/>
                </a:solidFill>
                <a:latin typeface="Montserrat ExtraBold" panose="00000900000000000000" pitchFamily="50" charset="0"/>
              </a:rPr>
              <a:t>CONFLICTOS DE INTERESES E INHABILIDADES EN ENCARGOS DE ASEGURAMIENTO</a:t>
            </a:r>
            <a:endParaRPr lang="es-CO" dirty="0">
              <a:solidFill>
                <a:srgbClr val="002060"/>
              </a:solidFill>
              <a:latin typeface="Montserrat ExtraBold" panose="00000900000000000000" pitchFamily="50" charset="0"/>
            </a:endParaRPr>
          </a:p>
        </p:txBody>
      </p:sp>
      <p:sp>
        <p:nvSpPr>
          <p:cNvPr id="5" name="Título 1">
            <a:extLst>
              <a:ext uri="{FF2B5EF4-FFF2-40B4-BE49-F238E27FC236}">
                <a16:creationId xmlns:a16="http://schemas.microsoft.com/office/drawing/2014/main" id="{086B7F71-7D8C-4256-A592-DB951C3A0396}"/>
              </a:ext>
            </a:extLst>
          </p:cNvPr>
          <p:cNvSpPr txBox="1">
            <a:spLocks/>
          </p:cNvSpPr>
          <p:nvPr/>
        </p:nvSpPr>
        <p:spPr>
          <a:xfrm>
            <a:off x="2096574" y="4895481"/>
            <a:ext cx="4842999" cy="88930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4800" b="1" kern="1200">
                <a:solidFill>
                  <a:schemeClr val="bg1"/>
                </a:solidFill>
                <a:latin typeface="Montserrat" panose="00000500000000000000" pitchFamily="50" charset="0"/>
                <a:ea typeface="+mj-ea"/>
                <a:cs typeface="+mj-cs"/>
              </a:defRPr>
            </a:lvl1pPr>
          </a:lstStyle>
          <a:p>
            <a:pPr algn="l"/>
            <a:r>
              <a:rPr lang="es-ES" sz="2400" dirty="0">
                <a:solidFill>
                  <a:srgbClr val="002060"/>
                </a:solidFill>
                <a:latin typeface="Montserrat ExtraBold" panose="00000900000000000000" pitchFamily="50" charset="0"/>
              </a:rPr>
              <a:t>Mayo 15, 2025</a:t>
            </a:r>
          </a:p>
          <a:p>
            <a:pPr algn="l"/>
            <a:endParaRPr lang="es-ES" sz="2400" dirty="0">
              <a:solidFill>
                <a:srgbClr val="002060"/>
              </a:solidFill>
              <a:latin typeface="Montserrat ExtraBold" panose="00000900000000000000" pitchFamily="50" charset="0"/>
            </a:endParaRPr>
          </a:p>
          <a:p>
            <a:pPr algn="l"/>
            <a:r>
              <a:rPr lang="es-ES" sz="2400" dirty="0">
                <a:solidFill>
                  <a:srgbClr val="002060"/>
                </a:solidFill>
                <a:latin typeface="Montserrat ExtraBold" panose="00000900000000000000" pitchFamily="50" charset="0"/>
              </a:rPr>
              <a:t>Juan Mac Sáchica Mejía</a:t>
            </a:r>
            <a:endParaRPr lang="es-CO" sz="2400" dirty="0">
              <a:solidFill>
                <a:srgbClr val="002060"/>
              </a:solidFill>
              <a:latin typeface="Montserrat ExtraBold" panose="00000900000000000000" pitchFamily="50" charset="0"/>
            </a:endParaRPr>
          </a:p>
        </p:txBody>
      </p:sp>
      <p:sp>
        <p:nvSpPr>
          <p:cNvPr id="7" name="Elipse 6">
            <a:extLst>
              <a:ext uri="{FF2B5EF4-FFF2-40B4-BE49-F238E27FC236}">
                <a16:creationId xmlns:a16="http://schemas.microsoft.com/office/drawing/2014/main" id="{E4DC48D3-C0AA-4D64-9F71-705B6EC58496}"/>
              </a:ext>
            </a:extLst>
          </p:cNvPr>
          <p:cNvSpPr/>
          <p:nvPr/>
        </p:nvSpPr>
        <p:spPr>
          <a:xfrm>
            <a:off x="1740570" y="4914731"/>
            <a:ext cx="348112" cy="348112"/>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7414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1FEA8-B407-AECE-2DD4-48A8A4029978}"/>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4E5019DB-8F6F-424D-B1B9-2C263A2C28EB}"/>
              </a:ext>
            </a:extLst>
          </p:cNvPr>
          <p:cNvSpPr txBox="1"/>
          <p:nvPr/>
        </p:nvSpPr>
        <p:spPr>
          <a:xfrm>
            <a:off x="2458269" y="3548044"/>
            <a:ext cx="8312400" cy="2223686"/>
          </a:xfrm>
          <a:prstGeom prst="rect">
            <a:avLst/>
          </a:prstGeom>
          <a:noFill/>
        </p:spPr>
        <p:txBody>
          <a:bodyPr wrap="square" rtlCol="0">
            <a:spAutoFit/>
          </a:bodyPr>
          <a:lstStyle/>
          <a:p>
            <a:pPr fontAlgn="ctr">
              <a:spcAft>
                <a:spcPts val="1500"/>
              </a:spcAft>
            </a:pPr>
            <a:r>
              <a:rPr lang="es-MX" dirty="0">
                <a:solidFill>
                  <a:srgbClr val="002060"/>
                </a:solidFill>
                <a:latin typeface="Montserrat SemiBold" panose="00000700000000000000" pitchFamily="50" charset="0"/>
              </a:rPr>
              <a:t>Las inhabilidades para un auditor se refieren a limitaciones o impedimentos que le impiden desempeñar su labor de auditoría, especialmente en casos de conflicto de intereses o cuando existen razones de índole personal que comprometen su objetividad e </a:t>
            </a:r>
            <a:r>
              <a:rPr lang="es-MX" dirty="0">
                <a:solidFill>
                  <a:srgbClr val="002060"/>
                </a:solidFill>
                <a:latin typeface="Montserrat ExtraBold" panose="00000900000000000000" pitchFamily="50" charset="0"/>
              </a:rPr>
              <a:t>independencia. </a:t>
            </a:r>
            <a:br>
              <a:rPr lang="es-MX" dirty="0">
                <a:solidFill>
                  <a:srgbClr val="002060"/>
                </a:solidFill>
                <a:latin typeface="Montserrat SemiBold" panose="00000700000000000000" pitchFamily="50" charset="0"/>
              </a:rPr>
            </a:br>
            <a:endParaRPr lang="es-MX" dirty="0">
              <a:solidFill>
                <a:srgbClr val="002060"/>
              </a:solidFill>
              <a:latin typeface="Montserrat SemiBold" panose="00000700000000000000" pitchFamily="50" charset="0"/>
            </a:endParaRPr>
          </a:p>
          <a:p>
            <a:endParaRPr lang="es-ES" dirty="0">
              <a:solidFill>
                <a:srgbClr val="002060"/>
              </a:solidFill>
              <a:latin typeface="Montserrat SemiBold" panose="00000700000000000000" pitchFamily="50" charset="0"/>
            </a:endParaRPr>
          </a:p>
        </p:txBody>
      </p:sp>
      <p:sp>
        <p:nvSpPr>
          <p:cNvPr id="7" name="Título 3">
            <a:extLst>
              <a:ext uri="{FF2B5EF4-FFF2-40B4-BE49-F238E27FC236}">
                <a16:creationId xmlns:a16="http://schemas.microsoft.com/office/drawing/2014/main" id="{177E0D4D-0DD0-404A-8514-52F25CE7544C}"/>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D7E5EFD1-C442-479B-92AD-D79C14A16588}"/>
              </a:ext>
            </a:extLst>
          </p:cNvPr>
          <p:cNvSpPr txBox="1">
            <a:spLocks/>
          </p:cNvSpPr>
          <p:nvPr/>
        </p:nvSpPr>
        <p:spPr>
          <a:xfrm>
            <a:off x="822584" y="1803665"/>
            <a:ext cx="9206939"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Entendimiento </a:t>
            </a:r>
            <a:r>
              <a:rPr lang="es-MX" sz="3200" b="0" dirty="0">
                <a:solidFill>
                  <a:srgbClr val="002060"/>
                </a:solidFill>
                <a:latin typeface="Montserrat SemiBold" panose="00000700000000000000" pitchFamily="50" charset="0"/>
              </a:rPr>
              <a:t>de la definición de inhabilidad con más foco en los encargos</a:t>
            </a:r>
          </a:p>
        </p:txBody>
      </p:sp>
      <p:sp>
        <p:nvSpPr>
          <p:cNvPr id="9" name="Elipse 8">
            <a:extLst>
              <a:ext uri="{FF2B5EF4-FFF2-40B4-BE49-F238E27FC236}">
                <a16:creationId xmlns:a16="http://schemas.microsoft.com/office/drawing/2014/main" id="{C8029901-CED5-4F74-9A24-1E881B57CB18}"/>
              </a:ext>
            </a:extLst>
          </p:cNvPr>
          <p:cNvSpPr/>
          <p:nvPr/>
        </p:nvSpPr>
        <p:spPr>
          <a:xfrm>
            <a:off x="1727359" y="3548044"/>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44214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BC84A-3C59-B760-BD2E-B6E9E3E4CE29}"/>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32D4CEA8-4253-47B4-81E3-73A9B81DAC17}"/>
              </a:ext>
            </a:extLst>
          </p:cNvPr>
          <p:cNvSpPr txBox="1"/>
          <p:nvPr/>
        </p:nvSpPr>
        <p:spPr>
          <a:xfrm>
            <a:off x="2265762" y="3264098"/>
            <a:ext cx="8909167" cy="3416320"/>
          </a:xfrm>
          <a:prstGeom prst="rect">
            <a:avLst/>
          </a:prstGeom>
          <a:noFill/>
        </p:spPr>
        <p:txBody>
          <a:bodyPr wrap="square" rtlCol="0">
            <a:spAutoFit/>
          </a:bodyPr>
          <a:lstStyle/>
          <a:p>
            <a:pPr fontAlgn="ctr">
              <a:spcAft>
                <a:spcPts val="1500"/>
              </a:spcAft>
            </a:pPr>
            <a:r>
              <a:rPr lang="es-MX" dirty="0">
                <a:solidFill>
                  <a:srgbClr val="002060"/>
                </a:solidFill>
                <a:latin typeface="Montserrat SemiBold" panose="00000700000000000000" pitchFamily="50" charset="0"/>
              </a:rPr>
              <a:t>Inhabilidades principales:</a:t>
            </a:r>
          </a:p>
          <a:p>
            <a:pPr fontAlgn="ctr">
              <a:spcAft>
                <a:spcPts val="1500"/>
              </a:spcAft>
            </a:pPr>
            <a:r>
              <a:rPr lang="es-MX" sz="2000" dirty="0">
                <a:solidFill>
                  <a:srgbClr val="002060"/>
                </a:solidFill>
                <a:latin typeface="Montserrat ExtraBold" panose="00000900000000000000" pitchFamily="50" charset="0"/>
              </a:rPr>
              <a:t>Conflicto de intereses:</a:t>
            </a:r>
          </a:p>
          <a:p>
            <a:pPr fontAlgn="ctr">
              <a:spcAft>
                <a:spcPts val="1500"/>
              </a:spcAft>
            </a:pPr>
            <a:r>
              <a:rPr lang="es-MX" dirty="0">
                <a:solidFill>
                  <a:srgbClr val="002060"/>
                </a:solidFill>
                <a:latin typeface="Montserrat SemiBold" panose="00000700000000000000" pitchFamily="50" charset="0"/>
              </a:rPr>
              <a:t>El auditor no puede auditar a una entidad donde tenga inversiones, relaciones comerciales o familiares con la gerencia o el consejo de administración, ya que esto podría comprometer su imparcialidad. </a:t>
            </a:r>
          </a:p>
          <a:p>
            <a:pPr fontAlgn="ctr">
              <a:spcAft>
                <a:spcPts val="1500"/>
              </a:spcAft>
            </a:pPr>
            <a:r>
              <a:rPr lang="es-MX" sz="2000" dirty="0">
                <a:solidFill>
                  <a:srgbClr val="002060"/>
                </a:solidFill>
                <a:latin typeface="Montserrat ExtraBold" panose="00000900000000000000" pitchFamily="50" charset="0"/>
              </a:rPr>
              <a:t>Parentesco:</a:t>
            </a:r>
          </a:p>
          <a:p>
            <a:pPr fontAlgn="ctr">
              <a:spcAft>
                <a:spcPts val="1500"/>
              </a:spcAft>
            </a:pPr>
            <a:r>
              <a:rPr lang="es-MX" dirty="0">
                <a:solidFill>
                  <a:srgbClr val="002060"/>
                </a:solidFill>
                <a:latin typeface="Montserrat SemiBold" panose="00000700000000000000" pitchFamily="50" charset="0"/>
              </a:rPr>
              <a:t>El auditor no puede auditar a una entidad donde esté relacionado con sus familiares por consanguinidad o afinidad dentro de ciertos grados, o donde esté vinculado por matrimonio o unión marital. </a:t>
            </a:r>
          </a:p>
        </p:txBody>
      </p:sp>
      <p:sp>
        <p:nvSpPr>
          <p:cNvPr id="7" name="Título 3">
            <a:extLst>
              <a:ext uri="{FF2B5EF4-FFF2-40B4-BE49-F238E27FC236}">
                <a16:creationId xmlns:a16="http://schemas.microsoft.com/office/drawing/2014/main" id="{F5713AB2-B4E6-4E92-94E2-CF67E77DAC54}"/>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1C871FE1-6732-456E-AB43-2C9FE7301606}"/>
              </a:ext>
            </a:extLst>
          </p:cNvPr>
          <p:cNvSpPr txBox="1">
            <a:spLocks/>
          </p:cNvSpPr>
          <p:nvPr/>
        </p:nvSpPr>
        <p:spPr>
          <a:xfrm>
            <a:off x="822585" y="1803665"/>
            <a:ext cx="8090410"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Entendimiento </a:t>
            </a:r>
            <a:r>
              <a:rPr lang="es-MX" sz="3200" b="0" dirty="0">
                <a:solidFill>
                  <a:srgbClr val="002060"/>
                </a:solidFill>
                <a:latin typeface="Montserrat SemiBold" panose="00000700000000000000" pitchFamily="50" charset="0"/>
              </a:rPr>
              <a:t>de la definición de inhabilidad con más foco en los encargos de auditoria</a:t>
            </a:r>
          </a:p>
        </p:txBody>
      </p:sp>
      <p:sp>
        <p:nvSpPr>
          <p:cNvPr id="9" name="Elipse 8">
            <a:extLst>
              <a:ext uri="{FF2B5EF4-FFF2-40B4-BE49-F238E27FC236}">
                <a16:creationId xmlns:a16="http://schemas.microsoft.com/office/drawing/2014/main" id="{8F326D15-DF5D-4DC6-A6C1-B83AFB3B97A2}"/>
              </a:ext>
            </a:extLst>
          </p:cNvPr>
          <p:cNvSpPr/>
          <p:nvPr/>
        </p:nvSpPr>
        <p:spPr>
          <a:xfrm>
            <a:off x="1575335" y="3221918"/>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6604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69500-E7D2-1190-D68D-B1295B01B59D}"/>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F215818A-5020-4D4C-83C2-956759CBE22B}"/>
              </a:ext>
            </a:extLst>
          </p:cNvPr>
          <p:cNvSpPr txBox="1"/>
          <p:nvPr/>
        </p:nvSpPr>
        <p:spPr>
          <a:xfrm>
            <a:off x="2265762" y="3264098"/>
            <a:ext cx="8909167" cy="3416320"/>
          </a:xfrm>
          <a:prstGeom prst="rect">
            <a:avLst/>
          </a:prstGeom>
          <a:noFill/>
        </p:spPr>
        <p:txBody>
          <a:bodyPr wrap="square" rtlCol="0">
            <a:spAutoFit/>
          </a:bodyPr>
          <a:lstStyle/>
          <a:p>
            <a:pPr fontAlgn="ctr">
              <a:spcAft>
                <a:spcPts val="1500"/>
              </a:spcAft>
            </a:pPr>
            <a:r>
              <a:rPr lang="es-MX" dirty="0">
                <a:solidFill>
                  <a:srgbClr val="002060"/>
                </a:solidFill>
                <a:latin typeface="Montserrat SemiBold" panose="00000700000000000000" pitchFamily="50" charset="0"/>
              </a:rPr>
              <a:t>Inhabilidades principales:</a:t>
            </a:r>
          </a:p>
          <a:p>
            <a:pPr fontAlgn="ctr">
              <a:spcAft>
                <a:spcPts val="1500"/>
              </a:spcAft>
            </a:pPr>
            <a:r>
              <a:rPr lang="es-MX" sz="2000" dirty="0">
                <a:solidFill>
                  <a:srgbClr val="002060"/>
                </a:solidFill>
                <a:latin typeface="Montserrat ExtraBold" panose="00000900000000000000" pitchFamily="50" charset="0"/>
              </a:rPr>
              <a:t>Incapacidad legal:</a:t>
            </a:r>
          </a:p>
          <a:p>
            <a:pPr fontAlgn="ctr">
              <a:spcAft>
                <a:spcPts val="1500"/>
              </a:spcAft>
            </a:pPr>
            <a:r>
              <a:rPr lang="es-MX" dirty="0">
                <a:solidFill>
                  <a:srgbClr val="002060"/>
                </a:solidFill>
                <a:latin typeface="Montserrat SemiBold" panose="00000700000000000000" pitchFamily="50" charset="0"/>
              </a:rPr>
              <a:t>El auditor no puede ejercer su profesión si está en estado de interdicción judicial, suspendido en el ejercicio de su profesión o si ha sido declarado responsable penalmente. </a:t>
            </a:r>
          </a:p>
          <a:p>
            <a:pPr fontAlgn="ctr">
              <a:spcAft>
                <a:spcPts val="1500"/>
              </a:spcAft>
            </a:pPr>
            <a:r>
              <a:rPr lang="es-MX" sz="2000" dirty="0">
                <a:solidFill>
                  <a:srgbClr val="002060"/>
                </a:solidFill>
                <a:latin typeface="Montserrat ExtraBold" panose="00000900000000000000" pitchFamily="50" charset="0"/>
              </a:rPr>
              <a:t>Anteriores funciones:</a:t>
            </a:r>
          </a:p>
          <a:p>
            <a:pPr fontAlgn="ctr">
              <a:spcAft>
                <a:spcPts val="1500"/>
              </a:spcAft>
            </a:pPr>
            <a:r>
              <a:rPr lang="es-MX" dirty="0">
                <a:solidFill>
                  <a:srgbClr val="002060"/>
                </a:solidFill>
                <a:latin typeface="Montserrat SemiBold" panose="00000700000000000000" pitchFamily="50" charset="0"/>
              </a:rPr>
              <a:t>El auditor no puede auditar a una entidad donde haya prestado servicios profesionales como asesor, empleado o contratista, ya que esto podría comprometer su independencia. </a:t>
            </a:r>
          </a:p>
        </p:txBody>
      </p:sp>
      <p:sp>
        <p:nvSpPr>
          <p:cNvPr id="7" name="Título 3">
            <a:extLst>
              <a:ext uri="{FF2B5EF4-FFF2-40B4-BE49-F238E27FC236}">
                <a16:creationId xmlns:a16="http://schemas.microsoft.com/office/drawing/2014/main" id="{82675226-1736-4925-BF96-A0127F032550}"/>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2A1B4E29-DB03-4137-A729-1937892CF408}"/>
              </a:ext>
            </a:extLst>
          </p:cNvPr>
          <p:cNvSpPr txBox="1">
            <a:spLocks/>
          </p:cNvSpPr>
          <p:nvPr/>
        </p:nvSpPr>
        <p:spPr>
          <a:xfrm>
            <a:off x="822585" y="1803665"/>
            <a:ext cx="8090410"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Entendimiento </a:t>
            </a:r>
            <a:r>
              <a:rPr lang="es-MX" sz="3200" b="0" dirty="0">
                <a:solidFill>
                  <a:srgbClr val="002060"/>
                </a:solidFill>
                <a:latin typeface="Montserrat SemiBold" panose="00000700000000000000" pitchFamily="50" charset="0"/>
              </a:rPr>
              <a:t>de la definición de inhabilidad con más foco en los encargos de auditoria</a:t>
            </a:r>
          </a:p>
        </p:txBody>
      </p:sp>
      <p:sp>
        <p:nvSpPr>
          <p:cNvPr id="9" name="Elipse 8">
            <a:extLst>
              <a:ext uri="{FF2B5EF4-FFF2-40B4-BE49-F238E27FC236}">
                <a16:creationId xmlns:a16="http://schemas.microsoft.com/office/drawing/2014/main" id="{5E5B158D-A821-46E1-BB4D-065A9352CBC6}"/>
              </a:ext>
            </a:extLst>
          </p:cNvPr>
          <p:cNvSpPr/>
          <p:nvPr/>
        </p:nvSpPr>
        <p:spPr>
          <a:xfrm>
            <a:off x="1575335" y="3221918"/>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8709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75B39-21D4-AADC-3C25-F93C2834EE4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CBB7284B-141B-4F74-8B3E-52470F9C820E}"/>
              </a:ext>
            </a:extLst>
          </p:cNvPr>
          <p:cNvSpPr txBox="1"/>
          <p:nvPr/>
        </p:nvSpPr>
        <p:spPr>
          <a:xfrm>
            <a:off x="2265762" y="3264098"/>
            <a:ext cx="8909167" cy="3139321"/>
          </a:xfrm>
          <a:prstGeom prst="rect">
            <a:avLst/>
          </a:prstGeom>
          <a:noFill/>
        </p:spPr>
        <p:txBody>
          <a:bodyPr wrap="square" rtlCol="0">
            <a:spAutoFit/>
          </a:bodyPr>
          <a:lstStyle/>
          <a:p>
            <a:pPr fontAlgn="ctr">
              <a:spcAft>
                <a:spcPts val="1500"/>
              </a:spcAft>
            </a:pPr>
            <a:r>
              <a:rPr lang="es-MX" dirty="0">
                <a:solidFill>
                  <a:srgbClr val="002060"/>
                </a:solidFill>
                <a:latin typeface="Montserrat SemiBold" panose="00000700000000000000" pitchFamily="50" charset="0"/>
              </a:rPr>
              <a:t>Inhabilidades principales:</a:t>
            </a:r>
          </a:p>
          <a:p>
            <a:pPr fontAlgn="ctr">
              <a:spcAft>
                <a:spcPts val="1500"/>
              </a:spcAft>
            </a:pPr>
            <a:r>
              <a:rPr lang="es-MX" sz="2000" dirty="0">
                <a:solidFill>
                  <a:srgbClr val="002060"/>
                </a:solidFill>
                <a:latin typeface="Montserrat ExtraBold" panose="00000900000000000000" pitchFamily="50" charset="0"/>
              </a:rPr>
              <a:t>Relaciones con la entidad:</a:t>
            </a:r>
          </a:p>
          <a:p>
            <a:pPr fontAlgn="ctr">
              <a:spcAft>
                <a:spcPts val="1500"/>
              </a:spcAft>
            </a:pPr>
            <a:r>
              <a:rPr lang="es-MX" dirty="0">
                <a:solidFill>
                  <a:srgbClr val="002060"/>
                </a:solidFill>
                <a:latin typeface="Montserrat SemiBold" panose="00000700000000000000" pitchFamily="50" charset="0"/>
              </a:rPr>
              <a:t>El auditor no puede auditar a una entidad donde tenga alguna relación comercial, financiera o de otro tipo con la gerencia o el consejo de administración, ya que esto podría comprometer su independencia. </a:t>
            </a:r>
          </a:p>
          <a:p>
            <a:pPr fontAlgn="ctr">
              <a:spcAft>
                <a:spcPts val="1500"/>
              </a:spcAft>
            </a:pPr>
            <a:r>
              <a:rPr lang="es-MX" sz="2000" dirty="0">
                <a:solidFill>
                  <a:srgbClr val="002060"/>
                </a:solidFill>
                <a:latin typeface="Montserrat ExtraBold" panose="00000900000000000000" pitchFamily="50" charset="0"/>
              </a:rPr>
              <a:t>Falta de independencia:</a:t>
            </a:r>
          </a:p>
          <a:p>
            <a:pPr fontAlgn="ctr">
              <a:spcAft>
                <a:spcPts val="1500"/>
              </a:spcAft>
            </a:pPr>
            <a:r>
              <a:rPr lang="es-MX" dirty="0">
                <a:solidFill>
                  <a:srgbClr val="002060"/>
                </a:solidFill>
                <a:latin typeface="Montserrat SemiBold" panose="00000700000000000000" pitchFamily="50" charset="0"/>
              </a:rPr>
              <a:t>El auditor no puede ser responsable de la preparación de la contabilidad de la entidad que está auditando, ni participar en la gestión de la misma. </a:t>
            </a:r>
          </a:p>
        </p:txBody>
      </p:sp>
      <p:sp>
        <p:nvSpPr>
          <p:cNvPr id="7" name="Título 3">
            <a:extLst>
              <a:ext uri="{FF2B5EF4-FFF2-40B4-BE49-F238E27FC236}">
                <a16:creationId xmlns:a16="http://schemas.microsoft.com/office/drawing/2014/main" id="{A1C4382D-D502-4B44-93E5-3E0F04015B3A}"/>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1270D13B-044C-4EDF-B531-53C543172C5A}"/>
              </a:ext>
            </a:extLst>
          </p:cNvPr>
          <p:cNvSpPr txBox="1">
            <a:spLocks/>
          </p:cNvSpPr>
          <p:nvPr/>
        </p:nvSpPr>
        <p:spPr>
          <a:xfrm>
            <a:off x="822585" y="1803665"/>
            <a:ext cx="8090410"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Entendimiento </a:t>
            </a:r>
            <a:r>
              <a:rPr lang="es-MX" sz="3200" b="0" dirty="0">
                <a:solidFill>
                  <a:srgbClr val="002060"/>
                </a:solidFill>
                <a:latin typeface="Montserrat SemiBold" panose="00000700000000000000" pitchFamily="50" charset="0"/>
              </a:rPr>
              <a:t>de la definición de inhabilidad con más foco en los encargos de auditoria</a:t>
            </a:r>
          </a:p>
        </p:txBody>
      </p:sp>
      <p:sp>
        <p:nvSpPr>
          <p:cNvPr id="9" name="Elipse 8">
            <a:extLst>
              <a:ext uri="{FF2B5EF4-FFF2-40B4-BE49-F238E27FC236}">
                <a16:creationId xmlns:a16="http://schemas.microsoft.com/office/drawing/2014/main" id="{D135E0F0-8EBE-4F57-9A6C-B03ABE332075}"/>
              </a:ext>
            </a:extLst>
          </p:cNvPr>
          <p:cNvSpPr/>
          <p:nvPr/>
        </p:nvSpPr>
        <p:spPr>
          <a:xfrm>
            <a:off x="1575335" y="3221918"/>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0621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9E84E-FF47-9C8E-8884-18E5CBA44350}"/>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02E1AD80-165D-4F84-B816-E0B28A66CF7E}"/>
              </a:ext>
            </a:extLst>
          </p:cNvPr>
          <p:cNvSpPr txBox="1"/>
          <p:nvPr/>
        </p:nvSpPr>
        <p:spPr>
          <a:xfrm>
            <a:off x="2265762" y="3264098"/>
            <a:ext cx="8909167" cy="3139321"/>
          </a:xfrm>
          <a:prstGeom prst="rect">
            <a:avLst/>
          </a:prstGeom>
          <a:noFill/>
        </p:spPr>
        <p:txBody>
          <a:bodyPr wrap="square" rtlCol="0">
            <a:spAutoFit/>
          </a:bodyPr>
          <a:lstStyle/>
          <a:p>
            <a:pPr fontAlgn="ctr">
              <a:spcAft>
                <a:spcPts val="1500"/>
              </a:spcAft>
            </a:pPr>
            <a:r>
              <a:rPr lang="es-MX" dirty="0">
                <a:solidFill>
                  <a:srgbClr val="002060"/>
                </a:solidFill>
                <a:latin typeface="Montserrat SemiBold" panose="00000700000000000000" pitchFamily="50" charset="0"/>
              </a:rPr>
              <a:t>Impacto de las inhabilidades:</a:t>
            </a:r>
          </a:p>
          <a:p>
            <a:pPr fontAlgn="ctr">
              <a:spcAft>
                <a:spcPts val="1500"/>
              </a:spcAft>
            </a:pPr>
            <a:r>
              <a:rPr lang="es-MX" sz="2000" dirty="0">
                <a:solidFill>
                  <a:srgbClr val="002060"/>
                </a:solidFill>
                <a:latin typeface="Montserrat ExtraBold" panose="00000900000000000000" pitchFamily="50" charset="0"/>
              </a:rPr>
              <a:t>Compromiso de la objetividad:</a:t>
            </a:r>
          </a:p>
          <a:p>
            <a:pPr fontAlgn="ctr">
              <a:spcAft>
                <a:spcPts val="1500"/>
              </a:spcAft>
            </a:pPr>
            <a:r>
              <a:rPr lang="es-MX" dirty="0">
                <a:solidFill>
                  <a:srgbClr val="002060"/>
                </a:solidFill>
                <a:latin typeface="Montserrat SemiBold" panose="00000700000000000000" pitchFamily="50" charset="0"/>
              </a:rPr>
              <a:t>Las inhabilidades pueden comprometer la objetividad del auditor al tomar decisiones sobre la información financiera que está siendo auditada. </a:t>
            </a:r>
          </a:p>
          <a:p>
            <a:pPr fontAlgn="ctr">
              <a:spcAft>
                <a:spcPts val="1500"/>
              </a:spcAft>
            </a:pPr>
            <a:r>
              <a:rPr lang="es-MX" sz="2000" dirty="0">
                <a:solidFill>
                  <a:srgbClr val="002060"/>
                </a:solidFill>
                <a:latin typeface="Montserrat ExtraBold" panose="00000900000000000000" pitchFamily="50" charset="0"/>
              </a:rPr>
              <a:t>Confianza de los usuarios:</a:t>
            </a:r>
          </a:p>
          <a:p>
            <a:pPr fontAlgn="ctr">
              <a:spcAft>
                <a:spcPts val="1500"/>
              </a:spcAft>
            </a:pPr>
            <a:r>
              <a:rPr lang="es-MX" dirty="0">
                <a:solidFill>
                  <a:srgbClr val="002060"/>
                </a:solidFill>
                <a:latin typeface="Montserrat SemiBold" panose="00000700000000000000" pitchFamily="50" charset="0"/>
              </a:rPr>
              <a:t>Las inhabilidades pueden afectar la confianza de los usuarios en la auditoría, ya que se podría cuestionar la independencia del auditor. </a:t>
            </a:r>
          </a:p>
        </p:txBody>
      </p:sp>
      <p:sp>
        <p:nvSpPr>
          <p:cNvPr id="7" name="Título 3">
            <a:extLst>
              <a:ext uri="{FF2B5EF4-FFF2-40B4-BE49-F238E27FC236}">
                <a16:creationId xmlns:a16="http://schemas.microsoft.com/office/drawing/2014/main" id="{13E33E5D-2582-4476-AD1F-3E65F8780CD4}"/>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1E27719C-8DE9-4634-A717-081E07B376B8}"/>
              </a:ext>
            </a:extLst>
          </p:cNvPr>
          <p:cNvSpPr txBox="1">
            <a:spLocks/>
          </p:cNvSpPr>
          <p:nvPr/>
        </p:nvSpPr>
        <p:spPr>
          <a:xfrm>
            <a:off x="822585" y="1803665"/>
            <a:ext cx="8090410"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Entendimiento </a:t>
            </a:r>
            <a:r>
              <a:rPr lang="es-MX" sz="3200" b="0" dirty="0">
                <a:solidFill>
                  <a:srgbClr val="002060"/>
                </a:solidFill>
                <a:latin typeface="Montserrat SemiBold" panose="00000700000000000000" pitchFamily="50" charset="0"/>
              </a:rPr>
              <a:t>de la definición de inhabilidad con más foco en los encargos de auditoria</a:t>
            </a:r>
          </a:p>
        </p:txBody>
      </p:sp>
      <p:sp>
        <p:nvSpPr>
          <p:cNvPr id="9" name="Elipse 8">
            <a:extLst>
              <a:ext uri="{FF2B5EF4-FFF2-40B4-BE49-F238E27FC236}">
                <a16:creationId xmlns:a16="http://schemas.microsoft.com/office/drawing/2014/main" id="{8D86F8A0-4580-4D17-88AA-CF36E96B6FB7}"/>
              </a:ext>
            </a:extLst>
          </p:cNvPr>
          <p:cNvSpPr/>
          <p:nvPr/>
        </p:nvSpPr>
        <p:spPr>
          <a:xfrm>
            <a:off x="1575335" y="3221918"/>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9211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2265762" y="3264098"/>
            <a:ext cx="8909167" cy="2916183"/>
          </a:xfrm>
          <a:prstGeom prst="rect">
            <a:avLst/>
          </a:prstGeom>
          <a:noFill/>
        </p:spPr>
        <p:txBody>
          <a:bodyPr wrap="square" rtlCol="0">
            <a:spAutoFit/>
          </a:bodyPr>
          <a:lstStyle/>
          <a:p>
            <a:pPr fontAlgn="ctr">
              <a:spcAft>
                <a:spcPts val="1500"/>
              </a:spcAft>
            </a:pPr>
            <a:r>
              <a:rPr lang="es-MX" dirty="0">
                <a:solidFill>
                  <a:srgbClr val="002060"/>
                </a:solidFill>
                <a:latin typeface="Montserrat SemiBold" panose="00000700000000000000" pitchFamily="50" charset="0"/>
              </a:rPr>
              <a:t>Impacto de las inhabilidades:</a:t>
            </a:r>
          </a:p>
          <a:p>
            <a:pPr fontAlgn="ctr">
              <a:spcAft>
                <a:spcPts val="1500"/>
              </a:spcAft>
            </a:pPr>
            <a:r>
              <a:rPr lang="es-MX" sz="2000" dirty="0">
                <a:solidFill>
                  <a:srgbClr val="002060"/>
                </a:solidFill>
                <a:latin typeface="Montserrat ExtraBold" panose="00000900000000000000" pitchFamily="50" charset="0"/>
              </a:rPr>
              <a:t>Consecuencias legales:</a:t>
            </a:r>
          </a:p>
          <a:p>
            <a:pPr fontAlgn="ctr">
              <a:spcAft>
                <a:spcPts val="1500"/>
              </a:spcAft>
            </a:pPr>
            <a:r>
              <a:rPr lang="es-MX" dirty="0">
                <a:solidFill>
                  <a:srgbClr val="002060"/>
                </a:solidFill>
                <a:latin typeface="Montserrat SemiBold" panose="00000700000000000000" pitchFamily="50" charset="0"/>
              </a:rPr>
              <a:t>Si un auditor incumple las inhabilidades, puede ser sujeto a sanciones disciplinarias o legales.</a:t>
            </a:r>
          </a:p>
          <a:p>
            <a:pPr fontAlgn="ctr">
              <a:spcAft>
                <a:spcPts val="1500"/>
              </a:spcAft>
            </a:pPr>
            <a:r>
              <a:rPr lang="es-MX" dirty="0">
                <a:solidFill>
                  <a:srgbClr val="002060"/>
                </a:solidFill>
                <a:latin typeface="Montserrat SemiBold" panose="00000700000000000000" pitchFamily="50" charset="0"/>
              </a:rPr>
              <a:t>En resumen, las inhabilidades son cruciales para garantizar la calidad y la credibilidad de la auditoría. La independencia y la objetividad del auditor son esenciales para que los usuarios confíen en la información financiera que se les presenta</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22585" y="1803665"/>
            <a:ext cx="8090410"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Entendimiento </a:t>
            </a:r>
            <a:r>
              <a:rPr lang="es-MX" sz="3200" b="0" dirty="0">
                <a:solidFill>
                  <a:srgbClr val="002060"/>
                </a:solidFill>
                <a:latin typeface="Montserrat SemiBold" panose="00000700000000000000" pitchFamily="50" charset="0"/>
              </a:rPr>
              <a:t>de la definición de inhabilidad con más foco en los encargos de auditoria</a:t>
            </a:r>
          </a:p>
        </p:txBody>
      </p:sp>
      <p:sp>
        <p:nvSpPr>
          <p:cNvPr id="9" name="Elipse 8">
            <a:extLst>
              <a:ext uri="{FF2B5EF4-FFF2-40B4-BE49-F238E27FC236}">
                <a16:creationId xmlns:a16="http://schemas.microsoft.com/office/drawing/2014/main" id="{D21D626C-19A3-4F3B-9BF7-B29869703F76}"/>
              </a:ext>
            </a:extLst>
          </p:cNvPr>
          <p:cNvSpPr/>
          <p:nvPr/>
        </p:nvSpPr>
        <p:spPr>
          <a:xfrm>
            <a:off x="1575335" y="3221918"/>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7636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2265762" y="3264098"/>
            <a:ext cx="8909167" cy="2223686"/>
          </a:xfrm>
          <a:prstGeom prst="rect">
            <a:avLst/>
          </a:prstGeom>
          <a:noFill/>
        </p:spPr>
        <p:txBody>
          <a:bodyPr wrap="square" rtlCol="0">
            <a:spAutoFit/>
          </a:bodyPr>
          <a:lstStyle/>
          <a:p>
            <a:pPr fontAlgn="ctr">
              <a:spcAft>
                <a:spcPts val="1500"/>
              </a:spcAft>
            </a:pPr>
            <a:r>
              <a:rPr lang="es-MX" dirty="0">
                <a:solidFill>
                  <a:srgbClr val="002060"/>
                </a:solidFill>
                <a:latin typeface="Montserrat SemiBold" panose="00000700000000000000" pitchFamily="50" charset="0"/>
              </a:rPr>
              <a:t>Un encargo de aseguramiento (</a:t>
            </a:r>
            <a:r>
              <a:rPr lang="es-MX" dirty="0" err="1">
                <a:solidFill>
                  <a:srgbClr val="002060"/>
                </a:solidFill>
                <a:latin typeface="Montserrat SemiBold" panose="00000700000000000000" pitchFamily="50" charset="0"/>
              </a:rPr>
              <a:t>assurance</a:t>
            </a:r>
            <a:r>
              <a:rPr lang="es-MX" dirty="0">
                <a:solidFill>
                  <a:srgbClr val="002060"/>
                </a:solidFill>
                <a:latin typeface="Montserrat SemiBold" panose="00000700000000000000" pitchFamily="50" charset="0"/>
              </a:rPr>
              <a:t> </a:t>
            </a:r>
            <a:r>
              <a:rPr lang="es-MX" dirty="0" err="1">
                <a:solidFill>
                  <a:srgbClr val="002060"/>
                </a:solidFill>
                <a:latin typeface="Montserrat SemiBold" panose="00000700000000000000" pitchFamily="50" charset="0"/>
              </a:rPr>
              <a:t>engagement</a:t>
            </a:r>
            <a:r>
              <a:rPr lang="es-MX" dirty="0">
                <a:solidFill>
                  <a:srgbClr val="002060"/>
                </a:solidFill>
                <a:latin typeface="Montserrat SemiBold" panose="00000700000000000000" pitchFamily="50" charset="0"/>
              </a:rPr>
              <a:t>) es un servicio profesional en el que un profesional ejerciente obtiene evidencia suficiente y adecuada para expresar una conclusión y aumentar la confianza de los usuarios sobre la información objeto de análisis. </a:t>
            </a:r>
          </a:p>
          <a:p>
            <a:pPr fontAlgn="ctr">
              <a:spcAft>
                <a:spcPts val="1500"/>
              </a:spcAft>
            </a:pPr>
            <a:r>
              <a:rPr lang="es-MX" dirty="0">
                <a:solidFill>
                  <a:srgbClr val="002060"/>
                </a:solidFill>
                <a:latin typeface="Montserrat SemiBold" panose="00000700000000000000" pitchFamily="50" charset="0"/>
              </a:rPr>
              <a:t>Este tipo de encargo tiene como objetivo proporcionar un nivel de seguridad razonable o moderado sobre la información, con el fin de reducir el riesgo de errores materiales</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22585" y="1803665"/>
            <a:ext cx="8090410"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Entendimiento </a:t>
            </a:r>
            <a:r>
              <a:rPr lang="es-MX" sz="3200" dirty="0">
                <a:solidFill>
                  <a:srgbClr val="002060"/>
                </a:solidFill>
                <a:latin typeface="Montserrat SemiBold" panose="00000700000000000000" pitchFamily="50" charset="0"/>
              </a:rPr>
              <a:t>de la definición encargo de aseguramiento</a:t>
            </a:r>
          </a:p>
        </p:txBody>
      </p:sp>
      <p:sp>
        <p:nvSpPr>
          <p:cNvPr id="9" name="Elipse 8">
            <a:extLst>
              <a:ext uri="{FF2B5EF4-FFF2-40B4-BE49-F238E27FC236}">
                <a16:creationId xmlns:a16="http://schemas.microsoft.com/office/drawing/2014/main" id="{D21D626C-19A3-4F3B-9BF7-B29869703F76}"/>
              </a:ext>
            </a:extLst>
          </p:cNvPr>
          <p:cNvSpPr/>
          <p:nvPr/>
        </p:nvSpPr>
        <p:spPr>
          <a:xfrm>
            <a:off x="1575335" y="3221918"/>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7215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2496769" y="2930074"/>
            <a:ext cx="8639661" cy="2823850"/>
          </a:xfrm>
          <a:prstGeom prst="rect">
            <a:avLst/>
          </a:prstGeom>
          <a:noFill/>
        </p:spPr>
        <p:txBody>
          <a:bodyPr wrap="square" rtlCol="0">
            <a:spAutoFit/>
          </a:bodyPr>
          <a:lstStyle/>
          <a:p>
            <a:pPr fontAlgn="ctr">
              <a:spcAft>
                <a:spcPts val="1500"/>
              </a:spcAft>
            </a:pPr>
            <a:r>
              <a:rPr lang="es-MX" sz="1400" dirty="0">
                <a:solidFill>
                  <a:srgbClr val="002060"/>
                </a:solidFill>
                <a:latin typeface="Montserrat SemiBold" panose="00000700000000000000" pitchFamily="50" charset="0"/>
              </a:rPr>
              <a:t>Un conflicto de intereses crea amenazas para el cumplimiento del principio de objetividad y podría crear amenazas para el cumplimiento de los demás principios fundamentales. Estas amenazas pueden crearse cuando:</a:t>
            </a:r>
          </a:p>
          <a:p>
            <a:pPr marL="342900" indent="-342900" fontAlgn="ctr">
              <a:spcAft>
                <a:spcPts val="1500"/>
              </a:spcAft>
              <a:buAutoNum type="alphaLcParenBoth"/>
            </a:pPr>
            <a:r>
              <a:rPr lang="es-MX" sz="1400" dirty="0">
                <a:solidFill>
                  <a:srgbClr val="002060"/>
                </a:solidFill>
                <a:latin typeface="Montserrat SemiBold" panose="00000700000000000000" pitchFamily="50" charset="0"/>
              </a:rPr>
              <a:t>Un contador profesional emprende una actividad relacionada con un tema particular para dos o más partes cuyos intereses con respecto a ese tema están en conflicto; o</a:t>
            </a:r>
          </a:p>
          <a:p>
            <a:pPr marL="342900" indent="-342900" fontAlgn="ctr">
              <a:spcAft>
                <a:spcPts val="1500"/>
              </a:spcAft>
              <a:buAutoNum type="alphaLcParenBoth"/>
            </a:pPr>
            <a:r>
              <a:rPr lang="es-MX" sz="1400" dirty="0">
                <a:solidFill>
                  <a:srgbClr val="002060"/>
                </a:solidFill>
                <a:latin typeface="Montserrat SemiBold" panose="00000700000000000000" pitchFamily="50" charset="0"/>
              </a:rPr>
              <a:t>El interés de un contador profesional con respecto a un tema concreto y los intereses de una parte para la que el contador realiza una actividad profesional relacionada con ese tema están en conflicto.</a:t>
            </a:r>
          </a:p>
          <a:p>
            <a:pPr fontAlgn="ctr">
              <a:spcAft>
                <a:spcPts val="1500"/>
              </a:spcAft>
            </a:pPr>
            <a:r>
              <a:rPr lang="es-MX" sz="1400" dirty="0">
                <a:solidFill>
                  <a:srgbClr val="002060"/>
                </a:solidFill>
                <a:latin typeface="Montserrat SemiBold" panose="00000700000000000000" pitchFamily="50" charset="0"/>
              </a:rPr>
              <a:t>Una parte puede ser organización empleadora, un proveedor , un cliente, un prestamista, un accionista u otra parte.</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505792"/>
            <a:ext cx="6049853"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SemiBold" panose="00000700000000000000" pitchFamily="50" charset="0"/>
              </a:rPr>
              <a:t>Ejemplos de conflictos de interés como contadores</a:t>
            </a:r>
          </a:p>
        </p:txBody>
      </p:sp>
      <p:sp>
        <p:nvSpPr>
          <p:cNvPr id="9" name="Elipse 8">
            <a:extLst>
              <a:ext uri="{FF2B5EF4-FFF2-40B4-BE49-F238E27FC236}">
                <a16:creationId xmlns:a16="http://schemas.microsoft.com/office/drawing/2014/main" id="{D21D626C-19A3-4F3B-9BF7-B29869703F76}"/>
              </a:ext>
            </a:extLst>
          </p:cNvPr>
          <p:cNvSpPr/>
          <p:nvPr/>
        </p:nvSpPr>
        <p:spPr>
          <a:xfrm>
            <a:off x="1777465" y="3000537"/>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9030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2709821" y="3000537"/>
            <a:ext cx="6772358" cy="3185487"/>
          </a:xfrm>
          <a:prstGeom prst="rect">
            <a:avLst/>
          </a:prstGeom>
          <a:noFill/>
        </p:spPr>
        <p:txBody>
          <a:bodyPr wrap="square" rtlCol="0">
            <a:spAutoFit/>
          </a:bodyPr>
          <a:lstStyle/>
          <a:p>
            <a:pPr fontAlgn="ctr">
              <a:spcAft>
                <a:spcPts val="1500"/>
              </a:spcAft>
            </a:pPr>
            <a:r>
              <a:rPr lang="es-MX" sz="1600" dirty="0">
                <a:solidFill>
                  <a:srgbClr val="002060"/>
                </a:solidFill>
                <a:latin typeface="Montserrat SemiBold" panose="00000700000000000000" pitchFamily="50" charset="0"/>
              </a:rPr>
              <a:t>Algunos ejemplos de circunstancias que pueden crear un conflicto de intereses son:</a:t>
            </a:r>
          </a:p>
          <a:p>
            <a:pPr marL="285750" indent="-285750" fontAlgn="ctr">
              <a:spcAft>
                <a:spcPts val="1500"/>
              </a:spcAft>
              <a:buFontTx/>
              <a:buChar char="-"/>
            </a:pPr>
            <a:r>
              <a:rPr lang="es-MX" sz="1600" dirty="0">
                <a:solidFill>
                  <a:srgbClr val="002060"/>
                </a:solidFill>
                <a:latin typeface="Montserrat SemiBold" panose="00000700000000000000" pitchFamily="50" charset="0"/>
              </a:rPr>
              <a:t>El desempeño de un cargo de gerencia o gobernanza para dos organizaciones empleadoras y adquirir información confidencial de una de ellas que podría ser utilizada por los contadores profesionales en beneficio o desventaja de la organización.</a:t>
            </a:r>
          </a:p>
          <a:p>
            <a:pPr marL="285750" indent="-285750" fontAlgn="ctr">
              <a:spcAft>
                <a:spcPts val="1500"/>
              </a:spcAft>
              <a:buFontTx/>
              <a:buChar char="-"/>
            </a:pPr>
            <a:r>
              <a:rPr lang="es-MX" sz="1600" dirty="0">
                <a:solidFill>
                  <a:srgbClr val="002060"/>
                </a:solidFill>
                <a:latin typeface="Montserrat SemiBold" panose="00000700000000000000" pitchFamily="50" charset="0"/>
              </a:rPr>
              <a:t>La realización de una actividad profesional para cada una de las dos partes de una sociedad, cuando ambas partes contratan al contador para que les ayude a disolver su sociedad.</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505792"/>
            <a:ext cx="6049853"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SemiBold" panose="00000700000000000000" pitchFamily="50" charset="0"/>
              </a:rPr>
              <a:t>Ejemplos de conflictos de interés como contadores</a:t>
            </a:r>
          </a:p>
        </p:txBody>
      </p:sp>
      <p:sp>
        <p:nvSpPr>
          <p:cNvPr id="9" name="Elipse 8">
            <a:extLst>
              <a:ext uri="{FF2B5EF4-FFF2-40B4-BE49-F238E27FC236}">
                <a16:creationId xmlns:a16="http://schemas.microsoft.com/office/drawing/2014/main" id="{D21D626C-19A3-4F3B-9BF7-B29869703F76}"/>
              </a:ext>
            </a:extLst>
          </p:cNvPr>
          <p:cNvSpPr/>
          <p:nvPr/>
        </p:nvSpPr>
        <p:spPr>
          <a:xfrm>
            <a:off x="1777465" y="3000537"/>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6101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2709821" y="3000537"/>
            <a:ext cx="7329328" cy="3185487"/>
          </a:xfrm>
          <a:prstGeom prst="rect">
            <a:avLst/>
          </a:prstGeom>
          <a:noFill/>
        </p:spPr>
        <p:txBody>
          <a:bodyPr wrap="square" rtlCol="0">
            <a:spAutoFit/>
          </a:bodyPr>
          <a:lstStyle/>
          <a:p>
            <a:pPr marL="285750" indent="-285750" fontAlgn="ctr">
              <a:spcAft>
                <a:spcPts val="1500"/>
              </a:spcAft>
              <a:buFontTx/>
              <a:buChar char="-"/>
            </a:pPr>
            <a:r>
              <a:rPr lang="es-MX" sz="1600" dirty="0">
                <a:solidFill>
                  <a:srgbClr val="002060"/>
                </a:solidFill>
                <a:latin typeface="Montserrat SemiBold" panose="00000700000000000000" pitchFamily="50" charset="0"/>
              </a:rPr>
              <a:t>La preparación de información financiera para ciertos miembros de le gerencia de la organización empleadora del contador que buscan emprender una compra por parte de la gerencia.</a:t>
            </a:r>
          </a:p>
          <a:p>
            <a:pPr marL="285750" indent="-285750" fontAlgn="ctr">
              <a:spcAft>
                <a:spcPts val="1500"/>
              </a:spcAft>
              <a:buFontTx/>
              <a:buChar char="-"/>
            </a:pPr>
            <a:r>
              <a:rPr lang="es-MX" sz="1600" dirty="0">
                <a:solidFill>
                  <a:srgbClr val="002060"/>
                </a:solidFill>
                <a:latin typeface="Montserrat SemiBold" panose="00000700000000000000" pitchFamily="50" charset="0"/>
              </a:rPr>
              <a:t>La responsabilidad de la selección de un proveedor para la organización empleadora cuando un familiar directo del contador pueda beneficiarse económicamente de la transacción.</a:t>
            </a:r>
          </a:p>
          <a:p>
            <a:pPr marL="285750" indent="-285750" fontAlgn="ctr">
              <a:spcAft>
                <a:spcPts val="1500"/>
              </a:spcAft>
              <a:buFontTx/>
              <a:buChar char="-"/>
            </a:pPr>
            <a:r>
              <a:rPr lang="es-MX" sz="1600" dirty="0">
                <a:solidFill>
                  <a:srgbClr val="002060"/>
                </a:solidFill>
                <a:latin typeface="Montserrat SemiBold" panose="00000700000000000000" pitchFamily="50" charset="0"/>
              </a:rPr>
              <a:t>El desempeño de una función de gobernanza en una organización empleadora que está aprobando ciertas inversiones para la empresa cuando una de esas inversiones aumentará el valor de la cartera de inversiones del contador o de un familiar inmediato.</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505792"/>
            <a:ext cx="6049853"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SemiBold" panose="00000700000000000000" pitchFamily="50" charset="0"/>
              </a:rPr>
              <a:t>Ejemplos de conflictos de interés como contadores</a:t>
            </a:r>
          </a:p>
        </p:txBody>
      </p:sp>
      <p:sp>
        <p:nvSpPr>
          <p:cNvPr id="9" name="Elipse 8">
            <a:extLst>
              <a:ext uri="{FF2B5EF4-FFF2-40B4-BE49-F238E27FC236}">
                <a16:creationId xmlns:a16="http://schemas.microsoft.com/office/drawing/2014/main" id="{D21D626C-19A3-4F3B-9BF7-B29869703F76}"/>
              </a:ext>
            </a:extLst>
          </p:cNvPr>
          <p:cNvSpPr/>
          <p:nvPr/>
        </p:nvSpPr>
        <p:spPr>
          <a:xfrm>
            <a:off x="1777465" y="3000537"/>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125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10A9-C317-F027-C713-C71F7B1E32E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5DF89CB-B0CA-51C1-9DA5-7BD95FADC5BB}"/>
              </a:ext>
            </a:extLst>
          </p:cNvPr>
          <p:cNvSpPr>
            <a:spLocks noGrp="1"/>
          </p:cNvSpPr>
          <p:nvPr>
            <p:ph type="title"/>
          </p:nvPr>
        </p:nvSpPr>
        <p:spPr>
          <a:xfrm>
            <a:off x="2823961" y="588296"/>
            <a:ext cx="4690163" cy="1325563"/>
          </a:xfrm>
        </p:spPr>
        <p:txBody>
          <a:bodyPr/>
          <a:lstStyle/>
          <a:p>
            <a:r>
              <a:rPr lang="es-CO" sz="5400" dirty="0">
                <a:solidFill>
                  <a:srgbClr val="002060"/>
                </a:solidFill>
              </a:rPr>
              <a:t>Juan Mac</a:t>
            </a:r>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BD4162AD-7FE0-869C-8709-7968EC8E404B}"/>
                  </a:ext>
                </a:extLst>
              </p14:cNvPr>
              <p14:cNvContentPartPr/>
              <p14:nvPr/>
            </p14:nvContentPartPr>
            <p14:xfrm>
              <a:off x="2711664" y="2301336"/>
              <a:ext cx="3600" cy="1080"/>
            </p14:xfrm>
          </p:contentPart>
        </mc:Choice>
        <mc:Fallback xmlns="">
          <p:pic>
            <p:nvPicPr>
              <p:cNvPr id="4" name="Entrada de lápiz 3">
                <a:extLst>
                  <a:ext uri="{FF2B5EF4-FFF2-40B4-BE49-F238E27FC236}">
                    <a16:creationId xmlns:a16="http://schemas.microsoft.com/office/drawing/2014/main" id="{BD4162AD-7FE0-869C-8709-7968EC8E404B}"/>
                  </a:ext>
                </a:extLst>
              </p:cNvPr>
              <p:cNvPicPr/>
              <p:nvPr/>
            </p:nvPicPr>
            <p:blipFill>
              <a:blip r:embed="rId3"/>
              <a:stretch>
                <a:fillRect/>
              </a:stretch>
            </p:blipFill>
            <p:spPr>
              <a:xfrm>
                <a:off x="2705544" y="2295216"/>
                <a:ext cx="15840" cy="13320"/>
              </a:xfrm>
              <a:prstGeom prst="rect">
                <a:avLst/>
              </a:prstGeom>
            </p:spPr>
          </p:pic>
        </mc:Fallback>
      </mc:AlternateContent>
      <p:pic>
        <p:nvPicPr>
          <p:cNvPr id="10" name="Imagen 9">
            <a:extLst>
              <a:ext uri="{FF2B5EF4-FFF2-40B4-BE49-F238E27FC236}">
                <a16:creationId xmlns:a16="http://schemas.microsoft.com/office/drawing/2014/main" id="{24E83269-959E-476F-803F-DFED6AF8CA48}"/>
              </a:ext>
            </a:extLst>
          </p:cNvPr>
          <p:cNvPicPr>
            <a:picLocks noChangeAspect="1"/>
          </p:cNvPicPr>
          <p:nvPr/>
        </p:nvPicPr>
        <p:blipFill rotWithShape="1">
          <a:blip r:embed="rId4"/>
          <a:srcRect l="11119" t="2549" r="9549"/>
          <a:stretch/>
        </p:blipFill>
        <p:spPr>
          <a:xfrm>
            <a:off x="1657177" y="1997575"/>
            <a:ext cx="3039951" cy="3039950"/>
          </a:xfrm>
          <a:custGeom>
            <a:avLst/>
            <a:gdLst>
              <a:gd name="connsiteX0" fmla="*/ 1439002 w 2878004"/>
              <a:gd name="connsiteY0" fmla="*/ 0 h 2878003"/>
              <a:gd name="connsiteX1" fmla="*/ 2878004 w 2878004"/>
              <a:gd name="connsiteY1" fmla="*/ 1439002 h 2878003"/>
              <a:gd name="connsiteX2" fmla="*/ 1586132 w 2878004"/>
              <a:gd name="connsiteY2" fmla="*/ 2870575 h 2878003"/>
              <a:gd name="connsiteX3" fmla="*/ 1439022 w 2878004"/>
              <a:gd name="connsiteY3" fmla="*/ 2878003 h 2878003"/>
              <a:gd name="connsiteX4" fmla="*/ 1438982 w 2878004"/>
              <a:gd name="connsiteY4" fmla="*/ 2878003 h 2878003"/>
              <a:gd name="connsiteX5" fmla="*/ 1291873 w 2878004"/>
              <a:gd name="connsiteY5" fmla="*/ 2870575 h 2878003"/>
              <a:gd name="connsiteX6" fmla="*/ 0 w 2878004"/>
              <a:gd name="connsiteY6" fmla="*/ 1439002 h 2878003"/>
              <a:gd name="connsiteX7" fmla="*/ 1439002 w 2878004"/>
              <a:gd name="connsiteY7" fmla="*/ 0 h 287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004" h="2878003">
                <a:moveTo>
                  <a:pt x="1439002" y="0"/>
                </a:moveTo>
                <a:cubicBezTo>
                  <a:pt x="2233741" y="0"/>
                  <a:pt x="2878004" y="644263"/>
                  <a:pt x="2878004" y="1439002"/>
                </a:cubicBezTo>
                <a:cubicBezTo>
                  <a:pt x="2878004" y="2184070"/>
                  <a:pt x="2311757" y="2796884"/>
                  <a:pt x="1586132" y="2870575"/>
                </a:cubicBezTo>
                <a:lnTo>
                  <a:pt x="1439022" y="2878003"/>
                </a:lnTo>
                <a:lnTo>
                  <a:pt x="1438982" y="2878003"/>
                </a:lnTo>
                <a:lnTo>
                  <a:pt x="1291873" y="2870575"/>
                </a:lnTo>
                <a:cubicBezTo>
                  <a:pt x="566247" y="2796884"/>
                  <a:pt x="0" y="2184070"/>
                  <a:pt x="0" y="1439002"/>
                </a:cubicBezTo>
                <a:cubicBezTo>
                  <a:pt x="0" y="644263"/>
                  <a:pt x="644263" y="0"/>
                  <a:pt x="1439002" y="0"/>
                </a:cubicBezTo>
                <a:close/>
              </a:path>
            </a:pathLst>
          </a:custGeom>
        </p:spPr>
      </p:pic>
      <p:sp>
        <p:nvSpPr>
          <p:cNvPr id="11" name="Título 1">
            <a:extLst>
              <a:ext uri="{FF2B5EF4-FFF2-40B4-BE49-F238E27FC236}">
                <a16:creationId xmlns:a16="http://schemas.microsoft.com/office/drawing/2014/main" id="{C5CB5ADD-D884-4B09-870E-96E1C61CE93C}"/>
              </a:ext>
            </a:extLst>
          </p:cNvPr>
          <p:cNvSpPr txBox="1">
            <a:spLocks/>
          </p:cNvSpPr>
          <p:nvPr/>
        </p:nvSpPr>
        <p:spPr>
          <a:xfrm>
            <a:off x="4100544" y="1493493"/>
            <a:ext cx="3039951" cy="484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2060"/>
                </a:solidFill>
                <a:latin typeface="Montserrat" panose="00000500000000000000" pitchFamily="50" charset="0"/>
                <a:ea typeface="+mj-ea"/>
                <a:cs typeface="+mj-cs"/>
              </a:defRPr>
            </a:lvl1pPr>
          </a:lstStyle>
          <a:p>
            <a:r>
              <a:rPr lang="es-CO" sz="2400" dirty="0"/>
              <a:t>Sáchica Mejía</a:t>
            </a:r>
          </a:p>
        </p:txBody>
      </p:sp>
      <p:sp>
        <p:nvSpPr>
          <p:cNvPr id="12" name="Rectángulo 11">
            <a:extLst>
              <a:ext uri="{FF2B5EF4-FFF2-40B4-BE49-F238E27FC236}">
                <a16:creationId xmlns:a16="http://schemas.microsoft.com/office/drawing/2014/main" id="{6E949348-ED1E-47EC-A0EC-1728D0AC8085}"/>
              </a:ext>
            </a:extLst>
          </p:cNvPr>
          <p:cNvSpPr/>
          <p:nvPr/>
        </p:nvSpPr>
        <p:spPr>
          <a:xfrm>
            <a:off x="8239225" y="5037525"/>
            <a:ext cx="2367815" cy="1307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Marcador de contenido 2">
            <a:extLst>
              <a:ext uri="{FF2B5EF4-FFF2-40B4-BE49-F238E27FC236}">
                <a16:creationId xmlns:a16="http://schemas.microsoft.com/office/drawing/2014/main" id="{2E6A0F80-F8A6-A894-255C-1D0A61505E59}"/>
              </a:ext>
            </a:extLst>
          </p:cNvPr>
          <p:cNvSpPr txBox="1">
            <a:spLocks/>
          </p:cNvSpPr>
          <p:nvPr/>
        </p:nvSpPr>
        <p:spPr>
          <a:xfrm>
            <a:off x="5361547" y="2301336"/>
            <a:ext cx="6532299" cy="4043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1600" b="1" dirty="0">
                <a:solidFill>
                  <a:srgbClr val="002060"/>
                </a:solidFill>
                <a:latin typeface="Montserrat ExtraBold" panose="00000900000000000000" pitchFamily="50" charset="0"/>
              </a:rPr>
              <a:t>Juan Mac cuenta con 33 años de experiencia en servicios de auditoría y revisoría fiscal, 26 de los mismos en PricewaterhouseCoopers (PwC)</a:t>
            </a:r>
          </a:p>
          <a:p>
            <a:pPr marL="0" indent="0">
              <a:buFont typeface="Arial" panose="020B0604020202020204" pitchFamily="34" charset="0"/>
              <a:buNone/>
            </a:pPr>
            <a:r>
              <a:rPr lang="es-CO" sz="1600" b="1" dirty="0">
                <a:solidFill>
                  <a:srgbClr val="002060"/>
                </a:solidFill>
                <a:latin typeface="Montserrat ExtraBold" panose="00000900000000000000" pitchFamily="50" charset="0"/>
              </a:rPr>
              <a:t>Ingresó a PwC en Junio 23 de 1992 y desde el 1 de julio de 2008 y hasta el 31 de agosto de 2018 se desempeñó como el socio responsable para PwC en Colombia de la función de administración de riesgo e independencia.</a:t>
            </a:r>
          </a:p>
          <a:p>
            <a:pPr marL="0" indent="0">
              <a:buFont typeface="Arial" panose="020B0604020202020204" pitchFamily="34" charset="0"/>
              <a:buNone/>
            </a:pPr>
            <a:r>
              <a:rPr lang="es-CO" sz="1400" dirty="0">
                <a:solidFill>
                  <a:srgbClr val="002060"/>
                </a:solidFill>
                <a:latin typeface="Montserrat SemiBold" panose="00000700000000000000" pitchFamily="50" charset="0"/>
              </a:rPr>
              <a:t>Desde el 1 de septiembre de 2018 hasta la fecha, se ha venido desempeñando como consultor Independiente asesorando a firmas de auditoría y a profesionales independientes en la implementación de las Normas de Control de Calidad (NICC1) y Normas de Gestión de la Calidad (NIGC1 y NIGC2).</a:t>
            </a:r>
          </a:p>
          <a:p>
            <a:pPr marL="0" indent="0">
              <a:buFont typeface="Arial" panose="020B0604020202020204" pitchFamily="34" charset="0"/>
              <a:buNone/>
            </a:pPr>
            <a:r>
              <a:rPr lang="es-CO" sz="1400" dirty="0">
                <a:solidFill>
                  <a:srgbClr val="002060"/>
                </a:solidFill>
                <a:latin typeface="Montserrat SemiBold" panose="00000700000000000000" pitchFamily="50" charset="0"/>
              </a:rPr>
              <a:t>De igual manera ha participado como conferencista invitado en diferentes eventos relacionados con la profesión y brindando de manera frecuente capacitaciones (</a:t>
            </a:r>
            <a:r>
              <a:rPr lang="es-CO" sz="1400" dirty="0" err="1">
                <a:solidFill>
                  <a:srgbClr val="002060"/>
                </a:solidFill>
                <a:latin typeface="Montserrat SemiBold" panose="00000700000000000000" pitchFamily="50" charset="0"/>
              </a:rPr>
              <a:t>webinars</a:t>
            </a:r>
            <a:r>
              <a:rPr lang="es-CO" sz="1400" dirty="0">
                <a:solidFill>
                  <a:srgbClr val="002060"/>
                </a:solidFill>
                <a:latin typeface="Montserrat SemiBold" panose="00000700000000000000" pitchFamily="50" charset="0"/>
              </a:rPr>
              <a:t> y talleres) sobre las áreas de su </a:t>
            </a:r>
            <a:r>
              <a:rPr lang="es-CO" sz="1400" dirty="0" err="1">
                <a:solidFill>
                  <a:srgbClr val="002060"/>
                </a:solidFill>
                <a:latin typeface="Montserrat SemiBold" panose="00000700000000000000" pitchFamily="50" charset="0"/>
              </a:rPr>
              <a:t>expertise</a:t>
            </a:r>
            <a:r>
              <a:rPr lang="es-CO" sz="1400" dirty="0">
                <a:solidFill>
                  <a:srgbClr val="002060"/>
                </a:solidFill>
                <a:latin typeface="Montserrat SemiBold" panose="00000700000000000000" pitchFamily="50" charset="0"/>
              </a:rPr>
              <a:t>.</a:t>
            </a:r>
          </a:p>
        </p:txBody>
      </p:sp>
    </p:spTree>
    <p:extLst>
      <p:ext uri="{BB962C8B-B14F-4D97-AF65-F5344CB8AC3E}">
        <p14:creationId xmlns:p14="http://schemas.microsoft.com/office/powerpoint/2010/main" val="908210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2709821" y="3000537"/>
            <a:ext cx="7329328" cy="3624069"/>
          </a:xfrm>
          <a:prstGeom prst="rect">
            <a:avLst/>
          </a:prstGeom>
          <a:noFill/>
        </p:spPr>
        <p:txBody>
          <a:bodyPr wrap="square" rtlCol="0">
            <a:spAutoFit/>
          </a:bodyPr>
          <a:lstStyle/>
          <a:p>
            <a:pPr fontAlgn="ctr">
              <a:spcAft>
                <a:spcPts val="1500"/>
              </a:spcAft>
            </a:pPr>
            <a:r>
              <a:rPr lang="es-MX" sz="1600" dirty="0">
                <a:solidFill>
                  <a:srgbClr val="002060"/>
                </a:solidFill>
                <a:latin typeface="Montserrat SemiBold" panose="00000700000000000000" pitchFamily="50" charset="0"/>
              </a:rPr>
              <a:t>Algunos ejemplos de circunstancias que pueden crear un conflicto de intereses son:</a:t>
            </a:r>
          </a:p>
          <a:p>
            <a:pPr marL="285750" indent="-285750" fontAlgn="ctr">
              <a:spcAft>
                <a:spcPts val="1500"/>
              </a:spcAft>
              <a:buFontTx/>
              <a:buChar char="-"/>
            </a:pPr>
            <a:r>
              <a:rPr lang="es-MX" sz="1600" dirty="0">
                <a:solidFill>
                  <a:srgbClr val="002060"/>
                </a:solidFill>
                <a:latin typeface="Montserrat SemiBold" panose="00000700000000000000" pitchFamily="50" charset="0"/>
              </a:rPr>
              <a:t>Prestar un servicio de asesoramiento sobre transacciones a un cliente que pretende hacerse con un cliente de auditoría, cuando la firma haya obtenido información confidencial durante el curso de la auditoría que pueda ser relevante para la transacción.</a:t>
            </a:r>
          </a:p>
          <a:p>
            <a:pPr marL="285750" indent="-285750" fontAlgn="ctr">
              <a:spcAft>
                <a:spcPts val="1500"/>
              </a:spcAft>
              <a:buFontTx/>
              <a:buChar char="-"/>
            </a:pPr>
            <a:r>
              <a:rPr lang="es-MX" sz="1600" dirty="0">
                <a:solidFill>
                  <a:srgbClr val="002060"/>
                </a:solidFill>
                <a:latin typeface="Montserrat SemiBold" panose="00000700000000000000" pitchFamily="50" charset="0"/>
              </a:rPr>
              <a:t>Proporcionar asesoramiento a dos clientes al mismo tiempo cuando los clientes compiten para adquirir la misma empresa y el asesoramiento podría ser relevante para las posiciones competitivas de las partes.</a:t>
            </a:r>
          </a:p>
          <a:p>
            <a:pPr marL="285750" indent="-285750" fontAlgn="ctr">
              <a:spcAft>
                <a:spcPts val="1500"/>
              </a:spcAft>
              <a:buFontTx/>
              <a:buChar char="-"/>
            </a:pPr>
            <a:r>
              <a:rPr lang="es-MX" sz="1600" dirty="0">
                <a:solidFill>
                  <a:srgbClr val="002060"/>
                </a:solidFill>
                <a:latin typeface="Montserrat SemiBold" panose="00000700000000000000" pitchFamily="50" charset="0"/>
              </a:rPr>
              <a:t>Prestar servicios a un vendedor y a un comprador en relación con la misma transacción.</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505792"/>
            <a:ext cx="773427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SemiBold" panose="00000700000000000000" pitchFamily="50" charset="0"/>
              </a:rPr>
              <a:t>Ejemplos de conflictos de interés  en encargos de aseguramiento</a:t>
            </a:r>
          </a:p>
        </p:txBody>
      </p:sp>
      <p:sp>
        <p:nvSpPr>
          <p:cNvPr id="9" name="Elipse 8">
            <a:extLst>
              <a:ext uri="{FF2B5EF4-FFF2-40B4-BE49-F238E27FC236}">
                <a16:creationId xmlns:a16="http://schemas.microsoft.com/office/drawing/2014/main" id="{D21D626C-19A3-4F3B-9BF7-B29869703F76}"/>
              </a:ext>
            </a:extLst>
          </p:cNvPr>
          <p:cNvSpPr/>
          <p:nvPr/>
        </p:nvSpPr>
        <p:spPr>
          <a:xfrm>
            <a:off x="1777465" y="3000537"/>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527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2261938" y="2744728"/>
            <a:ext cx="8566484" cy="4585871"/>
          </a:xfrm>
          <a:prstGeom prst="rect">
            <a:avLst/>
          </a:prstGeom>
          <a:noFill/>
        </p:spPr>
        <p:txBody>
          <a:bodyPr wrap="square" rtlCol="0">
            <a:spAutoFit/>
          </a:bodyPr>
          <a:lstStyle/>
          <a:p>
            <a:pPr marL="285750" indent="-285750" fontAlgn="ctr">
              <a:spcAft>
                <a:spcPts val="1500"/>
              </a:spcAft>
              <a:buFontTx/>
              <a:buChar char="-"/>
            </a:pPr>
            <a:r>
              <a:rPr lang="es-MX" sz="1200" dirty="0">
                <a:solidFill>
                  <a:srgbClr val="002060"/>
                </a:solidFill>
                <a:latin typeface="Montserrat SemiBold" panose="00000700000000000000" pitchFamily="50" charset="0"/>
              </a:rPr>
              <a:t>Preparar valoraciones de activos para dos partes que se encuentran en una posición adversa con respecto a los activos.</a:t>
            </a:r>
          </a:p>
          <a:p>
            <a:pPr marL="285750" indent="-285750" fontAlgn="ctr">
              <a:spcAft>
                <a:spcPts val="1500"/>
              </a:spcAft>
              <a:buFontTx/>
              <a:buChar char="-"/>
            </a:pPr>
            <a:r>
              <a:rPr lang="es-MX" sz="1200" dirty="0">
                <a:solidFill>
                  <a:srgbClr val="002060"/>
                </a:solidFill>
                <a:latin typeface="Montserrat SemiBold" panose="00000700000000000000" pitchFamily="50" charset="0"/>
              </a:rPr>
              <a:t>Representar a dos clientes en el mismo tema que se encuentran en una disputa legal entre ellos, como durante el proceso de divorcio, o la disolución de una sociedad.</a:t>
            </a:r>
          </a:p>
          <a:p>
            <a:pPr marL="285750" indent="-285750" fontAlgn="ctr">
              <a:spcAft>
                <a:spcPts val="1500"/>
              </a:spcAft>
              <a:buFontTx/>
              <a:buChar char="-"/>
            </a:pPr>
            <a:r>
              <a:rPr lang="es-MX" sz="1200" dirty="0">
                <a:solidFill>
                  <a:srgbClr val="002060"/>
                </a:solidFill>
                <a:latin typeface="Montserrat SemiBold" panose="00000700000000000000" pitchFamily="50" charset="0"/>
              </a:rPr>
              <a:t>Proporcionar, en relación con un acuerdo de licencia, un informe de aseguramiento para un licenciante sobre los cánones adeudados al tiempo que se asesora al licenciatario que las cantidades por pagar.</a:t>
            </a:r>
          </a:p>
          <a:p>
            <a:pPr marL="285750" indent="-285750" fontAlgn="ctr">
              <a:spcAft>
                <a:spcPts val="1500"/>
              </a:spcAft>
              <a:buFontTx/>
              <a:buChar char="-"/>
            </a:pPr>
            <a:r>
              <a:rPr lang="es-MX" sz="1200" dirty="0">
                <a:solidFill>
                  <a:srgbClr val="002060"/>
                </a:solidFill>
                <a:latin typeface="Montserrat SemiBold" panose="00000700000000000000" pitchFamily="50" charset="0"/>
              </a:rPr>
              <a:t>Asesorar a un cliente para que invierta en un negocio en el que, por ejemplo, el cónyuge del contador profesional tiene un interés financiero.</a:t>
            </a:r>
          </a:p>
          <a:p>
            <a:pPr marL="285750" indent="-285750" fontAlgn="ctr">
              <a:spcAft>
                <a:spcPts val="1500"/>
              </a:spcAft>
              <a:buFontTx/>
              <a:buChar char="-"/>
            </a:pPr>
            <a:r>
              <a:rPr lang="es-MX" sz="1200" dirty="0">
                <a:solidFill>
                  <a:srgbClr val="002060"/>
                </a:solidFill>
                <a:latin typeface="Montserrat SemiBold" panose="00000700000000000000" pitchFamily="50" charset="0"/>
              </a:rPr>
              <a:t>Proporcionar asesoramiento estratégico a un cliente sobre su posición competitiva mientas tiene una empresa conjunta o un interés similar con un competidor importante del cliente.</a:t>
            </a:r>
          </a:p>
          <a:p>
            <a:pPr marL="285750" indent="-285750" fontAlgn="ctr">
              <a:spcAft>
                <a:spcPts val="1500"/>
              </a:spcAft>
              <a:buFontTx/>
              <a:buChar char="-"/>
            </a:pPr>
            <a:r>
              <a:rPr lang="es-MX" sz="1200" dirty="0">
                <a:solidFill>
                  <a:srgbClr val="002060"/>
                </a:solidFill>
                <a:latin typeface="Montserrat SemiBold" panose="00000700000000000000" pitchFamily="50" charset="0"/>
              </a:rPr>
              <a:t>Asesorar a un cliente en la adquisición de un negocio que la firma también está interesada en adquirir.</a:t>
            </a:r>
          </a:p>
          <a:p>
            <a:pPr marL="285750" indent="-285750" fontAlgn="ctr">
              <a:spcAft>
                <a:spcPts val="1500"/>
              </a:spcAft>
              <a:buFontTx/>
              <a:buChar char="-"/>
            </a:pPr>
            <a:r>
              <a:rPr lang="es-MX" sz="1200" dirty="0">
                <a:solidFill>
                  <a:srgbClr val="002060"/>
                </a:solidFill>
                <a:latin typeface="Montserrat SemiBold" panose="00000700000000000000" pitchFamily="50" charset="0"/>
              </a:rPr>
              <a:t>Asesoramiento a un cliente sobre la compra de un producto o servicio mientras tiene un acuerdo de regalías o comisiones con un vendedor potencial de ese producto o servicio.</a:t>
            </a:r>
          </a:p>
          <a:p>
            <a:pPr marL="285750" indent="-285750" fontAlgn="ctr">
              <a:spcAft>
                <a:spcPts val="1500"/>
              </a:spcAft>
              <a:buFontTx/>
              <a:buChar char="-"/>
            </a:pPr>
            <a:endParaRPr lang="es-MX" sz="1200" dirty="0">
              <a:solidFill>
                <a:srgbClr val="002060"/>
              </a:solidFill>
              <a:latin typeface="Montserrat SemiBold" panose="00000700000000000000" pitchFamily="50" charset="0"/>
            </a:endParaRPr>
          </a:p>
          <a:p>
            <a:pPr marL="285750" indent="-285750" fontAlgn="ctr">
              <a:spcAft>
                <a:spcPts val="1500"/>
              </a:spcAft>
              <a:buFontTx/>
              <a:buChar char="-"/>
            </a:pPr>
            <a:endParaRPr lang="es-MX" sz="1200" dirty="0">
              <a:solidFill>
                <a:srgbClr val="002060"/>
              </a:solidFill>
              <a:latin typeface="Montserrat SemiBold" panose="00000700000000000000" pitchFamily="50" charset="0"/>
            </a:endParaRP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505792"/>
            <a:ext cx="773427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SemiBold" panose="00000700000000000000" pitchFamily="50" charset="0"/>
              </a:rPr>
              <a:t>Ejemplos de conflictos de interés  en encargos de aseguramiento</a:t>
            </a:r>
          </a:p>
        </p:txBody>
      </p:sp>
      <p:sp>
        <p:nvSpPr>
          <p:cNvPr id="9" name="Elipse 8">
            <a:extLst>
              <a:ext uri="{FF2B5EF4-FFF2-40B4-BE49-F238E27FC236}">
                <a16:creationId xmlns:a16="http://schemas.microsoft.com/office/drawing/2014/main" id="{D21D626C-19A3-4F3B-9BF7-B29869703F76}"/>
              </a:ext>
            </a:extLst>
          </p:cNvPr>
          <p:cNvSpPr/>
          <p:nvPr/>
        </p:nvSpPr>
        <p:spPr>
          <a:xfrm>
            <a:off x="1507957" y="2744728"/>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66364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2709821" y="3000537"/>
            <a:ext cx="6772358" cy="3677930"/>
          </a:xfrm>
          <a:prstGeom prst="rect">
            <a:avLst/>
          </a:prstGeom>
          <a:noFill/>
        </p:spPr>
        <p:txBody>
          <a:bodyPr wrap="square" rtlCol="0">
            <a:spAutoFit/>
          </a:bodyPr>
          <a:lstStyle/>
          <a:p>
            <a:pPr fontAlgn="ctr">
              <a:spcAft>
                <a:spcPts val="1500"/>
              </a:spcAft>
            </a:pPr>
            <a:r>
              <a:rPr lang="es-MX" sz="1600" dirty="0">
                <a:solidFill>
                  <a:srgbClr val="002060"/>
                </a:solidFill>
                <a:latin typeface="Montserrat SemiBold" panose="00000700000000000000" pitchFamily="50" charset="0"/>
              </a:rPr>
              <a:t>La independencia está vinculada a los principios de objetividad e integridad. Esta comprende:</a:t>
            </a:r>
          </a:p>
          <a:p>
            <a:pPr marL="342900" indent="-342900" fontAlgn="ctr">
              <a:spcAft>
                <a:spcPts val="1500"/>
              </a:spcAft>
              <a:buAutoNum type="alphaLcParenBoth"/>
            </a:pPr>
            <a:r>
              <a:rPr lang="es-MX" sz="1600" dirty="0">
                <a:solidFill>
                  <a:srgbClr val="002060"/>
                </a:solidFill>
                <a:latin typeface="Montserrat SemiBold" panose="00000700000000000000" pitchFamily="50" charset="0"/>
              </a:rPr>
              <a:t>Independencia mental – el estado mental que permite expresar una conclusión sin verse afectado pro influencias que comprometan el juicio profesional, lo que permite a un individuo actuar con integridad y ejercer la objetividad y el escepticismo profesional.</a:t>
            </a:r>
          </a:p>
          <a:p>
            <a:pPr marL="342900" indent="-342900" fontAlgn="ctr">
              <a:spcAft>
                <a:spcPts val="1500"/>
              </a:spcAft>
              <a:buAutoNum type="alphaLcParenBoth"/>
            </a:pPr>
            <a:r>
              <a:rPr lang="es-MX" sz="1600" dirty="0">
                <a:solidFill>
                  <a:srgbClr val="002060"/>
                </a:solidFill>
                <a:latin typeface="Montserrat SemiBold" panose="00000700000000000000" pitchFamily="50" charset="0"/>
              </a:rPr>
              <a:t>Independencia en apariencia – la omisión de hechos y circunstancias que sean tan significativos que un tercero razonable e informado pueda concluir que la integridad, la objetividad o el escepticismo profesional de una firma o de un miembro del equipo de auditoría se han visto comprometidos.</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505792"/>
            <a:ext cx="9466821"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SemiBold" panose="00000700000000000000" pitchFamily="50" charset="0"/>
              </a:rPr>
              <a:t>Relación de los conflictos de intereses y las inhabilidades con la independencia</a:t>
            </a:r>
          </a:p>
        </p:txBody>
      </p:sp>
      <p:sp>
        <p:nvSpPr>
          <p:cNvPr id="9" name="Elipse 8">
            <a:extLst>
              <a:ext uri="{FF2B5EF4-FFF2-40B4-BE49-F238E27FC236}">
                <a16:creationId xmlns:a16="http://schemas.microsoft.com/office/drawing/2014/main" id="{D21D626C-19A3-4F3B-9BF7-B29869703F76}"/>
              </a:ext>
            </a:extLst>
          </p:cNvPr>
          <p:cNvSpPr/>
          <p:nvPr/>
        </p:nvSpPr>
        <p:spPr>
          <a:xfrm>
            <a:off x="1777465" y="3000537"/>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00577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1073525" y="2930074"/>
            <a:ext cx="7974221" cy="707886"/>
          </a:xfrm>
          <a:prstGeom prst="rect">
            <a:avLst/>
          </a:prstGeom>
          <a:noFill/>
        </p:spPr>
        <p:txBody>
          <a:bodyPr wrap="square" rtlCol="0">
            <a:spAutoFit/>
          </a:bodyPr>
          <a:lstStyle/>
          <a:p>
            <a:pPr fontAlgn="ctr">
              <a:spcAft>
                <a:spcPts val="1500"/>
              </a:spcAft>
            </a:pPr>
            <a:r>
              <a:rPr lang="es-MX" sz="2000" dirty="0">
                <a:solidFill>
                  <a:srgbClr val="002060"/>
                </a:solidFill>
                <a:latin typeface="Montserrat SemiBold" panose="00000700000000000000" pitchFamily="50" charset="0"/>
              </a:rPr>
              <a:t>La independencia es la capacidad de actuar con integridad y objetividad y que seamos vistos de esa manera.</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709398"/>
            <a:ext cx="6916127"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 Qué es la Independencia ?</a:t>
            </a:r>
          </a:p>
        </p:txBody>
      </p:sp>
      <p:sp>
        <p:nvSpPr>
          <p:cNvPr id="10" name="CuadroTexto 9">
            <a:extLst>
              <a:ext uri="{FF2B5EF4-FFF2-40B4-BE49-F238E27FC236}">
                <a16:creationId xmlns:a16="http://schemas.microsoft.com/office/drawing/2014/main" id="{1DAF2BE5-039A-4A2A-829D-255384787D53}"/>
              </a:ext>
            </a:extLst>
          </p:cNvPr>
          <p:cNvSpPr txBox="1"/>
          <p:nvPr/>
        </p:nvSpPr>
        <p:spPr>
          <a:xfrm>
            <a:off x="2705655" y="3940284"/>
            <a:ext cx="7974221" cy="1708160"/>
          </a:xfrm>
          <a:prstGeom prst="rect">
            <a:avLst/>
          </a:prstGeom>
          <a:noFill/>
        </p:spPr>
        <p:txBody>
          <a:bodyPr wrap="square" rtlCol="0">
            <a:spAutoFit/>
          </a:bodyPr>
          <a:lstStyle/>
          <a:p>
            <a:pPr marL="285750" indent="-28575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Las normas de independencia son complejas y pueden ser muy sensitivas.</a:t>
            </a:r>
          </a:p>
          <a:p>
            <a:pPr marL="285750" indent="-28575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Cada situación debe ser evaluada.</a:t>
            </a:r>
          </a:p>
          <a:p>
            <a:pPr marL="285750" indent="-28575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Si no está seguro consulte, consulte, consulte.</a:t>
            </a:r>
          </a:p>
        </p:txBody>
      </p:sp>
    </p:spTree>
    <p:extLst>
      <p:ext uri="{BB962C8B-B14F-4D97-AF65-F5344CB8AC3E}">
        <p14:creationId xmlns:p14="http://schemas.microsoft.com/office/powerpoint/2010/main" val="2832553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1670293" y="3226151"/>
            <a:ext cx="4951890" cy="1900520"/>
          </a:xfrm>
          <a:prstGeom prst="rect">
            <a:avLst/>
          </a:prstGeom>
          <a:noFill/>
        </p:spPr>
        <p:txBody>
          <a:bodyPr wrap="square" rtlCol="0">
            <a:spAutoFit/>
          </a:bodyPr>
          <a:lstStyle/>
          <a:p>
            <a:pPr fontAlgn="ctr">
              <a:spcAft>
                <a:spcPts val="1500"/>
              </a:spcAft>
            </a:pPr>
            <a:r>
              <a:rPr lang="es-MX" sz="2000" dirty="0">
                <a:solidFill>
                  <a:srgbClr val="002060"/>
                </a:solidFill>
                <a:latin typeface="Montserrat ExtraBold" panose="00000900000000000000" pitchFamily="50" charset="0"/>
              </a:rPr>
              <a:t>Interese financieros:</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Inversiones.</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Relaciones con otras personas.</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Relaciones con los clientes.</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709398"/>
            <a:ext cx="6916127"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pt-BR" sz="3200" dirty="0">
                <a:solidFill>
                  <a:srgbClr val="002060"/>
                </a:solidFill>
                <a:latin typeface="Montserrat ExtraBold" panose="00000900000000000000" pitchFamily="50" charset="0"/>
              </a:rPr>
              <a:t>Dos áreas básicas de </a:t>
            </a:r>
            <a:r>
              <a:rPr lang="pt-BR" sz="3200" dirty="0" err="1">
                <a:solidFill>
                  <a:srgbClr val="002060"/>
                </a:solidFill>
                <a:latin typeface="Montserrat ExtraBold" panose="00000900000000000000" pitchFamily="50" charset="0"/>
              </a:rPr>
              <a:t>independencia</a:t>
            </a:r>
            <a:endParaRPr lang="pt-BR" sz="3200" dirty="0">
              <a:solidFill>
                <a:srgbClr val="002060"/>
              </a:solidFill>
              <a:latin typeface="Montserrat ExtraBold" panose="00000900000000000000" pitchFamily="50" charset="0"/>
            </a:endParaRPr>
          </a:p>
        </p:txBody>
      </p:sp>
      <p:sp>
        <p:nvSpPr>
          <p:cNvPr id="9" name="Elipse 8">
            <a:extLst>
              <a:ext uri="{FF2B5EF4-FFF2-40B4-BE49-F238E27FC236}">
                <a16:creationId xmlns:a16="http://schemas.microsoft.com/office/drawing/2014/main" id="{A7570E39-1D34-4517-8D08-00B216F93F80}"/>
              </a:ext>
            </a:extLst>
          </p:cNvPr>
          <p:cNvSpPr/>
          <p:nvPr/>
        </p:nvSpPr>
        <p:spPr>
          <a:xfrm>
            <a:off x="988194" y="3189459"/>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65C1A12F-2F1D-4DFD-9BE6-3D0B16022358}"/>
              </a:ext>
            </a:extLst>
          </p:cNvPr>
          <p:cNvSpPr txBox="1"/>
          <p:nvPr/>
        </p:nvSpPr>
        <p:spPr>
          <a:xfrm>
            <a:off x="7070066" y="3226151"/>
            <a:ext cx="4951890" cy="2015936"/>
          </a:xfrm>
          <a:prstGeom prst="rect">
            <a:avLst/>
          </a:prstGeom>
          <a:noFill/>
        </p:spPr>
        <p:txBody>
          <a:bodyPr wrap="square" rtlCol="0">
            <a:spAutoFit/>
          </a:bodyPr>
          <a:lstStyle/>
          <a:p>
            <a:pPr fontAlgn="ctr">
              <a:spcAft>
                <a:spcPts val="1500"/>
              </a:spcAft>
            </a:pPr>
            <a:r>
              <a:rPr lang="es-MX" sz="2000" dirty="0">
                <a:solidFill>
                  <a:srgbClr val="002060"/>
                </a:solidFill>
                <a:latin typeface="Montserrat ExtraBold" panose="00000900000000000000" pitchFamily="50" charset="0"/>
              </a:rPr>
              <a:t>Servicios:</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Servicios provistos a clientes</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Relaciones entre la Firma/profesional independiente  y sus clientes</a:t>
            </a:r>
          </a:p>
        </p:txBody>
      </p:sp>
      <p:sp>
        <p:nvSpPr>
          <p:cNvPr id="12" name="Elipse 11">
            <a:extLst>
              <a:ext uri="{FF2B5EF4-FFF2-40B4-BE49-F238E27FC236}">
                <a16:creationId xmlns:a16="http://schemas.microsoft.com/office/drawing/2014/main" id="{105892A5-ECC8-4377-8273-B794C04B8426}"/>
              </a:ext>
            </a:extLst>
          </p:cNvPr>
          <p:cNvSpPr/>
          <p:nvPr/>
        </p:nvSpPr>
        <p:spPr>
          <a:xfrm>
            <a:off x="6387967" y="3189459"/>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3359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3176087" y="3226151"/>
            <a:ext cx="7194574" cy="2400657"/>
          </a:xfrm>
          <a:prstGeom prst="rect">
            <a:avLst/>
          </a:prstGeom>
          <a:noFill/>
        </p:spPr>
        <p:txBody>
          <a:bodyPr wrap="square" rtlCol="0">
            <a:spAutoFit/>
          </a:bodyPr>
          <a:lstStyle/>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Regalos y atenciones sociales</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Honorarios</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Litigios reales o amenazas</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Servicio reciente con un cliente de auditoria</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Empleo con un cliente de auditoria</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709398"/>
            <a:ext cx="6916127"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pt-BR" sz="3200" dirty="0" err="1">
                <a:solidFill>
                  <a:srgbClr val="002060"/>
                </a:solidFill>
                <a:latin typeface="Montserrat ExtraBold" panose="00000900000000000000" pitchFamily="50" charset="0"/>
              </a:rPr>
              <a:t>Otras</a:t>
            </a:r>
            <a:r>
              <a:rPr lang="pt-BR" sz="3200" dirty="0">
                <a:solidFill>
                  <a:srgbClr val="002060"/>
                </a:solidFill>
                <a:latin typeface="Montserrat ExtraBold" panose="00000900000000000000" pitchFamily="50" charset="0"/>
              </a:rPr>
              <a:t> áreas de </a:t>
            </a:r>
            <a:r>
              <a:rPr lang="pt-BR" sz="3200" dirty="0" err="1">
                <a:solidFill>
                  <a:srgbClr val="002060"/>
                </a:solidFill>
                <a:latin typeface="Montserrat ExtraBold" panose="00000900000000000000" pitchFamily="50" charset="0"/>
              </a:rPr>
              <a:t>independencia</a:t>
            </a:r>
            <a:endParaRPr lang="pt-BR" sz="3200" dirty="0">
              <a:solidFill>
                <a:srgbClr val="002060"/>
              </a:solidFill>
              <a:latin typeface="Montserrat ExtraBold" panose="00000900000000000000" pitchFamily="50" charset="0"/>
            </a:endParaRPr>
          </a:p>
        </p:txBody>
      </p:sp>
      <p:sp>
        <p:nvSpPr>
          <p:cNvPr id="9" name="Elipse 8">
            <a:extLst>
              <a:ext uri="{FF2B5EF4-FFF2-40B4-BE49-F238E27FC236}">
                <a16:creationId xmlns:a16="http://schemas.microsoft.com/office/drawing/2014/main" id="{A7570E39-1D34-4517-8D08-00B216F93F80}"/>
              </a:ext>
            </a:extLst>
          </p:cNvPr>
          <p:cNvSpPr/>
          <p:nvPr/>
        </p:nvSpPr>
        <p:spPr>
          <a:xfrm>
            <a:off x="2364607" y="3189459"/>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77484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3176087" y="3226151"/>
            <a:ext cx="7194574" cy="3516347"/>
          </a:xfrm>
          <a:prstGeom prst="rect">
            <a:avLst/>
          </a:prstGeom>
          <a:noFill/>
        </p:spPr>
        <p:txBody>
          <a:bodyPr wrap="square" rtlCol="0">
            <a:spAutoFit/>
          </a:bodyPr>
          <a:lstStyle/>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Rechazo del  informe como auditores.</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Litigios contra la firma/profesional independiente.</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Sanciones contra la firma(profesional independiente.</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Pérdida de la confianza por parte de los inversores y el público.</a:t>
            </a:r>
          </a:p>
          <a:p>
            <a:pPr marL="342900" indent="-342900" fontAlgn="ctr">
              <a:spcAft>
                <a:spcPts val="1500"/>
              </a:spcAft>
              <a:buFont typeface="Arial" panose="020B0604020202020204" pitchFamily="34" charset="0"/>
              <a:buChar char="•"/>
            </a:pPr>
            <a:r>
              <a:rPr lang="es-MX" sz="2000" dirty="0">
                <a:solidFill>
                  <a:srgbClr val="002060"/>
                </a:solidFill>
                <a:latin typeface="Montserrat SemiBold" panose="00000700000000000000" pitchFamily="50" charset="0"/>
              </a:rPr>
              <a:t>Perdida de clientes</a:t>
            </a:r>
          </a:p>
          <a:p>
            <a:pPr marL="342900" indent="-342900" fontAlgn="ctr">
              <a:spcAft>
                <a:spcPts val="1500"/>
              </a:spcAft>
              <a:buFont typeface="Arial" panose="020B0604020202020204" pitchFamily="34" charset="0"/>
              <a:buChar char="•"/>
            </a:pPr>
            <a:endParaRPr lang="es-MX" sz="2000" dirty="0">
              <a:solidFill>
                <a:srgbClr val="002060"/>
              </a:solidFill>
              <a:latin typeface="Montserrat SemiBold" panose="00000700000000000000" pitchFamily="50" charset="0"/>
            </a:endParaRP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709398"/>
            <a:ext cx="6916127"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Consecuencias de la falta de independencia</a:t>
            </a:r>
          </a:p>
        </p:txBody>
      </p:sp>
      <p:sp>
        <p:nvSpPr>
          <p:cNvPr id="9" name="Elipse 8">
            <a:extLst>
              <a:ext uri="{FF2B5EF4-FFF2-40B4-BE49-F238E27FC236}">
                <a16:creationId xmlns:a16="http://schemas.microsoft.com/office/drawing/2014/main" id="{A7570E39-1D34-4517-8D08-00B216F93F80}"/>
              </a:ext>
            </a:extLst>
          </p:cNvPr>
          <p:cNvSpPr/>
          <p:nvPr/>
        </p:nvSpPr>
        <p:spPr>
          <a:xfrm>
            <a:off x="2364607" y="3189459"/>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89279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861086" y="2637686"/>
            <a:ext cx="9976959" cy="584775"/>
          </a:xfrm>
          <a:prstGeom prst="rect">
            <a:avLst/>
          </a:prstGeom>
          <a:noFill/>
        </p:spPr>
        <p:txBody>
          <a:bodyPr wrap="square" rtlCol="0">
            <a:spAutoFit/>
          </a:bodyPr>
          <a:lstStyle/>
          <a:p>
            <a:pPr fontAlgn="ctr">
              <a:spcAft>
                <a:spcPts val="1500"/>
              </a:spcAft>
            </a:pPr>
            <a:r>
              <a:rPr lang="es-MX" sz="1600" dirty="0">
                <a:solidFill>
                  <a:srgbClr val="002060"/>
                </a:solidFill>
                <a:latin typeface="Montserrat SemiBold" panose="00000700000000000000" pitchFamily="50" charset="0"/>
              </a:rPr>
              <a:t>De acuerdo con lo establecido en la Ley 43 de 1990, existen unas condiciones que el auditor debe considerar al momento de analizar si ejecutar o no una labor de auditoría.</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505792"/>
            <a:ext cx="6772359"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SemiBold" panose="00000700000000000000" pitchFamily="50" charset="0"/>
              </a:rPr>
              <a:t>Ejemplos de inhabilidades para el auditor en Colombia</a:t>
            </a:r>
          </a:p>
        </p:txBody>
      </p:sp>
      <p:sp>
        <p:nvSpPr>
          <p:cNvPr id="9" name="Elipse 8">
            <a:extLst>
              <a:ext uri="{FF2B5EF4-FFF2-40B4-BE49-F238E27FC236}">
                <a16:creationId xmlns:a16="http://schemas.microsoft.com/office/drawing/2014/main" id="{D21D626C-19A3-4F3B-9BF7-B29869703F76}"/>
              </a:ext>
            </a:extLst>
          </p:cNvPr>
          <p:cNvSpPr/>
          <p:nvPr/>
        </p:nvSpPr>
        <p:spPr>
          <a:xfrm>
            <a:off x="1068406" y="3635540"/>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015E3E0E-AF03-4730-B1F8-E415CAE954AD}"/>
              </a:ext>
            </a:extLst>
          </p:cNvPr>
          <p:cNvSpPr txBox="1"/>
          <p:nvPr/>
        </p:nvSpPr>
        <p:spPr>
          <a:xfrm>
            <a:off x="1765863" y="3635540"/>
            <a:ext cx="4480934" cy="2554545"/>
          </a:xfrm>
          <a:prstGeom prst="rect">
            <a:avLst/>
          </a:prstGeom>
          <a:noFill/>
        </p:spPr>
        <p:txBody>
          <a:bodyPr wrap="square" rtlCol="0">
            <a:spAutoFit/>
          </a:bodyPr>
          <a:lstStyle/>
          <a:p>
            <a:pPr fontAlgn="ctr">
              <a:spcAft>
                <a:spcPts val="1500"/>
              </a:spcAft>
            </a:pPr>
            <a:r>
              <a:rPr lang="es-MX" sz="1600" dirty="0">
                <a:solidFill>
                  <a:srgbClr val="002060"/>
                </a:solidFill>
                <a:latin typeface="Montserrat ExtraBold" panose="00000900000000000000" pitchFamily="50" charset="0"/>
              </a:rPr>
              <a:t>Artículo 48: </a:t>
            </a:r>
            <a:r>
              <a:rPr lang="es-MX" sz="1600" dirty="0">
                <a:solidFill>
                  <a:srgbClr val="002060"/>
                </a:solidFill>
                <a:latin typeface="Montserrat SemiBold" panose="00000700000000000000" pitchFamily="50" charset="0"/>
              </a:rPr>
              <a:t>El contador público no podrá prestar servicios profesionales como asesor, empleado o contratista a personas naturales o jurídicas a quienes haya auditado o controlado en su carácter de funcionario público o de revisor fiscal. Esta prohibición se extiende por el término de un año contado a partir de la fecha de su retiro del cargo.</a:t>
            </a:r>
          </a:p>
        </p:txBody>
      </p:sp>
      <p:sp>
        <p:nvSpPr>
          <p:cNvPr id="11" name="Elipse 10">
            <a:extLst>
              <a:ext uri="{FF2B5EF4-FFF2-40B4-BE49-F238E27FC236}">
                <a16:creationId xmlns:a16="http://schemas.microsoft.com/office/drawing/2014/main" id="{5874A5A0-9CAE-415E-A823-3AF4EAB23CE3}"/>
              </a:ext>
            </a:extLst>
          </p:cNvPr>
          <p:cNvSpPr/>
          <p:nvPr/>
        </p:nvSpPr>
        <p:spPr>
          <a:xfrm>
            <a:off x="6246797" y="3635540"/>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994FCE7A-2834-45A8-A38D-DE75879307E6}"/>
              </a:ext>
            </a:extLst>
          </p:cNvPr>
          <p:cNvSpPr txBox="1"/>
          <p:nvPr/>
        </p:nvSpPr>
        <p:spPr>
          <a:xfrm>
            <a:off x="6944254" y="3635540"/>
            <a:ext cx="4480934" cy="2800767"/>
          </a:xfrm>
          <a:prstGeom prst="rect">
            <a:avLst/>
          </a:prstGeom>
          <a:noFill/>
        </p:spPr>
        <p:txBody>
          <a:bodyPr wrap="square" rtlCol="0">
            <a:spAutoFit/>
          </a:bodyPr>
          <a:lstStyle/>
          <a:p>
            <a:pPr fontAlgn="ctr">
              <a:spcAft>
                <a:spcPts val="1500"/>
              </a:spcAft>
            </a:pPr>
            <a:r>
              <a:rPr lang="es-MX" sz="1600" dirty="0">
                <a:solidFill>
                  <a:srgbClr val="002060"/>
                </a:solidFill>
                <a:latin typeface="Montserrat ExtraBold" panose="00000900000000000000" pitchFamily="50" charset="0"/>
              </a:rPr>
              <a:t>Artículo 49: </a:t>
            </a:r>
            <a:r>
              <a:rPr lang="es-MX" sz="1600" dirty="0">
                <a:solidFill>
                  <a:srgbClr val="002060"/>
                </a:solidFill>
                <a:latin typeface="Montserrat SemiBold" panose="00000700000000000000" pitchFamily="50" charset="0"/>
              </a:rPr>
              <a:t>El contador público que ejerza cualquiera de las funciones descritas en el artículo anterior, rehusará recomendar a las personas con las cuales hubiere intervenido, y no influirá para procurar que el caso sea resuelto favorable o desfavorablemente. Igualmente no podrá aceptar dádivas, gratificaciones o comisiones que puedan comprometer la equidad o independencia de sus actuaciones.</a:t>
            </a:r>
          </a:p>
        </p:txBody>
      </p:sp>
    </p:spTree>
    <p:extLst>
      <p:ext uri="{BB962C8B-B14F-4D97-AF65-F5344CB8AC3E}">
        <p14:creationId xmlns:p14="http://schemas.microsoft.com/office/powerpoint/2010/main" val="359754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861086" y="2637686"/>
            <a:ext cx="9976959" cy="584775"/>
          </a:xfrm>
          <a:prstGeom prst="rect">
            <a:avLst/>
          </a:prstGeom>
          <a:noFill/>
        </p:spPr>
        <p:txBody>
          <a:bodyPr wrap="square" rtlCol="0">
            <a:spAutoFit/>
          </a:bodyPr>
          <a:lstStyle/>
          <a:p>
            <a:pPr fontAlgn="ctr">
              <a:spcAft>
                <a:spcPts val="1500"/>
              </a:spcAft>
            </a:pPr>
            <a:r>
              <a:rPr lang="es-MX" sz="1600" dirty="0">
                <a:solidFill>
                  <a:srgbClr val="002060"/>
                </a:solidFill>
                <a:latin typeface="Montserrat SemiBold" panose="00000700000000000000" pitchFamily="50" charset="0"/>
              </a:rPr>
              <a:t>De acuerdo con lo establecido en la Ley 43 de 1990, existen unas condiciones que el auditor debe considerar al momento de analizar si ejecutar o no una labor de auditoría.</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505792"/>
            <a:ext cx="6772359"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SemiBold" panose="00000700000000000000" pitchFamily="50" charset="0"/>
              </a:rPr>
              <a:t>Ejemplos de inhabilidades para el auditor en Colombia</a:t>
            </a:r>
          </a:p>
        </p:txBody>
      </p:sp>
      <p:sp>
        <p:nvSpPr>
          <p:cNvPr id="9" name="Elipse 8">
            <a:extLst>
              <a:ext uri="{FF2B5EF4-FFF2-40B4-BE49-F238E27FC236}">
                <a16:creationId xmlns:a16="http://schemas.microsoft.com/office/drawing/2014/main" id="{D21D626C-19A3-4F3B-9BF7-B29869703F76}"/>
              </a:ext>
            </a:extLst>
          </p:cNvPr>
          <p:cNvSpPr/>
          <p:nvPr/>
        </p:nvSpPr>
        <p:spPr>
          <a:xfrm>
            <a:off x="1068406" y="3510412"/>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015E3E0E-AF03-4730-B1F8-E415CAE954AD}"/>
              </a:ext>
            </a:extLst>
          </p:cNvPr>
          <p:cNvSpPr txBox="1"/>
          <p:nvPr/>
        </p:nvSpPr>
        <p:spPr>
          <a:xfrm>
            <a:off x="1765862" y="3510412"/>
            <a:ext cx="5362021" cy="3046988"/>
          </a:xfrm>
          <a:prstGeom prst="rect">
            <a:avLst/>
          </a:prstGeom>
          <a:noFill/>
        </p:spPr>
        <p:txBody>
          <a:bodyPr wrap="square" rtlCol="0">
            <a:spAutoFit/>
          </a:bodyPr>
          <a:lstStyle/>
          <a:p>
            <a:pPr fontAlgn="ctr">
              <a:spcAft>
                <a:spcPts val="1500"/>
              </a:spcAft>
            </a:pPr>
            <a:r>
              <a:rPr lang="es-MX" sz="1600" dirty="0">
                <a:solidFill>
                  <a:srgbClr val="002060"/>
                </a:solidFill>
                <a:latin typeface="Montserrat ExtraBold" panose="00000900000000000000" pitchFamily="50" charset="0"/>
              </a:rPr>
              <a:t>Artículo 50: </a:t>
            </a:r>
            <a:r>
              <a:rPr lang="es-MX" sz="1600" dirty="0">
                <a:solidFill>
                  <a:srgbClr val="002060"/>
                </a:solidFill>
                <a:latin typeface="Montserrat SemiBold" panose="00000700000000000000" pitchFamily="50" charset="0"/>
              </a:rPr>
              <a:t>Cuando un contador público sea requerido para actuar como auditor externo, revisor fiscal, interventor de cuentas o árbitro en controversia de orden contable, se abstendrá de aceptar tal designación si tiene, con alguna de las partes, parentesco dentro del cuarto grado de consanguinidad, primero civil, segundo de afinidad o si median vínculos económicos, amistad íntima o enemistad grave, intereses comunes o cualquier otra circunstancia que pueda restarle independencia u objetividad a sus conceptos o actuaciones.</a:t>
            </a:r>
          </a:p>
        </p:txBody>
      </p:sp>
      <p:sp>
        <p:nvSpPr>
          <p:cNvPr id="11" name="Elipse 10">
            <a:extLst>
              <a:ext uri="{FF2B5EF4-FFF2-40B4-BE49-F238E27FC236}">
                <a16:creationId xmlns:a16="http://schemas.microsoft.com/office/drawing/2014/main" id="{5874A5A0-9CAE-415E-A823-3AF4EAB23CE3}"/>
              </a:ext>
            </a:extLst>
          </p:cNvPr>
          <p:cNvSpPr/>
          <p:nvPr/>
        </p:nvSpPr>
        <p:spPr>
          <a:xfrm>
            <a:off x="7257450" y="3510412"/>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994FCE7A-2834-45A8-A38D-DE75879307E6}"/>
              </a:ext>
            </a:extLst>
          </p:cNvPr>
          <p:cNvSpPr txBox="1"/>
          <p:nvPr/>
        </p:nvSpPr>
        <p:spPr>
          <a:xfrm>
            <a:off x="7954908" y="3510412"/>
            <a:ext cx="3393278" cy="2800767"/>
          </a:xfrm>
          <a:prstGeom prst="rect">
            <a:avLst/>
          </a:prstGeom>
          <a:noFill/>
        </p:spPr>
        <p:txBody>
          <a:bodyPr wrap="square" rtlCol="0">
            <a:spAutoFit/>
          </a:bodyPr>
          <a:lstStyle/>
          <a:p>
            <a:pPr fontAlgn="ctr">
              <a:spcAft>
                <a:spcPts val="1500"/>
              </a:spcAft>
            </a:pPr>
            <a:r>
              <a:rPr lang="es-MX" sz="1600" dirty="0">
                <a:solidFill>
                  <a:srgbClr val="002060"/>
                </a:solidFill>
                <a:latin typeface="Montserrat ExtraBold" panose="00000900000000000000" pitchFamily="50" charset="0"/>
              </a:rPr>
              <a:t>Artículo 49: </a:t>
            </a:r>
            <a:r>
              <a:rPr lang="es-MX" sz="1600" dirty="0">
                <a:solidFill>
                  <a:srgbClr val="002060"/>
                </a:solidFill>
                <a:latin typeface="Montserrat SemiBold" panose="00000700000000000000" pitchFamily="50" charset="0"/>
              </a:rPr>
              <a:t>Cuando un contador público haya actuado como empleado de una sociedad rehusará aceptar cargos o funciones de auditor externo o revisor fiscal de la misma empresa o de su subsidiaria y/o filiales por lo menos durante seis (6) meses después de haber cesado en sus funciones”.</a:t>
            </a:r>
          </a:p>
        </p:txBody>
      </p:sp>
    </p:spTree>
    <p:extLst>
      <p:ext uri="{BB962C8B-B14F-4D97-AF65-F5344CB8AC3E}">
        <p14:creationId xmlns:p14="http://schemas.microsoft.com/office/powerpoint/2010/main" val="1721809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861086" y="2637686"/>
            <a:ext cx="7022005" cy="584775"/>
          </a:xfrm>
          <a:prstGeom prst="rect">
            <a:avLst/>
          </a:prstGeom>
          <a:noFill/>
        </p:spPr>
        <p:txBody>
          <a:bodyPr wrap="square" rtlCol="0">
            <a:spAutoFit/>
          </a:bodyPr>
          <a:lstStyle/>
          <a:p>
            <a:pPr fontAlgn="ctr">
              <a:spcAft>
                <a:spcPts val="1500"/>
              </a:spcAft>
            </a:pPr>
            <a:r>
              <a:rPr lang="es-MX" sz="1600" dirty="0">
                <a:solidFill>
                  <a:srgbClr val="002060"/>
                </a:solidFill>
                <a:latin typeface="Montserrat SemiBold" panose="00000700000000000000" pitchFamily="50" charset="0"/>
              </a:rPr>
              <a:t>El artículo 205 del Código de Comercio establece quienes se encuentran inhabilitados para ejercer como revisores fiscales:</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505792"/>
            <a:ext cx="6772359"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SemiBold" panose="00000700000000000000" pitchFamily="50" charset="0"/>
              </a:rPr>
              <a:t>Ejemplos de inhabilidades para el revisor fiscal en Colombia</a:t>
            </a:r>
          </a:p>
        </p:txBody>
      </p:sp>
      <p:sp>
        <p:nvSpPr>
          <p:cNvPr id="9" name="Elipse 8">
            <a:extLst>
              <a:ext uri="{FF2B5EF4-FFF2-40B4-BE49-F238E27FC236}">
                <a16:creationId xmlns:a16="http://schemas.microsoft.com/office/drawing/2014/main" id="{D21D626C-19A3-4F3B-9BF7-B29869703F76}"/>
              </a:ext>
            </a:extLst>
          </p:cNvPr>
          <p:cNvSpPr/>
          <p:nvPr/>
        </p:nvSpPr>
        <p:spPr>
          <a:xfrm>
            <a:off x="1068406" y="3510412"/>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015E3E0E-AF03-4730-B1F8-E415CAE954AD}"/>
              </a:ext>
            </a:extLst>
          </p:cNvPr>
          <p:cNvSpPr txBox="1"/>
          <p:nvPr/>
        </p:nvSpPr>
        <p:spPr>
          <a:xfrm>
            <a:off x="1765862" y="3510412"/>
            <a:ext cx="8542795" cy="2693045"/>
          </a:xfrm>
          <a:prstGeom prst="rect">
            <a:avLst/>
          </a:prstGeom>
          <a:noFill/>
        </p:spPr>
        <p:txBody>
          <a:bodyPr wrap="square" rtlCol="0">
            <a:spAutoFit/>
          </a:bodyPr>
          <a:lstStyle/>
          <a:p>
            <a:pPr marL="285750" indent="-285750" fontAlgn="ctr">
              <a:spcAft>
                <a:spcPts val="1500"/>
              </a:spcAft>
              <a:buFont typeface="Arial" panose="020B0604020202020204" pitchFamily="34" charset="0"/>
              <a:buChar char="•"/>
            </a:pPr>
            <a:r>
              <a:rPr lang="es-MX" sz="1600" dirty="0">
                <a:solidFill>
                  <a:srgbClr val="002060"/>
                </a:solidFill>
                <a:latin typeface="Montserrat SemiBold" panose="00000700000000000000" pitchFamily="50" charset="0"/>
              </a:rPr>
              <a:t>Quienes sean asociados de la misma compañía o de alguna de sus subordinadas, ni en éstas, quienes sean asociados o empleados de la sociedad matriz.</a:t>
            </a:r>
          </a:p>
          <a:p>
            <a:pPr marL="285750" indent="-285750" fontAlgn="ctr">
              <a:spcAft>
                <a:spcPts val="1500"/>
              </a:spcAft>
              <a:buFont typeface="Arial" panose="020B0604020202020204" pitchFamily="34" charset="0"/>
              <a:buChar char="•"/>
            </a:pPr>
            <a:r>
              <a:rPr lang="es-MX" sz="1600" dirty="0">
                <a:solidFill>
                  <a:srgbClr val="002060"/>
                </a:solidFill>
                <a:latin typeface="Montserrat SemiBold" panose="00000700000000000000" pitchFamily="50" charset="0"/>
              </a:rPr>
              <a:t>Quienes estén ligados por matrimonio o parentesco dentro del cuarto grado de consanguinidad, primero civil o segundo de afinidad, o sean consocios de los administradores y funcionario directivos, el cajero auditor y contador de la misma sociedad.</a:t>
            </a:r>
          </a:p>
          <a:p>
            <a:pPr marL="285750" indent="-285750" fontAlgn="ctr">
              <a:spcAft>
                <a:spcPts val="1500"/>
              </a:spcAft>
              <a:buFont typeface="Arial" panose="020B0604020202020204" pitchFamily="34" charset="0"/>
              <a:buChar char="•"/>
            </a:pPr>
            <a:r>
              <a:rPr lang="es-MX" sz="1600" dirty="0">
                <a:solidFill>
                  <a:srgbClr val="002060"/>
                </a:solidFill>
                <a:latin typeface="Montserrat SemiBold" panose="00000700000000000000" pitchFamily="50" charset="0"/>
              </a:rPr>
              <a:t>Quienes desempeñen en la misma compañía o en sus subordinadas cualquier otro cargo.</a:t>
            </a:r>
          </a:p>
        </p:txBody>
      </p:sp>
    </p:spTree>
    <p:extLst>
      <p:ext uri="{BB962C8B-B14F-4D97-AF65-F5344CB8AC3E}">
        <p14:creationId xmlns:p14="http://schemas.microsoft.com/office/powerpoint/2010/main" val="95900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4753B21-FED3-B71D-11C4-18CEF64CA67C}"/>
              </a:ext>
            </a:extLst>
          </p:cNvPr>
          <p:cNvSpPr>
            <a:spLocks noGrp="1"/>
          </p:cNvSpPr>
          <p:nvPr>
            <p:ph type="title"/>
          </p:nvPr>
        </p:nvSpPr>
        <p:spPr>
          <a:xfrm>
            <a:off x="740895" y="1640801"/>
            <a:ext cx="4524124" cy="3044065"/>
          </a:xfrm>
        </p:spPr>
        <p:txBody>
          <a:bodyPr/>
          <a:lstStyle/>
          <a:p>
            <a:pPr algn="l">
              <a:lnSpc>
                <a:spcPct val="80000"/>
              </a:lnSpc>
            </a:pPr>
            <a:r>
              <a:rPr lang="es-ES" b="1" i="0" dirty="0">
                <a:solidFill>
                  <a:srgbClr val="002060"/>
                </a:solidFill>
                <a:effectLst/>
                <a:latin typeface="Montserrat ExtraBold" panose="00000900000000000000" pitchFamily="50" charset="0"/>
              </a:rPr>
              <a:t>Conflictos</a:t>
            </a:r>
            <a:r>
              <a:rPr lang="es-ES" b="1" i="0" dirty="0">
                <a:solidFill>
                  <a:srgbClr val="002060"/>
                </a:solidFill>
                <a:effectLst/>
                <a:latin typeface="Montserrat Medium" panose="00000600000000000000" pitchFamily="50" charset="0"/>
              </a:rPr>
              <a:t> de intereses e inhabilidades en encargos de aseguramiento</a:t>
            </a:r>
            <a:endParaRPr lang="es-CO" dirty="0">
              <a:solidFill>
                <a:srgbClr val="002060"/>
              </a:solidFill>
              <a:latin typeface="Montserrat Medium" panose="00000600000000000000" pitchFamily="50" charset="0"/>
            </a:endParaRPr>
          </a:p>
        </p:txBody>
      </p:sp>
      <p:sp>
        <p:nvSpPr>
          <p:cNvPr id="3" name="CuadroTexto 2">
            <a:extLst>
              <a:ext uri="{FF2B5EF4-FFF2-40B4-BE49-F238E27FC236}">
                <a16:creationId xmlns:a16="http://schemas.microsoft.com/office/drawing/2014/main" id="{9FDD6F92-16D6-4B71-1C5D-0CA48D79786F}"/>
              </a:ext>
            </a:extLst>
          </p:cNvPr>
          <p:cNvSpPr txBox="1"/>
          <p:nvPr/>
        </p:nvSpPr>
        <p:spPr>
          <a:xfrm>
            <a:off x="5361272" y="1654933"/>
            <a:ext cx="6186086" cy="3693319"/>
          </a:xfrm>
          <a:prstGeom prst="rect">
            <a:avLst/>
          </a:prstGeom>
          <a:noFill/>
        </p:spPr>
        <p:txBody>
          <a:bodyPr wrap="square">
            <a:spAutoFit/>
          </a:bodyPr>
          <a:lstStyle/>
          <a:p>
            <a:r>
              <a:rPr lang="es-ES" b="0" i="0" dirty="0">
                <a:solidFill>
                  <a:srgbClr val="002060"/>
                </a:solidFill>
                <a:effectLst/>
                <a:latin typeface="Montserrat Medium" panose="00000600000000000000" pitchFamily="50" charset="0"/>
              </a:rPr>
              <a:t>En el contexto de los encargos de aseguramiento, los conflictos de intereses se refieren a situaciones donde los intereses personales o profesionales de un asegurador (como un auditor, consultor o profesional) pueden afectar o comprometer la objetividad y el juicio profesional en la evaluación y aseguramiento de una empresa o entidad. </a:t>
            </a:r>
          </a:p>
          <a:p>
            <a:endParaRPr lang="es-ES" dirty="0">
              <a:solidFill>
                <a:srgbClr val="002060"/>
              </a:solidFill>
              <a:latin typeface="Montserrat Medium" panose="00000600000000000000" pitchFamily="50" charset="0"/>
            </a:endParaRPr>
          </a:p>
          <a:p>
            <a:r>
              <a:rPr lang="es-ES" b="0" i="0" dirty="0">
                <a:solidFill>
                  <a:srgbClr val="002060"/>
                </a:solidFill>
                <a:effectLst/>
                <a:latin typeface="Montserrat Medium" panose="00000600000000000000" pitchFamily="50" charset="0"/>
              </a:rPr>
              <a:t>La inhabilidad, por otro lado, se refiere a la incapacidad de una persona para ejercer un cargo o función debido a una situación específica que pueda afectar su imparcialidad o capacidad de actuar de manera independiente. </a:t>
            </a:r>
            <a:endParaRPr lang="es-ES" dirty="0">
              <a:solidFill>
                <a:srgbClr val="002060"/>
              </a:solidFill>
              <a:latin typeface="Montserrat Medium" panose="00000600000000000000" pitchFamily="50" charset="0"/>
            </a:endParaRPr>
          </a:p>
        </p:txBody>
      </p:sp>
    </p:spTree>
    <p:extLst>
      <p:ext uri="{BB962C8B-B14F-4D97-AF65-F5344CB8AC3E}">
        <p14:creationId xmlns:p14="http://schemas.microsoft.com/office/powerpoint/2010/main" val="1653416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4743D-E5E2-E428-943B-1700C840DB8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4A1B5C0-30ED-42AA-A477-ECB39B8C2D1D}"/>
              </a:ext>
            </a:extLst>
          </p:cNvPr>
          <p:cNvSpPr txBox="1"/>
          <p:nvPr/>
        </p:nvSpPr>
        <p:spPr>
          <a:xfrm>
            <a:off x="2584997" y="2930074"/>
            <a:ext cx="8041294" cy="2693045"/>
          </a:xfrm>
          <a:prstGeom prst="rect">
            <a:avLst/>
          </a:prstGeom>
          <a:noFill/>
        </p:spPr>
        <p:txBody>
          <a:bodyPr wrap="square" rtlCol="0">
            <a:spAutoFit/>
          </a:bodyPr>
          <a:lstStyle/>
          <a:p>
            <a:pPr fontAlgn="ctr">
              <a:spcAft>
                <a:spcPts val="1500"/>
              </a:spcAft>
            </a:pPr>
            <a:r>
              <a:rPr lang="es-MX" sz="1600" dirty="0">
                <a:solidFill>
                  <a:srgbClr val="002060"/>
                </a:solidFill>
                <a:latin typeface="Montserrat SemiBold" panose="00000700000000000000" pitchFamily="50" charset="0"/>
              </a:rPr>
              <a:t>En resumen, el conflicto de interés es una situación de riesgo donde la </a:t>
            </a:r>
            <a:r>
              <a:rPr lang="es-MX" sz="1600" dirty="0">
                <a:solidFill>
                  <a:srgbClr val="002060"/>
                </a:solidFill>
                <a:latin typeface="Montserrat ExtraBold" panose="00000900000000000000" pitchFamily="50" charset="0"/>
              </a:rPr>
              <a:t>objetividad</a:t>
            </a:r>
            <a:r>
              <a:rPr lang="es-MX" sz="1600" dirty="0">
                <a:solidFill>
                  <a:srgbClr val="002060"/>
                </a:solidFill>
                <a:latin typeface="Montserrat SemiBold" panose="00000700000000000000" pitchFamily="50" charset="0"/>
              </a:rPr>
              <a:t> y la </a:t>
            </a:r>
            <a:r>
              <a:rPr lang="es-MX" sz="1600" dirty="0">
                <a:solidFill>
                  <a:srgbClr val="002060"/>
                </a:solidFill>
                <a:latin typeface="Montserrat ExtraBold" panose="00000900000000000000" pitchFamily="50" charset="0"/>
              </a:rPr>
              <a:t>integridad</a:t>
            </a:r>
            <a:r>
              <a:rPr lang="es-MX" sz="1600" dirty="0">
                <a:solidFill>
                  <a:srgbClr val="002060"/>
                </a:solidFill>
                <a:latin typeface="Montserrat SemiBold" panose="00000700000000000000" pitchFamily="50" charset="0"/>
              </a:rPr>
              <a:t> de una persona en su trabajo pueden verse comprometidas por sus propios intereses. </a:t>
            </a:r>
          </a:p>
          <a:p>
            <a:pPr fontAlgn="ctr">
              <a:spcAft>
                <a:spcPts val="1500"/>
              </a:spcAft>
            </a:pPr>
            <a:r>
              <a:rPr lang="es-MX" sz="1600" dirty="0">
                <a:solidFill>
                  <a:srgbClr val="002060"/>
                </a:solidFill>
                <a:latin typeface="Montserrat SemiBold" panose="00000700000000000000" pitchFamily="50" charset="0"/>
              </a:rPr>
              <a:t>En resumen, las inhabilidades son cruciales para garantizar la </a:t>
            </a:r>
            <a:r>
              <a:rPr lang="es-MX" sz="1600" dirty="0">
                <a:solidFill>
                  <a:srgbClr val="002060"/>
                </a:solidFill>
                <a:latin typeface="Montserrat ExtraBold" panose="00000900000000000000" pitchFamily="50" charset="0"/>
              </a:rPr>
              <a:t>calidad</a:t>
            </a:r>
            <a:r>
              <a:rPr lang="es-MX" sz="1600" dirty="0">
                <a:solidFill>
                  <a:srgbClr val="002060"/>
                </a:solidFill>
                <a:latin typeface="Montserrat SemiBold" panose="00000700000000000000" pitchFamily="50" charset="0"/>
              </a:rPr>
              <a:t> y la </a:t>
            </a:r>
            <a:r>
              <a:rPr lang="es-MX" sz="1600" dirty="0">
                <a:solidFill>
                  <a:srgbClr val="002060"/>
                </a:solidFill>
                <a:latin typeface="Montserrat ExtraBold" panose="00000900000000000000" pitchFamily="50" charset="0"/>
              </a:rPr>
              <a:t>credibilidad</a:t>
            </a:r>
            <a:r>
              <a:rPr lang="es-MX" sz="1600" dirty="0">
                <a:solidFill>
                  <a:srgbClr val="002060"/>
                </a:solidFill>
                <a:latin typeface="Montserrat SemiBold" panose="00000700000000000000" pitchFamily="50" charset="0"/>
              </a:rPr>
              <a:t> de la auditoría. La </a:t>
            </a:r>
            <a:r>
              <a:rPr lang="es-MX" sz="1600" b="1" dirty="0">
                <a:solidFill>
                  <a:srgbClr val="002060"/>
                </a:solidFill>
                <a:latin typeface="Montserrat ExtraBold" panose="00000900000000000000" pitchFamily="50" charset="0"/>
              </a:rPr>
              <a:t>independencia</a:t>
            </a:r>
            <a:r>
              <a:rPr lang="es-MX" sz="1600" dirty="0">
                <a:solidFill>
                  <a:srgbClr val="002060"/>
                </a:solidFill>
                <a:latin typeface="Montserrat SemiBold" panose="00000700000000000000" pitchFamily="50" charset="0"/>
              </a:rPr>
              <a:t> y la </a:t>
            </a:r>
            <a:r>
              <a:rPr lang="es-MX" sz="1600" dirty="0">
                <a:solidFill>
                  <a:srgbClr val="002060"/>
                </a:solidFill>
                <a:latin typeface="Montserrat ExtraBold" panose="00000900000000000000" pitchFamily="50" charset="0"/>
              </a:rPr>
              <a:t>objetividad</a:t>
            </a:r>
            <a:r>
              <a:rPr lang="es-MX" sz="1600" dirty="0">
                <a:solidFill>
                  <a:srgbClr val="002060"/>
                </a:solidFill>
                <a:latin typeface="Montserrat SemiBold" panose="00000700000000000000" pitchFamily="50" charset="0"/>
              </a:rPr>
              <a:t> del auditor son esenciales para que los usuarios confíen en la información financiera que se les presenta</a:t>
            </a:r>
          </a:p>
          <a:p>
            <a:pPr fontAlgn="ctr">
              <a:spcAft>
                <a:spcPts val="1500"/>
              </a:spcAft>
            </a:pPr>
            <a:r>
              <a:rPr lang="es-MX" sz="1600" dirty="0">
                <a:solidFill>
                  <a:srgbClr val="002060"/>
                </a:solidFill>
                <a:latin typeface="Montserrat SemiBold" panose="00000700000000000000" pitchFamily="50" charset="0"/>
              </a:rPr>
              <a:t>La </a:t>
            </a:r>
            <a:r>
              <a:rPr lang="es-MX" sz="1600" dirty="0">
                <a:solidFill>
                  <a:srgbClr val="002060"/>
                </a:solidFill>
                <a:latin typeface="Montserrat ExtraBold" panose="00000900000000000000" pitchFamily="50" charset="0"/>
              </a:rPr>
              <a:t>independencia</a:t>
            </a:r>
            <a:r>
              <a:rPr lang="es-MX" sz="1600" dirty="0">
                <a:solidFill>
                  <a:srgbClr val="002060"/>
                </a:solidFill>
                <a:latin typeface="Montserrat SemiBold" panose="00000700000000000000" pitchFamily="50" charset="0"/>
              </a:rPr>
              <a:t> esta vinculada a los principios de </a:t>
            </a:r>
            <a:r>
              <a:rPr lang="es-MX" sz="1600" dirty="0">
                <a:solidFill>
                  <a:srgbClr val="002060"/>
                </a:solidFill>
                <a:latin typeface="Montserrat ExtraBold" panose="00000900000000000000" pitchFamily="50" charset="0"/>
              </a:rPr>
              <a:t>objetividad</a:t>
            </a:r>
            <a:r>
              <a:rPr lang="es-MX" sz="1600" dirty="0">
                <a:solidFill>
                  <a:srgbClr val="002060"/>
                </a:solidFill>
                <a:latin typeface="Montserrat SemiBold" panose="00000700000000000000" pitchFamily="50" charset="0"/>
              </a:rPr>
              <a:t> e </a:t>
            </a:r>
            <a:r>
              <a:rPr lang="es-MX" sz="1600" dirty="0">
                <a:solidFill>
                  <a:srgbClr val="002060"/>
                </a:solidFill>
                <a:latin typeface="Montserrat ExtraBold" panose="00000900000000000000" pitchFamily="50" charset="0"/>
              </a:rPr>
              <a:t>integridad</a:t>
            </a:r>
            <a:r>
              <a:rPr lang="es-MX" sz="1600" dirty="0">
                <a:solidFill>
                  <a:srgbClr val="002060"/>
                </a:solidFill>
                <a:latin typeface="Montserrat SemiBold" panose="00000700000000000000" pitchFamily="50" charset="0"/>
              </a:rPr>
              <a:t>.</a:t>
            </a:r>
          </a:p>
        </p:txBody>
      </p:sp>
      <p:sp>
        <p:nvSpPr>
          <p:cNvPr id="7" name="Título 3">
            <a:extLst>
              <a:ext uri="{FF2B5EF4-FFF2-40B4-BE49-F238E27FC236}">
                <a16:creationId xmlns:a16="http://schemas.microsoft.com/office/drawing/2014/main" id="{2D75231C-38B3-41E1-B4CE-2FD5AAD50C03}"/>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70A95ACF-BAC0-4CE4-88CE-DCB782640420}"/>
              </a:ext>
            </a:extLst>
          </p:cNvPr>
          <p:cNvSpPr txBox="1">
            <a:spLocks/>
          </p:cNvSpPr>
          <p:nvPr/>
        </p:nvSpPr>
        <p:spPr>
          <a:xfrm>
            <a:off x="861086" y="1505792"/>
            <a:ext cx="6772359"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SemiBold" panose="00000700000000000000" pitchFamily="50" charset="0"/>
              </a:rPr>
              <a:t>Apreciaciones Finales</a:t>
            </a:r>
          </a:p>
        </p:txBody>
      </p:sp>
      <p:sp>
        <p:nvSpPr>
          <p:cNvPr id="9" name="Elipse 8">
            <a:extLst>
              <a:ext uri="{FF2B5EF4-FFF2-40B4-BE49-F238E27FC236}">
                <a16:creationId xmlns:a16="http://schemas.microsoft.com/office/drawing/2014/main" id="{D21D626C-19A3-4F3B-9BF7-B29869703F76}"/>
              </a:ext>
            </a:extLst>
          </p:cNvPr>
          <p:cNvSpPr/>
          <p:nvPr/>
        </p:nvSpPr>
        <p:spPr>
          <a:xfrm>
            <a:off x="1876929" y="2930074"/>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66377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116E8E0-498B-C66F-4997-2654BF3D1B94}"/>
              </a:ext>
            </a:extLst>
          </p:cNvPr>
          <p:cNvSpPr>
            <a:spLocks noGrp="1"/>
          </p:cNvSpPr>
          <p:nvPr>
            <p:ph type="title"/>
          </p:nvPr>
        </p:nvSpPr>
        <p:spPr>
          <a:xfrm>
            <a:off x="1716906" y="3009065"/>
            <a:ext cx="8758187" cy="1325563"/>
          </a:xfrm>
        </p:spPr>
        <p:txBody>
          <a:bodyPr/>
          <a:lstStyle/>
          <a:p>
            <a:r>
              <a:rPr lang="es-CO" dirty="0"/>
              <a:t>¿Preguntas?</a:t>
            </a:r>
          </a:p>
        </p:txBody>
      </p:sp>
    </p:spTree>
    <p:extLst>
      <p:ext uri="{BB962C8B-B14F-4D97-AF65-F5344CB8AC3E}">
        <p14:creationId xmlns:p14="http://schemas.microsoft.com/office/powerpoint/2010/main" val="3266729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EA5AF-B2EA-D1D1-0D44-CE4866C14910}"/>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52D8B4B8-E5B2-FDCD-3B2F-A4C1FE01E355}"/>
              </a:ext>
            </a:extLst>
          </p:cNvPr>
          <p:cNvSpPr>
            <a:spLocks noGrp="1"/>
          </p:cNvSpPr>
          <p:nvPr>
            <p:ph type="title"/>
          </p:nvPr>
        </p:nvSpPr>
        <p:spPr>
          <a:xfrm>
            <a:off x="838200" y="2479675"/>
            <a:ext cx="10515600" cy="3006725"/>
          </a:xfrm>
        </p:spPr>
        <p:txBody>
          <a:bodyPr/>
          <a:lstStyle/>
          <a:p>
            <a:r>
              <a:rPr lang="es-CO" dirty="0">
                <a:latin typeface="Montserrat ExtraBold" panose="00000900000000000000" pitchFamily="50" charset="0"/>
              </a:rPr>
              <a:t>Validación</a:t>
            </a:r>
            <a:r>
              <a:rPr lang="es-CO" dirty="0"/>
              <a:t> </a:t>
            </a:r>
            <a:r>
              <a:rPr lang="es-CO" dirty="0">
                <a:latin typeface="Montserrat SemiBold" panose="00000700000000000000" pitchFamily="50" charset="0"/>
              </a:rPr>
              <a:t>del conocimiento </a:t>
            </a:r>
          </a:p>
        </p:txBody>
      </p:sp>
    </p:spTree>
    <p:extLst>
      <p:ext uri="{BB962C8B-B14F-4D97-AF65-F5344CB8AC3E}">
        <p14:creationId xmlns:p14="http://schemas.microsoft.com/office/powerpoint/2010/main" val="2955713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BED24-1B3D-BB17-48E7-39748873FB72}"/>
              </a:ext>
            </a:extLst>
          </p:cNvPr>
          <p:cNvSpPr>
            <a:spLocks noGrp="1"/>
          </p:cNvSpPr>
          <p:nvPr>
            <p:ph type="ctrTitle"/>
          </p:nvPr>
        </p:nvSpPr>
        <p:spPr/>
        <p:txBody>
          <a:bodyPr>
            <a:normAutofit fontScale="90000"/>
          </a:bodyPr>
          <a:lstStyle/>
          <a:p>
            <a:br>
              <a:rPr lang="es-CO" dirty="0"/>
            </a:br>
            <a:endParaRPr lang="es-CO" dirty="0"/>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86CB0BE0-470A-0DB1-49BC-1BD92FCBC7B3}"/>
                  </a:ext>
                </a:extLst>
              </p14:cNvPr>
              <p14:cNvContentPartPr/>
              <p14:nvPr/>
            </p14:nvContentPartPr>
            <p14:xfrm>
              <a:off x="3318984" y="2814336"/>
              <a:ext cx="6840" cy="360"/>
            </p14:xfrm>
          </p:contentPart>
        </mc:Choice>
        <mc:Fallback xmlns="">
          <p:pic>
            <p:nvPicPr>
              <p:cNvPr id="4" name="Entrada de lápiz 3">
                <a:extLst>
                  <a:ext uri="{FF2B5EF4-FFF2-40B4-BE49-F238E27FC236}">
                    <a16:creationId xmlns:a16="http://schemas.microsoft.com/office/drawing/2014/main" id="{86CB0BE0-470A-0DB1-49BC-1BD92FCBC7B3}"/>
                  </a:ext>
                </a:extLst>
              </p:cNvPr>
              <p:cNvPicPr/>
              <p:nvPr/>
            </p:nvPicPr>
            <p:blipFill>
              <a:blip r:embed="rId3"/>
              <a:stretch>
                <a:fillRect/>
              </a:stretch>
            </p:blipFill>
            <p:spPr>
              <a:xfrm>
                <a:off x="3312864" y="2808216"/>
                <a:ext cx="19080" cy="12600"/>
              </a:xfrm>
              <a:prstGeom prst="rect">
                <a:avLst/>
              </a:prstGeom>
            </p:spPr>
          </p:pic>
        </mc:Fallback>
      </mc:AlternateContent>
      <p:sp>
        <p:nvSpPr>
          <p:cNvPr id="3" name="Rectángulo 2">
            <a:extLst>
              <a:ext uri="{FF2B5EF4-FFF2-40B4-BE49-F238E27FC236}">
                <a16:creationId xmlns:a16="http://schemas.microsoft.com/office/drawing/2014/main" id="{F1674D91-62C1-4D68-ABDB-109D8965B08D}"/>
              </a:ext>
            </a:extLst>
          </p:cNvPr>
          <p:cNvSpPr/>
          <p:nvPr/>
        </p:nvSpPr>
        <p:spPr>
          <a:xfrm>
            <a:off x="4726004" y="0"/>
            <a:ext cx="1369996" cy="2714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Título 3">
            <a:extLst>
              <a:ext uri="{FF2B5EF4-FFF2-40B4-BE49-F238E27FC236}">
                <a16:creationId xmlns:a16="http://schemas.microsoft.com/office/drawing/2014/main" id="{C63E421D-9579-4717-9328-1994183AB525}"/>
              </a:ext>
            </a:extLst>
          </p:cNvPr>
          <p:cNvSpPr txBox="1">
            <a:spLocks/>
          </p:cNvSpPr>
          <p:nvPr/>
        </p:nvSpPr>
        <p:spPr>
          <a:xfrm>
            <a:off x="1262262" y="1782034"/>
            <a:ext cx="5658301" cy="315572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4400" dirty="0">
                <a:solidFill>
                  <a:srgbClr val="002060"/>
                </a:solidFill>
                <a:latin typeface="Montserrat ExtraBold" panose="00000900000000000000" pitchFamily="50" charset="0"/>
              </a:rPr>
              <a:t>Conflictos</a:t>
            </a:r>
            <a:r>
              <a:rPr lang="es-ES" sz="4400" dirty="0">
                <a:solidFill>
                  <a:srgbClr val="002060"/>
                </a:solidFill>
                <a:latin typeface="Montserrat Medium" panose="00000600000000000000" pitchFamily="50" charset="0"/>
              </a:rPr>
              <a:t> de intereses e inhabilidades en encargos de aseguramiento</a:t>
            </a:r>
            <a:endParaRPr lang="es-CO" sz="4400" dirty="0">
              <a:solidFill>
                <a:srgbClr val="002060"/>
              </a:solidFill>
              <a:latin typeface="Montserrat Medium" panose="00000600000000000000" pitchFamily="50" charset="0"/>
            </a:endParaRPr>
          </a:p>
        </p:txBody>
      </p:sp>
    </p:spTree>
    <p:extLst>
      <p:ext uri="{BB962C8B-B14F-4D97-AF65-F5344CB8AC3E}">
        <p14:creationId xmlns:p14="http://schemas.microsoft.com/office/powerpoint/2010/main" val="355514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8660C-FD6B-A4FB-ED56-AAA9F55A9F2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BF1A6C3-E051-A8F6-F26F-C47A7062B488}"/>
              </a:ext>
            </a:extLst>
          </p:cNvPr>
          <p:cNvSpPr txBox="1"/>
          <p:nvPr/>
        </p:nvSpPr>
        <p:spPr>
          <a:xfrm>
            <a:off x="2175310" y="2891953"/>
            <a:ext cx="9413507" cy="3782189"/>
          </a:xfrm>
          <a:prstGeom prst="rect">
            <a:avLst/>
          </a:prstGeom>
          <a:noFill/>
        </p:spPr>
        <p:txBody>
          <a:bodyPr wrap="square" rtlCol="0">
            <a:spAutoFit/>
          </a:bodyPr>
          <a:lstStyle/>
          <a:p>
            <a:pPr marL="285750" indent="-285750" algn="l">
              <a:lnSpc>
                <a:spcPct val="150000"/>
              </a:lnSpc>
              <a:buFontTx/>
              <a:buChar char="-"/>
            </a:pPr>
            <a:r>
              <a:rPr lang="es-ES" b="0" i="0" dirty="0">
                <a:solidFill>
                  <a:srgbClr val="002060"/>
                </a:solidFill>
                <a:effectLst/>
                <a:latin typeface="Montserrat SemiBold" panose="00000700000000000000" pitchFamily="50" charset="0"/>
              </a:rPr>
              <a:t>Entendimiento de la definición de conflicto de interés.</a:t>
            </a:r>
          </a:p>
          <a:p>
            <a:pPr marL="285750" indent="-285750" algn="l">
              <a:lnSpc>
                <a:spcPct val="150000"/>
              </a:lnSpc>
              <a:buFontTx/>
              <a:buChar char="-"/>
            </a:pPr>
            <a:r>
              <a:rPr lang="es-ES" b="0" i="0" dirty="0">
                <a:solidFill>
                  <a:srgbClr val="002060"/>
                </a:solidFill>
                <a:effectLst/>
                <a:latin typeface="Montserrat SemiBold" panose="00000700000000000000" pitchFamily="50" charset="0"/>
              </a:rPr>
              <a:t>Entendimiento de la definición de inhabilidad</a:t>
            </a:r>
            <a:r>
              <a:rPr lang="es-ES" dirty="0">
                <a:solidFill>
                  <a:srgbClr val="002060"/>
                </a:solidFill>
                <a:latin typeface="Montserrat SemiBold" panose="00000700000000000000" pitchFamily="50" charset="0"/>
              </a:rPr>
              <a:t>.</a:t>
            </a:r>
            <a:endParaRPr lang="es-ES" b="0" i="0" dirty="0">
              <a:solidFill>
                <a:srgbClr val="002060"/>
              </a:solidFill>
              <a:effectLst/>
              <a:latin typeface="Montserrat SemiBold" panose="00000700000000000000" pitchFamily="50" charset="0"/>
            </a:endParaRPr>
          </a:p>
          <a:p>
            <a:pPr marL="285750" indent="-285750" algn="l">
              <a:lnSpc>
                <a:spcPct val="150000"/>
              </a:lnSpc>
              <a:buFontTx/>
              <a:buChar char="-"/>
            </a:pPr>
            <a:r>
              <a:rPr lang="es-ES" b="0" i="0" dirty="0">
                <a:solidFill>
                  <a:srgbClr val="002060"/>
                </a:solidFill>
                <a:effectLst/>
                <a:latin typeface="Montserrat SemiBold" panose="00000700000000000000" pitchFamily="50" charset="0"/>
              </a:rPr>
              <a:t>Ejemplos reales de conflictos de interés en encargos de aseguramiento.</a:t>
            </a:r>
          </a:p>
          <a:p>
            <a:pPr marL="285750" indent="-285750" algn="l">
              <a:lnSpc>
                <a:spcPct val="150000"/>
              </a:lnSpc>
              <a:buFontTx/>
              <a:buChar char="-"/>
            </a:pPr>
            <a:r>
              <a:rPr lang="es-ES" b="0" i="0" dirty="0">
                <a:solidFill>
                  <a:srgbClr val="002060"/>
                </a:solidFill>
                <a:effectLst/>
                <a:latin typeface="Montserrat SemiBold" panose="00000700000000000000" pitchFamily="50" charset="0"/>
              </a:rPr>
              <a:t>Ejemplos reales de inhabilidades en encargos de aseguramiento.</a:t>
            </a:r>
          </a:p>
          <a:p>
            <a:pPr marL="285750" indent="-285750" algn="l">
              <a:lnSpc>
                <a:spcPct val="150000"/>
              </a:lnSpc>
              <a:buFontTx/>
              <a:buChar char="-"/>
            </a:pPr>
            <a:r>
              <a:rPr lang="es-ES" b="0" i="0" dirty="0">
                <a:solidFill>
                  <a:srgbClr val="002060"/>
                </a:solidFill>
                <a:effectLst/>
                <a:latin typeface="Montserrat SemiBold" panose="00000700000000000000" pitchFamily="50" charset="0"/>
              </a:rPr>
              <a:t>Efecto de la materialización del conflicto de interés o de la inhabilidad.</a:t>
            </a:r>
          </a:p>
          <a:p>
            <a:pPr marL="285750" indent="-285750" algn="l">
              <a:lnSpc>
                <a:spcPct val="150000"/>
              </a:lnSpc>
              <a:buFontTx/>
              <a:buChar char="-"/>
            </a:pPr>
            <a:r>
              <a:rPr lang="es-ES" b="0" i="0" dirty="0">
                <a:solidFill>
                  <a:srgbClr val="002060"/>
                </a:solidFill>
                <a:effectLst/>
                <a:latin typeface="Montserrat SemiBold" panose="00000700000000000000" pitchFamily="50" charset="0"/>
              </a:rPr>
              <a:t>Apreciaciones finales.</a:t>
            </a:r>
          </a:p>
          <a:p>
            <a:pPr marL="285750" indent="-285750" algn="l">
              <a:lnSpc>
                <a:spcPct val="150000"/>
              </a:lnSpc>
              <a:buFontTx/>
              <a:buChar char="-"/>
            </a:pPr>
            <a:r>
              <a:rPr lang="es-ES" b="0" i="0" dirty="0">
                <a:solidFill>
                  <a:srgbClr val="002060"/>
                </a:solidFill>
                <a:effectLst/>
                <a:latin typeface="Montserrat SemiBold" panose="00000700000000000000" pitchFamily="50" charset="0"/>
              </a:rPr>
              <a:t>Preguntas. </a:t>
            </a:r>
          </a:p>
          <a:p>
            <a:pPr algn="l">
              <a:lnSpc>
                <a:spcPct val="150000"/>
              </a:lnSpc>
            </a:pPr>
            <a:r>
              <a:rPr lang="es-ES" b="0" i="0" dirty="0">
                <a:solidFill>
                  <a:srgbClr val="002060"/>
                </a:solidFill>
                <a:effectLst/>
                <a:latin typeface="Montserrat SemiBold" panose="00000700000000000000" pitchFamily="50" charset="0"/>
              </a:rPr>
              <a:t>-   Validación del conocimiento.</a:t>
            </a:r>
          </a:p>
          <a:p>
            <a:pPr>
              <a:lnSpc>
                <a:spcPct val="150000"/>
              </a:lnSpc>
            </a:pPr>
            <a:endParaRPr lang="es-ES" dirty="0">
              <a:solidFill>
                <a:srgbClr val="002060"/>
              </a:solidFill>
              <a:latin typeface="Montserrat SemiBold" panose="00000700000000000000" pitchFamily="50" charset="0"/>
            </a:endParaRPr>
          </a:p>
        </p:txBody>
      </p:sp>
      <p:sp>
        <p:nvSpPr>
          <p:cNvPr id="5" name="Título 3">
            <a:extLst>
              <a:ext uri="{FF2B5EF4-FFF2-40B4-BE49-F238E27FC236}">
                <a16:creationId xmlns:a16="http://schemas.microsoft.com/office/drawing/2014/main" id="{E3B095B7-2657-4B40-A2CC-2FE21D308BA8}"/>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7" name="Título 3">
            <a:extLst>
              <a:ext uri="{FF2B5EF4-FFF2-40B4-BE49-F238E27FC236}">
                <a16:creationId xmlns:a16="http://schemas.microsoft.com/office/drawing/2014/main" id="{EBA0BC7D-2372-434F-8B02-5492480BE695}"/>
              </a:ext>
            </a:extLst>
          </p:cNvPr>
          <p:cNvSpPr>
            <a:spLocks noGrp="1"/>
          </p:cNvSpPr>
          <p:nvPr>
            <p:ph type="title"/>
          </p:nvPr>
        </p:nvSpPr>
        <p:spPr>
          <a:xfrm>
            <a:off x="1010403" y="1885807"/>
            <a:ext cx="3243964" cy="1073523"/>
          </a:xfrm>
        </p:spPr>
        <p:txBody>
          <a:bodyPr/>
          <a:lstStyle/>
          <a:p>
            <a:pPr algn="l">
              <a:lnSpc>
                <a:spcPct val="80000"/>
              </a:lnSpc>
            </a:pPr>
            <a:r>
              <a:rPr lang="es-ES" dirty="0">
                <a:solidFill>
                  <a:srgbClr val="002060"/>
                </a:solidFill>
                <a:latin typeface="Montserrat ExtraBold" panose="00000900000000000000" pitchFamily="50" charset="0"/>
              </a:rPr>
              <a:t>TEMARIO</a:t>
            </a:r>
            <a:endParaRPr lang="es-CO" dirty="0">
              <a:solidFill>
                <a:srgbClr val="002060"/>
              </a:solidFill>
              <a:latin typeface="Montserrat Medium" panose="00000600000000000000" pitchFamily="50" charset="0"/>
            </a:endParaRPr>
          </a:p>
        </p:txBody>
      </p:sp>
    </p:spTree>
    <p:extLst>
      <p:ext uri="{BB962C8B-B14F-4D97-AF65-F5344CB8AC3E}">
        <p14:creationId xmlns:p14="http://schemas.microsoft.com/office/powerpoint/2010/main" val="132174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A977D-F951-F674-5AAA-1BE9CDDB1D7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0A28333-C1C0-5DDF-CBA3-843B33982445}"/>
              </a:ext>
            </a:extLst>
          </p:cNvPr>
          <p:cNvSpPr txBox="1"/>
          <p:nvPr/>
        </p:nvSpPr>
        <p:spPr>
          <a:xfrm>
            <a:off x="2211597" y="3429000"/>
            <a:ext cx="8443569" cy="2693045"/>
          </a:xfrm>
          <a:prstGeom prst="rect">
            <a:avLst/>
          </a:prstGeom>
          <a:noFill/>
        </p:spPr>
        <p:txBody>
          <a:bodyPr wrap="square" rtlCol="0">
            <a:spAutoFit/>
          </a:bodyPr>
          <a:lstStyle/>
          <a:p>
            <a:pPr algn="l" fontAlgn="ctr">
              <a:spcAft>
                <a:spcPts val="1500"/>
              </a:spcAft>
            </a:pPr>
            <a:r>
              <a:rPr lang="es-ES" b="0" i="0" dirty="0">
                <a:solidFill>
                  <a:srgbClr val="002060"/>
                </a:solidFill>
                <a:effectLst/>
                <a:latin typeface="Montserrat SemiBold" panose="00000700000000000000" pitchFamily="50" charset="0"/>
              </a:rPr>
              <a:t>Un conflicto de interés ocurre cuando los intereses personales, familiares o de negocios de una persona (particularmente un servidor público) pueden afectar el desempeño independiente o imparcial de sus funciones. </a:t>
            </a:r>
          </a:p>
          <a:p>
            <a:pPr algn="l" fontAlgn="ctr">
              <a:spcAft>
                <a:spcPts val="1500"/>
              </a:spcAft>
            </a:pPr>
            <a:r>
              <a:rPr lang="es-ES" b="0" i="0" dirty="0">
                <a:solidFill>
                  <a:srgbClr val="002060"/>
                </a:solidFill>
                <a:effectLst/>
                <a:latin typeface="Montserrat SemiBold" panose="00000700000000000000" pitchFamily="50" charset="0"/>
              </a:rPr>
              <a:t>En esencia, es una situación donde el interés propio de la persona entra en conflicto con el interés público que debería primar en su trabajo. </a:t>
            </a:r>
          </a:p>
          <a:p>
            <a:endParaRPr lang="es-ES" dirty="0">
              <a:solidFill>
                <a:srgbClr val="002060"/>
              </a:solidFill>
              <a:latin typeface="Montserrat SemiBold" panose="00000700000000000000" pitchFamily="50" charset="0"/>
            </a:endParaRPr>
          </a:p>
        </p:txBody>
      </p:sp>
      <p:sp>
        <p:nvSpPr>
          <p:cNvPr id="5" name="Título 3">
            <a:extLst>
              <a:ext uri="{FF2B5EF4-FFF2-40B4-BE49-F238E27FC236}">
                <a16:creationId xmlns:a16="http://schemas.microsoft.com/office/drawing/2014/main" id="{101ADE01-D842-47EF-86CE-8BAFD8C58CCC}"/>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7" name="Título 3">
            <a:extLst>
              <a:ext uri="{FF2B5EF4-FFF2-40B4-BE49-F238E27FC236}">
                <a16:creationId xmlns:a16="http://schemas.microsoft.com/office/drawing/2014/main" id="{2CA5212F-7E66-4A19-912D-6D72D9F7B080}"/>
              </a:ext>
            </a:extLst>
          </p:cNvPr>
          <p:cNvSpPr txBox="1">
            <a:spLocks/>
          </p:cNvSpPr>
          <p:nvPr/>
        </p:nvSpPr>
        <p:spPr>
          <a:xfrm>
            <a:off x="822585" y="1718995"/>
            <a:ext cx="7060506"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Entendimiento </a:t>
            </a:r>
            <a:r>
              <a:rPr lang="es-MX" sz="3200" b="0" dirty="0">
                <a:solidFill>
                  <a:srgbClr val="002060"/>
                </a:solidFill>
                <a:latin typeface="Montserrat SemiBold" panose="00000700000000000000" pitchFamily="50" charset="0"/>
              </a:rPr>
              <a:t>de la definición de conflicto de interés</a:t>
            </a:r>
          </a:p>
        </p:txBody>
      </p:sp>
      <p:sp>
        <p:nvSpPr>
          <p:cNvPr id="8" name="Elipse 7">
            <a:extLst>
              <a:ext uri="{FF2B5EF4-FFF2-40B4-BE49-F238E27FC236}">
                <a16:creationId xmlns:a16="http://schemas.microsoft.com/office/drawing/2014/main" id="{781CD529-6C18-4AE6-834D-E63BF685C731}"/>
              </a:ext>
            </a:extLst>
          </p:cNvPr>
          <p:cNvSpPr/>
          <p:nvPr/>
        </p:nvSpPr>
        <p:spPr>
          <a:xfrm>
            <a:off x="1480687" y="3429000"/>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9671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66D0F-40C5-5186-267F-1665F040D40B}"/>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CEA69437-329A-4470-8D6F-87A33278B44F}"/>
              </a:ext>
            </a:extLst>
          </p:cNvPr>
          <p:cNvSpPr txBox="1"/>
          <p:nvPr/>
        </p:nvSpPr>
        <p:spPr>
          <a:xfrm>
            <a:off x="2211597" y="3044559"/>
            <a:ext cx="8443569" cy="4001095"/>
          </a:xfrm>
          <a:prstGeom prst="rect">
            <a:avLst/>
          </a:prstGeom>
          <a:noFill/>
        </p:spPr>
        <p:txBody>
          <a:bodyPr wrap="square" rtlCol="0">
            <a:spAutoFit/>
          </a:bodyPr>
          <a:lstStyle/>
          <a:p>
            <a:pPr fontAlgn="ctr">
              <a:spcAft>
                <a:spcPts val="1500"/>
              </a:spcAft>
            </a:pPr>
            <a:r>
              <a:rPr lang="es-MX" sz="2400" dirty="0">
                <a:solidFill>
                  <a:srgbClr val="002060"/>
                </a:solidFill>
                <a:latin typeface="Montserrat ExtraBold" panose="00000900000000000000" pitchFamily="50" charset="0"/>
              </a:rPr>
              <a:t>El conflicto de interés se define como:</a:t>
            </a:r>
          </a:p>
          <a:p>
            <a:pPr fontAlgn="ctr">
              <a:spcAft>
                <a:spcPts val="1500"/>
              </a:spcAft>
            </a:pPr>
            <a:r>
              <a:rPr lang="es-MX" dirty="0">
                <a:solidFill>
                  <a:srgbClr val="002060"/>
                </a:solidFill>
                <a:latin typeface="Montserrat SemiBold" panose="00000700000000000000" pitchFamily="50" charset="0"/>
              </a:rPr>
              <a:t>Una situación en la que el juicio de una persona puede estar indebidamente influenciado por un interés secundario: (frecuentemente económico o personal) que se opone al interés público o a la integridad de su trabajo. </a:t>
            </a:r>
          </a:p>
          <a:p>
            <a:pPr fontAlgn="ctr">
              <a:spcAft>
                <a:spcPts val="1500"/>
              </a:spcAft>
            </a:pPr>
            <a:r>
              <a:rPr lang="es-MX" dirty="0">
                <a:solidFill>
                  <a:srgbClr val="002060"/>
                </a:solidFill>
                <a:latin typeface="Montserrat SemiBold" panose="00000700000000000000" pitchFamily="50" charset="0"/>
              </a:rPr>
              <a:t>Una confrontación entre el deber público y los intereses privados de un servidor público . </a:t>
            </a:r>
          </a:p>
          <a:p>
            <a:pPr fontAlgn="ctr">
              <a:spcAft>
                <a:spcPts val="1500"/>
              </a:spcAft>
            </a:pPr>
            <a:r>
              <a:rPr lang="es-MX" dirty="0">
                <a:solidFill>
                  <a:srgbClr val="002060"/>
                </a:solidFill>
                <a:latin typeface="Montserrat SemiBold" panose="00000700000000000000" pitchFamily="50" charset="0"/>
              </a:rPr>
              <a:t>La situación en la que un interés particular puede afectar la objetividad e imparcialidad de una persona en el ejercicio de sus funciones . </a:t>
            </a:r>
          </a:p>
          <a:p>
            <a:endParaRPr lang="es-ES" dirty="0">
              <a:solidFill>
                <a:srgbClr val="002060"/>
              </a:solidFill>
              <a:latin typeface="Montserrat SemiBold" panose="00000700000000000000" pitchFamily="50" charset="0"/>
            </a:endParaRPr>
          </a:p>
        </p:txBody>
      </p:sp>
      <p:sp>
        <p:nvSpPr>
          <p:cNvPr id="7" name="Título 3">
            <a:extLst>
              <a:ext uri="{FF2B5EF4-FFF2-40B4-BE49-F238E27FC236}">
                <a16:creationId xmlns:a16="http://schemas.microsoft.com/office/drawing/2014/main" id="{EBD6594F-8C1B-46FA-BB73-E57885DC23FF}"/>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D698C3DC-13D9-4999-B321-FCC0A5F39B6C}"/>
              </a:ext>
            </a:extLst>
          </p:cNvPr>
          <p:cNvSpPr txBox="1">
            <a:spLocks/>
          </p:cNvSpPr>
          <p:nvPr/>
        </p:nvSpPr>
        <p:spPr>
          <a:xfrm>
            <a:off x="822585" y="1563034"/>
            <a:ext cx="7060506"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Entendimiento </a:t>
            </a:r>
            <a:r>
              <a:rPr lang="es-MX" sz="3200" b="0" dirty="0">
                <a:solidFill>
                  <a:srgbClr val="002060"/>
                </a:solidFill>
                <a:latin typeface="Montserrat SemiBold" panose="00000700000000000000" pitchFamily="50" charset="0"/>
              </a:rPr>
              <a:t>de la definición de conflicto de interés</a:t>
            </a:r>
          </a:p>
        </p:txBody>
      </p:sp>
      <p:sp>
        <p:nvSpPr>
          <p:cNvPr id="9" name="Elipse 8">
            <a:extLst>
              <a:ext uri="{FF2B5EF4-FFF2-40B4-BE49-F238E27FC236}">
                <a16:creationId xmlns:a16="http://schemas.microsoft.com/office/drawing/2014/main" id="{37FF6B47-3C0C-4D18-9E96-13CD86E0DB32}"/>
              </a:ext>
            </a:extLst>
          </p:cNvPr>
          <p:cNvSpPr/>
          <p:nvPr/>
        </p:nvSpPr>
        <p:spPr>
          <a:xfrm>
            <a:off x="1480687" y="3044559"/>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432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66D0F-40C5-5186-267F-1665F040D40B}"/>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CEA69437-329A-4470-8D6F-87A33278B44F}"/>
              </a:ext>
            </a:extLst>
          </p:cNvPr>
          <p:cNvSpPr txBox="1"/>
          <p:nvPr/>
        </p:nvSpPr>
        <p:spPr>
          <a:xfrm>
            <a:off x="2211597" y="3044559"/>
            <a:ext cx="8443569" cy="3247043"/>
          </a:xfrm>
          <a:prstGeom prst="rect">
            <a:avLst/>
          </a:prstGeom>
          <a:noFill/>
        </p:spPr>
        <p:txBody>
          <a:bodyPr wrap="square" rtlCol="0">
            <a:spAutoFit/>
          </a:bodyPr>
          <a:lstStyle/>
          <a:p>
            <a:pPr fontAlgn="ctr">
              <a:spcAft>
                <a:spcPts val="1500"/>
              </a:spcAft>
            </a:pPr>
            <a:r>
              <a:rPr lang="es-MX" dirty="0">
                <a:solidFill>
                  <a:srgbClr val="002060"/>
                </a:solidFill>
                <a:latin typeface="Montserrat SemiBold" panose="00000700000000000000" pitchFamily="50" charset="0"/>
              </a:rPr>
              <a:t>Son aquellas situaciones en las que el juicio del individuo y la integridad de su evaluación pueden estar indebidamente influenciadas por un interés o beneficio secundario, de tipo generalmente económico o personal que afecta la aplicación de los criterios con los cuales deben ser evaluados los programas y/o proyecto.</a:t>
            </a:r>
          </a:p>
          <a:p>
            <a:pPr fontAlgn="ctr">
              <a:spcAft>
                <a:spcPts val="1500"/>
              </a:spcAft>
            </a:pPr>
            <a:r>
              <a:rPr lang="es-MX" dirty="0">
                <a:solidFill>
                  <a:srgbClr val="002060"/>
                </a:solidFill>
                <a:latin typeface="Montserrat SemiBold" panose="00000700000000000000" pitchFamily="50" charset="0"/>
              </a:rPr>
              <a:t>En resumen, el conflicto de interés es una situación de riesgo donde la objetividad y la integridad de una persona en su trabajo pueden verse comprometidas por sus propios intereses. </a:t>
            </a:r>
          </a:p>
          <a:p>
            <a:endParaRPr lang="es-ES" dirty="0">
              <a:solidFill>
                <a:srgbClr val="002060"/>
              </a:solidFill>
              <a:latin typeface="Montserrat SemiBold" panose="00000700000000000000" pitchFamily="50" charset="0"/>
            </a:endParaRPr>
          </a:p>
        </p:txBody>
      </p:sp>
      <p:sp>
        <p:nvSpPr>
          <p:cNvPr id="7" name="Título 3">
            <a:extLst>
              <a:ext uri="{FF2B5EF4-FFF2-40B4-BE49-F238E27FC236}">
                <a16:creationId xmlns:a16="http://schemas.microsoft.com/office/drawing/2014/main" id="{EBD6594F-8C1B-46FA-BB73-E57885DC23FF}"/>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D698C3DC-13D9-4999-B321-FCC0A5F39B6C}"/>
              </a:ext>
            </a:extLst>
          </p:cNvPr>
          <p:cNvSpPr txBox="1">
            <a:spLocks/>
          </p:cNvSpPr>
          <p:nvPr/>
        </p:nvSpPr>
        <p:spPr>
          <a:xfrm>
            <a:off x="822585" y="1563034"/>
            <a:ext cx="7060506"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Entendimiento </a:t>
            </a:r>
            <a:r>
              <a:rPr lang="es-MX" sz="3200" b="0" dirty="0">
                <a:solidFill>
                  <a:srgbClr val="002060"/>
                </a:solidFill>
                <a:latin typeface="Montserrat SemiBold" panose="00000700000000000000" pitchFamily="50" charset="0"/>
              </a:rPr>
              <a:t>de la definición de conflicto de interés</a:t>
            </a:r>
          </a:p>
        </p:txBody>
      </p:sp>
      <p:sp>
        <p:nvSpPr>
          <p:cNvPr id="9" name="Elipse 8">
            <a:extLst>
              <a:ext uri="{FF2B5EF4-FFF2-40B4-BE49-F238E27FC236}">
                <a16:creationId xmlns:a16="http://schemas.microsoft.com/office/drawing/2014/main" id="{37FF6B47-3C0C-4D18-9E96-13CD86E0DB32}"/>
              </a:ext>
            </a:extLst>
          </p:cNvPr>
          <p:cNvSpPr/>
          <p:nvPr/>
        </p:nvSpPr>
        <p:spPr>
          <a:xfrm>
            <a:off x="1480687" y="3044559"/>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8602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CD7A2-45D5-6D76-15EC-B92501CC29FD}"/>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F85F8938-5BF1-428E-8D7B-CC6559520961}"/>
              </a:ext>
            </a:extLst>
          </p:cNvPr>
          <p:cNvSpPr txBox="1"/>
          <p:nvPr/>
        </p:nvSpPr>
        <p:spPr>
          <a:xfrm>
            <a:off x="1553495" y="3044559"/>
            <a:ext cx="6942235" cy="2500685"/>
          </a:xfrm>
          <a:prstGeom prst="rect">
            <a:avLst/>
          </a:prstGeom>
          <a:noFill/>
        </p:spPr>
        <p:txBody>
          <a:bodyPr wrap="square" rtlCol="0">
            <a:spAutoFit/>
          </a:bodyPr>
          <a:lstStyle/>
          <a:p>
            <a:pPr fontAlgn="ctr">
              <a:spcAft>
                <a:spcPts val="1500"/>
              </a:spcAft>
            </a:pPr>
            <a:r>
              <a:rPr lang="es-MX" dirty="0">
                <a:solidFill>
                  <a:srgbClr val="002060"/>
                </a:solidFill>
                <a:latin typeface="Montserrat SemiBold" panose="00000700000000000000" pitchFamily="50" charset="0"/>
              </a:rPr>
              <a:t>Entremos ya un poco en materia de la profesión del contador publico y revisemos las definiciones de Integridad y objetividad según el Código de ética del IESBA (  son las siglas de "International Ethics Standards Board for Accountants", que en español se traduce como "Consejo de Normas Internacionales de Ética para Contadores".</a:t>
            </a:r>
          </a:p>
          <a:p>
            <a:endParaRPr lang="es-ES" dirty="0">
              <a:solidFill>
                <a:srgbClr val="002060"/>
              </a:solidFill>
              <a:latin typeface="Montserrat SemiBold" panose="00000700000000000000" pitchFamily="50" charset="0"/>
            </a:endParaRPr>
          </a:p>
        </p:txBody>
      </p:sp>
      <p:sp>
        <p:nvSpPr>
          <p:cNvPr id="9" name="Título 3">
            <a:extLst>
              <a:ext uri="{FF2B5EF4-FFF2-40B4-BE49-F238E27FC236}">
                <a16:creationId xmlns:a16="http://schemas.microsoft.com/office/drawing/2014/main" id="{BB7705E3-8E80-479C-81DD-8F1C755D6BFE}"/>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10" name="Título 3">
            <a:extLst>
              <a:ext uri="{FF2B5EF4-FFF2-40B4-BE49-F238E27FC236}">
                <a16:creationId xmlns:a16="http://schemas.microsoft.com/office/drawing/2014/main" id="{6A2ADFFC-02C2-4581-BDB3-0FE7BC6BB148}"/>
              </a:ext>
            </a:extLst>
          </p:cNvPr>
          <p:cNvSpPr txBox="1">
            <a:spLocks/>
          </p:cNvSpPr>
          <p:nvPr/>
        </p:nvSpPr>
        <p:spPr>
          <a:xfrm>
            <a:off x="822585" y="1563034"/>
            <a:ext cx="7060506"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Entendimiento </a:t>
            </a:r>
            <a:r>
              <a:rPr lang="es-MX" sz="3200" b="0" dirty="0">
                <a:solidFill>
                  <a:srgbClr val="002060"/>
                </a:solidFill>
                <a:latin typeface="Montserrat SemiBold" panose="00000700000000000000" pitchFamily="50" charset="0"/>
              </a:rPr>
              <a:t>de la definición de conflicto de interés</a:t>
            </a:r>
          </a:p>
        </p:txBody>
      </p:sp>
      <p:sp>
        <p:nvSpPr>
          <p:cNvPr id="11" name="Elipse 10">
            <a:extLst>
              <a:ext uri="{FF2B5EF4-FFF2-40B4-BE49-F238E27FC236}">
                <a16:creationId xmlns:a16="http://schemas.microsoft.com/office/drawing/2014/main" id="{150B8C9C-D540-4EF8-A6D5-741EAF43F5CC}"/>
              </a:ext>
            </a:extLst>
          </p:cNvPr>
          <p:cNvSpPr/>
          <p:nvPr/>
        </p:nvSpPr>
        <p:spPr>
          <a:xfrm>
            <a:off x="822585" y="3044559"/>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108F9794-947F-4ABF-BCCD-F60244A8A463}"/>
              </a:ext>
            </a:extLst>
          </p:cNvPr>
          <p:cNvSpPr/>
          <p:nvPr/>
        </p:nvSpPr>
        <p:spPr>
          <a:xfrm>
            <a:off x="8495730" y="2888597"/>
            <a:ext cx="3430799" cy="2941931"/>
          </a:xfrm>
          <a:prstGeom prst="rect">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05887C08-B96A-411B-B008-9B47E829C73C}"/>
              </a:ext>
            </a:extLst>
          </p:cNvPr>
          <p:cNvSpPr txBox="1"/>
          <p:nvPr/>
        </p:nvSpPr>
        <p:spPr>
          <a:xfrm>
            <a:off x="8625348" y="3100276"/>
            <a:ext cx="3193025" cy="1392689"/>
          </a:xfrm>
          <a:prstGeom prst="rect">
            <a:avLst/>
          </a:prstGeom>
          <a:noFill/>
        </p:spPr>
        <p:txBody>
          <a:bodyPr wrap="square" rtlCol="0">
            <a:spAutoFit/>
          </a:bodyPr>
          <a:lstStyle/>
          <a:p>
            <a:pPr marL="228600" indent="-228600" fontAlgn="ctr">
              <a:spcAft>
                <a:spcPts val="1500"/>
              </a:spcAft>
              <a:buAutoNum type="alphaLcParenBoth"/>
            </a:pPr>
            <a:r>
              <a:rPr lang="es-MX" sz="1200" dirty="0">
                <a:solidFill>
                  <a:schemeClr val="bg1"/>
                </a:solidFill>
                <a:latin typeface="Montserrat SemiBold" panose="00000700000000000000" pitchFamily="50" charset="0"/>
              </a:rPr>
              <a:t>Integridad – ser directo y honesto en todas las relaciones profesionales y comerciales.</a:t>
            </a:r>
          </a:p>
          <a:p>
            <a:pPr marL="228600" indent="-228600" fontAlgn="ctr">
              <a:spcAft>
                <a:spcPts val="1500"/>
              </a:spcAft>
              <a:buAutoNum type="alphaLcParenBoth"/>
            </a:pPr>
            <a:r>
              <a:rPr lang="es-MX" sz="1200" dirty="0">
                <a:solidFill>
                  <a:schemeClr val="bg1"/>
                </a:solidFill>
                <a:latin typeface="Montserrat SemiBold" panose="00000700000000000000" pitchFamily="50" charset="0"/>
              </a:rPr>
              <a:t> Objetividad – ejercer el juicio profesional o empresarial sin verse comprometido por.</a:t>
            </a:r>
            <a:endParaRPr lang="es-ES" sz="1200" dirty="0">
              <a:solidFill>
                <a:schemeClr val="bg1"/>
              </a:solidFill>
              <a:latin typeface="Montserrat SemiBold" panose="00000700000000000000" pitchFamily="50" charset="0"/>
            </a:endParaRPr>
          </a:p>
        </p:txBody>
      </p:sp>
      <p:sp>
        <p:nvSpPr>
          <p:cNvPr id="14" name="CuadroTexto 13">
            <a:extLst>
              <a:ext uri="{FF2B5EF4-FFF2-40B4-BE49-F238E27FC236}">
                <a16:creationId xmlns:a16="http://schemas.microsoft.com/office/drawing/2014/main" id="{EFF44949-E53B-4A9E-8AEA-57F087957EDA}"/>
              </a:ext>
            </a:extLst>
          </p:cNvPr>
          <p:cNvSpPr txBox="1"/>
          <p:nvPr/>
        </p:nvSpPr>
        <p:spPr>
          <a:xfrm>
            <a:off x="8861324" y="4533177"/>
            <a:ext cx="2927554" cy="1061829"/>
          </a:xfrm>
          <a:prstGeom prst="rect">
            <a:avLst/>
          </a:prstGeom>
          <a:noFill/>
        </p:spPr>
        <p:txBody>
          <a:bodyPr wrap="square" rtlCol="0">
            <a:spAutoFit/>
          </a:bodyPr>
          <a:lstStyle/>
          <a:p>
            <a:pPr marL="285750" indent="-285750" fontAlgn="ctr">
              <a:buAutoNum type="romanLcParenBoth"/>
            </a:pPr>
            <a:r>
              <a:rPr lang="es-ES" sz="1050" dirty="0">
                <a:solidFill>
                  <a:schemeClr val="bg1"/>
                </a:solidFill>
                <a:latin typeface="Montserrat SemiBold" panose="00000700000000000000" pitchFamily="50" charset="0"/>
              </a:rPr>
              <a:t>Sesgos:</a:t>
            </a:r>
          </a:p>
          <a:p>
            <a:pPr marL="285750" indent="-285750" fontAlgn="ctr">
              <a:buAutoNum type="romanLcParenBoth"/>
            </a:pPr>
            <a:r>
              <a:rPr lang="es-ES" sz="1050" dirty="0">
                <a:solidFill>
                  <a:schemeClr val="bg1"/>
                </a:solidFill>
                <a:latin typeface="Montserrat SemiBold" panose="00000700000000000000" pitchFamily="50" charset="0"/>
              </a:rPr>
              <a:t>Conflicto de interés; o</a:t>
            </a:r>
          </a:p>
          <a:p>
            <a:pPr marL="285750" indent="-285750" fontAlgn="ctr">
              <a:buAutoNum type="romanLcParenBoth"/>
            </a:pPr>
            <a:r>
              <a:rPr lang="es-ES" sz="1050" dirty="0">
                <a:solidFill>
                  <a:schemeClr val="bg1"/>
                </a:solidFill>
                <a:latin typeface="Montserrat SemiBold" panose="00000700000000000000" pitchFamily="50" charset="0"/>
              </a:rPr>
              <a:t>Influencia indebida o confianza indebida en individuos, organizaciones, tecnología y otros factores.</a:t>
            </a:r>
          </a:p>
        </p:txBody>
      </p:sp>
    </p:spTree>
    <p:extLst>
      <p:ext uri="{BB962C8B-B14F-4D97-AF65-F5344CB8AC3E}">
        <p14:creationId xmlns:p14="http://schemas.microsoft.com/office/powerpoint/2010/main" val="28998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1FEA8-B407-AECE-2DD4-48A8A4029978}"/>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4E5019DB-8F6F-424D-B1B9-2C263A2C28EB}"/>
              </a:ext>
            </a:extLst>
          </p:cNvPr>
          <p:cNvSpPr txBox="1"/>
          <p:nvPr/>
        </p:nvSpPr>
        <p:spPr>
          <a:xfrm>
            <a:off x="2198387" y="3246690"/>
            <a:ext cx="9149798" cy="3354765"/>
          </a:xfrm>
          <a:prstGeom prst="rect">
            <a:avLst/>
          </a:prstGeom>
          <a:noFill/>
        </p:spPr>
        <p:txBody>
          <a:bodyPr wrap="square" rtlCol="0">
            <a:spAutoFit/>
          </a:bodyPr>
          <a:lstStyle/>
          <a:p>
            <a:pPr fontAlgn="ctr">
              <a:spcAft>
                <a:spcPts val="1500"/>
              </a:spcAft>
            </a:pPr>
            <a:r>
              <a:rPr lang="es-MX" dirty="0">
                <a:solidFill>
                  <a:srgbClr val="002060"/>
                </a:solidFill>
                <a:latin typeface="Montserrat SemiBold" panose="00000700000000000000" pitchFamily="50" charset="0"/>
              </a:rPr>
              <a:t>Defecto o impedimento para obtener o ejercer un empleo u oficio.</a:t>
            </a:r>
          </a:p>
          <a:p>
            <a:pPr fontAlgn="ctr">
              <a:spcAft>
                <a:spcPts val="1500"/>
              </a:spcAft>
            </a:pPr>
            <a:r>
              <a:rPr lang="es-MX" dirty="0">
                <a:solidFill>
                  <a:srgbClr val="002060"/>
                </a:solidFill>
                <a:latin typeface="Montserrat SemiBold" panose="00000700000000000000" pitchFamily="50" charset="0"/>
              </a:rPr>
              <a:t>La inhabilidad se refiere a la situación jurídica que impide a una persona desempeñar un cargo o función pública, o ejercer un derecho. </a:t>
            </a:r>
          </a:p>
          <a:p>
            <a:pPr fontAlgn="ctr">
              <a:spcAft>
                <a:spcPts val="1500"/>
              </a:spcAft>
            </a:pPr>
            <a:r>
              <a:rPr lang="es-MX" dirty="0">
                <a:solidFill>
                  <a:srgbClr val="002060"/>
                </a:solidFill>
                <a:latin typeface="Montserrat SemiBold" panose="00000700000000000000" pitchFamily="50" charset="0"/>
              </a:rPr>
              <a:t>Es una restricción que se establece por ley o por normas legales, con el objetivo de garantizar la imparcialidad, la transparencia y la moralidad en el ejercicio de la función pública. </a:t>
            </a:r>
          </a:p>
          <a:p>
            <a:pPr fontAlgn="ctr">
              <a:spcAft>
                <a:spcPts val="1500"/>
              </a:spcAft>
            </a:pPr>
            <a:br>
              <a:rPr lang="es-MX" dirty="0">
                <a:solidFill>
                  <a:srgbClr val="002060"/>
                </a:solidFill>
                <a:latin typeface="Montserrat SemiBold" panose="00000700000000000000" pitchFamily="50" charset="0"/>
              </a:rPr>
            </a:br>
            <a:endParaRPr lang="es-MX" dirty="0">
              <a:solidFill>
                <a:srgbClr val="002060"/>
              </a:solidFill>
              <a:latin typeface="Montserrat SemiBold" panose="00000700000000000000" pitchFamily="50" charset="0"/>
            </a:endParaRPr>
          </a:p>
          <a:p>
            <a:endParaRPr lang="es-ES" dirty="0">
              <a:solidFill>
                <a:srgbClr val="002060"/>
              </a:solidFill>
              <a:latin typeface="Montserrat SemiBold" panose="00000700000000000000" pitchFamily="50" charset="0"/>
            </a:endParaRPr>
          </a:p>
        </p:txBody>
      </p:sp>
      <p:sp>
        <p:nvSpPr>
          <p:cNvPr id="7" name="Título 3">
            <a:extLst>
              <a:ext uri="{FF2B5EF4-FFF2-40B4-BE49-F238E27FC236}">
                <a16:creationId xmlns:a16="http://schemas.microsoft.com/office/drawing/2014/main" id="{177E0D4D-0DD0-404A-8514-52F25CE7544C}"/>
              </a:ext>
            </a:extLst>
          </p:cNvPr>
          <p:cNvSpPr txBox="1">
            <a:spLocks/>
          </p:cNvSpPr>
          <p:nvPr/>
        </p:nvSpPr>
        <p:spPr>
          <a:xfrm>
            <a:off x="3176087" y="81510"/>
            <a:ext cx="4707004"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ES" sz="2400" dirty="0">
                <a:solidFill>
                  <a:srgbClr val="002060"/>
                </a:solidFill>
                <a:latin typeface="Montserrat ExtraBold" panose="00000900000000000000" pitchFamily="50" charset="0"/>
              </a:rPr>
              <a:t>Conflictos</a:t>
            </a:r>
            <a:r>
              <a:rPr lang="es-ES" sz="2400" dirty="0">
                <a:solidFill>
                  <a:srgbClr val="002060"/>
                </a:solidFill>
                <a:latin typeface="Montserrat Medium" panose="00000600000000000000" pitchFamily="50" charset="0"/>
              </a:rPr>
              <a:t> de intereses e inhabilidades en encargos de aseguramiento</a:t>
            </a:r>
            <a:endParaRPr lang="es-CO" sz="2400" dirty="0">
              <a:solidFill>
                <a:srgbClr val="002060"/>
              </a:solidFill>
              <a:latin typeface="Montserrat Medium" panose="00000600000000000000" pitchFamily="50" charset="0"/>
            </a:endParaRPr>
          </a:p>
        </p:txBody>
      </p:sp>
      <p:sp>
        <p:nvSpPr>
          <p:cNvPr id="8" name="Título 3">
            <a:extLst>
              <a:ext uri="{FF2B5EF4-FFF2-40B4-BE49-F238E27FC236}">
                <a16:creationId xmlns:a16="http://schemas.microsoft.com/office/drawing/2014/main" id="{D7E5EFD1-C442-479B-92AD-D79C14A16588}"/>
              </a:ext>
            </a:extLst>
          </p:cNvPr>
          <p:cNvSpPr txBox="1">
            <a:spLocks/>
          </p:cNvSpPr>
          <p:nvPr/>
        </p:nvSpPr>
        <p:spPr>
          <a:xfrm>
            <a:off x="822585" y="1803665"/>
            <a:ext cx="7060506" cy="1325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lnSpc>
                <a:spcPct val="80000"/>
              </a:lnSpc>
            </a:pPr>
            <a:r>
              <a:rPr lang="es-MX" sz="3200" dirty="0">
                <a:solidFill>
                  <a:srgbClr val="002060"/>
                </a:solidFill>
                <a:latin typeface="Montserrat ExtraBold" panose="00000900000000000000" pitchFamily="50" charset="0"/>
              </a:rPr>
              <a:t>Entendimiento </a:t>
            </a:r>
            <a:r>
              <a:rPr lang="es-MX" sz="3200" b="0" dirty="0">
                <a:solidFill>
                  <a:srgbClr val="002060"/>
                </a:solidFill>
                <a:latin typeface="Montserrat SemiBold" panose="00000700000000000000" pitchFamily="50" charset="0"/>
              </a:rPr>
              <a:t>de la definición de inhabilidad</a:t>
            </a:r>
          </a:p>
        </p:txBody>
      </p:sp>
      <p:sp>
        <p:nvSpPr>
          <p:cNvPr id="9" name="Elipse 8">
            <a:extLst>
              <a:ext uri="{FF2B5EF4-FFF2-40B4-BE49-F238E27FC236}">
                <a16:creationId xmlns:a16="http://schemas.microsoft.com/office/drawing/2014/main" id="{C8029901-CED5-4F74-9A24-1E881B57CB18}"/>
              </a:ext>
            </a:extLst>
          </p:cNvPr>
          <p:cNvSpPr/>
          <p:nvPr/>
        </p:nvSpPr>
        <p:spPr>
          <a:xfrm>
            <a:off x="1467477" y="3246690"/>
            <a:ext cx="567891" cy="567891"/>
          </a:xfrm>
          <a:prstGeom prst="ellipse">
            <a:avLst/>
          </a:prstGeom>
          <a:solidFill>
            <a:srgbClr val="3B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630775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2558FB893AB9D4191B6C06D353D71B0" ma:contentTypeVersion="15" ma:contentTypeDescription="Crear nuevo documento." ma:contentTypeScope="" ma:versionID="8a6bea4aa5928b8a1d7ee7f86cfda1a8">
  <xsd:schema xmlns:xsd="http://www.w3.org/2001/XMLSchema" xmlns:xs="http://www.w3.org/2001/XMLSchema" xmlns:p="http://schemas.microsoft.com/office/2006/metadata/properties" xmlns:ns2="b3d92bed-0770-4ede-ae72-defa07df153c" xmlns:ns3="42e1c4e7-482f-406d-b816-1a7972df82b2" targetNamespace="http://schemas.microsoft.com/office/2006/metadata/properties" ma:root="true" ma:fieldsID="39b1a012b2083fed5419de5e11070796" ns2:_="" ns3:_="">
    <xsd:import namespace="b3d92bed-0770-4ede-ae72-defa07df153c"/>
    <xsd:import namespace="42e1c4e7-482f-406d-b816-1a7972df82b2"/>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92bed-0770-4ede-ae72-defa07df153c" elementFormDefault="qualified">
    <xsd:import namespace="http://schemas.microsoft.com/office/2006/documentManagement/types"/>
    <xsd:import namespace="http://schemas.microsoft.com/office/infopath/2007/PartnerControls"/>
    <xsd:element name="SharedWithDetails" ma:index="8" nillable="true" ma:displayName="Detalles de uso compartido" ma:description="" ma:internalName="SharedWithDetails" ma:readOnly="true">
      <xsd:simpleType>
        <xsd:restriction base="dms:Note">
          <xsd:maxLength value="255"/>
        </xsd:restriction>
      </xsd:simpleType>
    </xsd:element>
    <xsd:element name="SharedWithUsers" ma:index="9"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5" nillable="true" ma:displayName="Taxonomy Catch All Column" ma:hidden="true" ma:list="{60048ed5-fd60-4dc6-9132-e8690053497a}" ma:internalName="TaxCatchAll" ma:showField="CatchAllData" ma:web="b3d92bed-0770-4ede-ae72-defa07df15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e1c4e7-482f-406d-b816-1a7972df82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184dd2c1-0804-426c-9522-9455f2808cb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d92bed-0770-4ede-ae72-defa07df153c" xsi:nil="true"/>
    <lcf76f155ced4ddcb4097134ff3c332f xmlns="42e1c4e7-482f-406d-b816-1a7972df82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41F5A2-053A-42A3-BA9B-FF1D6FAD1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92bed-0770-4ede-ae72-defa07df153c"/>
    <ds:schemaRef ds:uri="42e1c4e7-482f-406d-b816-1a7972df82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094E0A-98CA-4248-82BD-2D89B0FD528B}">
  <ds:schemaRefs>
    <ds:schemaRef ds:uri="http://schemas.microsoft.com/sharepoint/v3/contenttype/forms"/>
  </ds:schemaRefs>
</ds:datastoreItem>
</file>

<file path=customXml/itemProps3.xml><?xml version="1.0" encoding="utf-8"?>
<ds:datastoreItem xmlns:ds="http://schemas.openxmlformats.org/officeDocument/2006/customXml" ds:itemID="{F836DED8-ECA4-43B1-BB41-BC0509A9DBAF}">
  <ds:schemaRefs>
    <ds:schemaRef ds:uri="http://schemas.openxmlformats.org/package/2006/metadata/core-properties"/>
    <ds:schemaRef ds:uri="http://purl.org/dc/terms/"/>
    <ds:schemaRef ds:uri="http://purl.org/dc/elements/1.1/"/>
    <ds:schemaRef ds:uri="http://schemas.microsoft.com/office/2006/documentManagement/types"/>
    <ds:schemaRef ds:uri="http://purl.org/dc/dcmitype/"/>
    <ds:schemaRef ds:uri="http://schemas.microsoft.com/office/2006/metadata/properties"/>
    <ds:schemaRef ds:uri="42e1c4e7-482f-406d-b816-1a7972df82b2"/>
    <ds:schemaRef ds:uri="http://schemas.microsoft.com/office/infopath/2007/PartnerControls"/>
    <ds:schemaRef ds:uri="b3d92bed-0770-4ede-ae72-defa07df153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1441</TotalTime>
  <Words>3139</Words>
  <Application>Microsoft Office PowerPoint</Application>
  <PresentationFormat>Panorámica</PresentationFormat>
  <Paragraphs>222</Paragraphs>
  <Slides>33</Slides>
  <Notes>19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Aptos</vt:lpstr>
      <vt:lpstr>Aptos Display</vt:lpstr>
      <vt:lpstr>Arial</vt:lpstr>
      <vt:lpstr>Google Sans</vt:lpstr>
      <vt:lpstr>Montserrat</vt:lpstr>
      <vt:lpstr>Montserrat ExtraBold</vt:lpstr>
      <vt:lpstr>Montserrat Medium</vt:lpstr>
      <vt:lpstr>Montserrat SemiBold</vt:lpstr>
      <vt:lpstr>Tema de Office</vt:lpstr>
      <vt:lpstr> </vt:lpstr>
      <vt:lpstr>Juan Mac</vt:lpstr>
      <vt:lpstr>Conflictos de intereses e inhabilidades en encargos de aseguramiento</vt:lpstr>
      <vt:lpstr>TEMARIO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¿Preguntas?</vt:lpstr>
      <vt:lpstr>Validación del conocimiento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Berner Gonzalez</dc:creator>
  <cp:lastModifiedBy>Santiago Beleño</cp:lastModifiedBy>
  <cp:revision>23</cp:revision>
  <dcterms:created xsi:type="dcterms:W3CDTF">2024-08-05T16:39:31Z</dcterms:created>
  <dcterms:modified xsi:type="dcterms:W3CDTF">2025-05-22T12:31:33Z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0x01010002558FB893AB9D4191B6C06D353D71B0</vt:lpwstr>
  </property>
</Properties>
</file>