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handoutMasterIdLst>
    <p:handoutMasterId r:id="rId74"/>
  </p:handoutMasterIdLst>
  <p:sldIdLst>
    <p:sldId id="256" r:id="rId5"/>
    <p:sldId id="261" r:id="rId6"/>
    <p:sldId id="264" r:id="rId7"/>
    <p:sldId id="262" r:id="rId8"/>
    <p:sldId id="352" r:id="rId9"/>
    <p:sldId id="281" r:id="rId10"/>
    <p:sldId id="323" r:id="rId11"/>
    <p:sldId id="324" r:id="rId12"/>
    <p:sldId id="306" r:id="rId13"/>
    <p:sldId id="307" r:id="rId14"/>
    <p:sldId id="308" r:id="rId15"/>
    <p:sldId id="328" r:id="rId16"/>
    <p:sldId id="329" r:id="rId17"/>
    <p:sldId id="330" r:id="rId18"/>
    <p:sldId id="322" r:id="rId19"/>
    <p:sldId id="355" r:id="rId20"/>
    <p:sldId id="356" r:id="rId21"/>
    <p:sldId id="365" r:id="rId22"/>
    <p:sldId id="363" r:id="rId23"/>
    <p:sldId id="364" r:id="rId24"/>
    <p:sldId id="357" r:id="rId25"/>
    <p:sldId id="362" r:id="rId26"/>
    <p:sldId id="358" r:id="rId27"/>
    <p:sldId id="335" r:id="rId28"/>
    <p:sldId id="350" r:id="rId29"/>
    <p:sldId id="345" r:id="rId30"/>
    <p:sldId id="343" r:id="rId31"/>
    <p:sldId id="336" r:id="rId32"/>
    <p:sldId id="337" r:id="rId33"/>
    <p:sldId id="366" r:id="rId34"/>
    <p:sldId id="342" r:id="rId35"/>
    <p:sldId id="351" r:id="rId36"/>
    <p:sldId id="346" r:id="rId37"/>
    <p:sldId id="347" r:id="rId38"/>
    <p:sldId id="334" r:id="rId39"/>
    <p:sldId id="348" r:id="rId40"/>
    <p:sldId id="319" r:id="rId41"/>
    <p:sldId id="320" r:id="rId42"/>
    <p:sldId id="321" r:id="rId43"/>
    <p:sldId id="270" r:id="rId44"/>
    <p:sldId id="271" r:id="rId45"/>
    <p:sldId id="272" r:id="rId46"/>
    <p:sldId id="340" r:id="rId47"/>
    <p:sldId id="341" r:id="rId48"/>
    <p:sldId id="273" r:id="rId49"/>
    <p:sldId id="274" r:id="rId50"/>
    <p:sldId id="275" r:id="rId51"/>
    <p:sldId id="276" r:id="rId52"/>
    <p:sldId id="269" r:id="rId53"/>
    <p:sldId id="278" r:id="rId54"/>
    <p:sldId id="279" r:id="rId55"/>
    <p:sldId id="280" r:id="rId56"/>
    <p:sldId id="277" r:id="rId57"/>
    <p:sldId id="265" r:id="rId58"/>
    <p:sldId id="267" r:id="rId59"/>
    <p:sldId id="349" r:id="rId60"/>
    <p:sldId id="266" r:id="rId61"/>
    <p:sldId id="268" r:id="rId62"/>
    <p:sldId id="331" r:id="rId63"/>
    <p:sldId id="332" r:id="rId64"/>
    <p:sldId id="333" r:id="rId65"/>
    <p:sldId id="354" r:id="rId66"/>
    <p:sldId id="360" r:id="rId67"/>
    <p:sldId id="344" r:id="rId68"/>
    <p:sldId id="359" r:id="rId69"/>
    <p:sldId id="367" r:id="rId70"/>
    <p:sldId id="361" r:id="rId71"/>
    <p:sldId id="263" r:id="rId7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509ED0-F314-47A9-AFCB-9792F8E1EAE4}" v="42" dt="2025-03-07T15:48:27.10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73" autoAdjust="0"/>
  </p:normalViewPr>
  <p:slideViewPr>
    <p:cSldViewPr snapToGrid="0">
      <p:cViewPr varScale="1">
        <p:scale>
          <a:sx n="78" d="100"/>
          <a:sy n="78" d="100"/>
        </p:scale>
        <p:origin x="869"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D9ED252-D589-8320-F175-AF36D53F42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64068878-597F-DE1F-A4C5-C1D535434D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3605C8-DEB4-4523-9127-B1DA2ABD2070}" type="datetimeFigureOut">
              <a:rPr lang="es-CO" smtClean="0"/>
              <a:t>16/06/2025</a:t>
            </a:fld>
            <a:endParaRPr lang="es-CO"/>
          </a:p>
        </p:txBody>
      </p:sp>
      <p:sp>
        <p:nvSpPr>
          <p:cNvPr id="4" name="Marcador de pie de página 3">
            <a:extLst>
              <a:ext uri="{FF2B5EF4-FFF2-40B4-BE49-F238E27FC236}">
                <a16:creationId xmlns:a16="http://schemas.microsoft.com/office/drawing/2014/main" id="{90E953A8-62ED-9EB3-9C3E-1ACDEC3622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BE5581A8-BCD0-1185-86E2-0006F7186C7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482E0F-8EF2-43DA-9F64-270D301B3C72}" type="slidenum">
              <a:rPr lang="es-CO" smtClean="0"/>
              <a:t>‹Nº›</a:t>
            </a:fld>
            <a:endParaRPr lang="es-CO"/>
          </a:p>
        </p:txBody>
      </p:sp>
    </p:spTree>
    <p:extLst>
      <p:ext uri="{BB962C8B-B14F-4D97-AF65-F5344CB8AC3E}">
        <p14:creationId xmlns:p14="http://schemas.microsoft.com/office/powerpoint/2010/main" val="78014451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20:17:08.651"/>
    </inkml:context>
    <inkml:brush xml:id="br0">
      <inkml:brushProperty name="width" value="0.035" units="cm"/>
      <inkml:brushProperty name="height" value="0.035" units="cm"/>
    </inkml:brush>
  </inkml:definitions>
  <inkml:trace contextRef="#ctx0" brushRef="#br0">19 1 6054,'-5'0'-32,"-4"0"-1474,7 0 1795,0 0 992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20:21:54.594"/>
    </inkml:context>
    <inkml:brush xml:id="br0">
      <inkml:brushProperty name="width" value="0.035" units="cm"/>
      <inkml:brushProperty name="height" value="0.035" units="cm"/>
    </inkml:brush>
  </inkml:definitions>
  <inkml:trace contextRef="#ctx0" brushRef="#br0">9 0 5862,'0'0'6470,"-4"0"-9385,-1 2-256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2E95CD-DCDC-44F0-8BCE-8BEA641BE873}" type="datetimeFigureOut">
              <a:rPr lang="es-CO" smtClean="0"/>
              <a:t>16/06/2025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6CF09-178D-4371-AC92-242EC6C53896}" type="slidenum">
              <a:rPr lang="es-CO" smtClean="0"/>
              <a:t>‹Nº›</a:t>
            </a:fld>
            <a:endParaRPr lang="es-CO"/>
          </a:p>
        </p:txBody>
      </p:sp>
    </p:spTree>
    <p:extLst>
      <p:ext uri="{BB962C8B-B14F-4D97-AF65-F5344CB8AC3E}">
        <p14:creationId xmlns:p14="http://schemas.microsoft.com/office/powerpoint/2010/main" val="2291058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5C62C0-7061-CDE7-E59D-ED9CE70FF625}"/>
              </a:ext>
            </a:extLst>
          </p:cNvPr>
          <p:cNvSpPr>
            <a:spLocks noGrp="1"/>
          </p:cNvSpPr>
          <p:nvPr>
            <p:ph type="ctrTitle"/>
          </p:nvPr>
        </p:nvSpPr>
        <p:spPr>
          <a:xfrm>
            <a:off x="281663" y="3111238"/>
            <a:ext cx="6259097" cy="1404072"/>
          </a:xfrm>
        </p:spPr>
        <p:txBody>
          <a:bodyPr anchor="b">
            <a:normAutofit/>
          </a:bodyPr>
          <a:lstStyle>
            <a:lvl1pPr algn="l">
              <a:defRPr sz="4800" b="1">
                <a:solidFill>
                  <a:srgbClr val="002060"/>
                </a:solidFill>
                <a:latin typeface="Montserrat" panose="00000500000000000000" pitchFamily="50" charset="0"/>
              </a:defRPr>
            </a:lvl1pPr>
          </a:lstStyle>
          <a:p>
            <a:r>
              <a:rPr lang="es-ES" dirty="0"/>
              <a:t>Haga clic para modificar el estilo de título</a:t>
            </a:r>
            <a:endParaRPr lang="es-CO" dirty="0"/>
          </a:p>
        </p:txBody>
      </p:sp>
    </p:spTree>
    <p:extLst>
      <p:ext uri="{BB962C8B-B14F-4D97-AF65-F5344CB8AC3E}">
        <p14:creationId xmlns:p14="http://schemas.microsoft.com/office/powerpoint/2010/main" val="3158677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F5623FB0-6892-1B51-E9A4-3DA9A46375E8}"/>
              </a:ext>
            </a:extLst>
          </p:cNvPr>
          <p:cNvSpPr>
            <a:spLocks noGrp="1"/>
          </p:cNvSpPr>
          <p:nvPr>
            <p:ph type="title" hasCustomPrompt="1"/>
          </p:nvPr>
        </p:nvSpPr>
        <p:spPr>
          <a:xfrm>
            <a:off x="5113176" y="1479550"/>
            <a:ext cx="6535899" cy="1325563"/>
          </a:xfrm>
        </p:spPr>
        <p:txBody>
          <a:bodyPr>
            <a:noAutofit/>
          </a:bodyPr>
          <a:lstStyle>
            <a:lvl1pPr algn="l">
              <a:defRPr sz="4000" b="1">
                <a:solidFill>
                  <a:srgbClr val="002060"/>
                </a:solidFill>
                <a:latin typeface="Montserrat" panose="00000500000000000000" pitchFamily="50" charset="0"/>
              </a:defRPr>
            </a:lvl1pPr>
          </a:lstStyle>
          <a:p>
            <a:r>
              <a:rPr lang="es-ES" dirty="0"/>
              <a:t>Nombre</a:t>
            </a:r>
            <a:endParaRPr lang="es-CO" dirty="0"/>
          </a:p>
        </p:txBody>
      </p:sp>
      <p:sp>
        <p:nvSpPr>
          <p:cNvPr id="11" name="Marcador de contenido 2">
            <a:extLst>
              <a:ext uri="{FF2B5EF4-FFF2-40B4-BE49-F238E27FC236}">
                <a16:creationId xmlns:a16="http://schemas.microsoft.com/office/drawing/2014/main" id="{3C99E1D6-94D7-8241-1AF5-9CC2B398DBBA}"/>
              </a:ext>
            </a:extLst>
          </p:cNvPr>
          <p:cNvSpPr>
            <a:spLocks noGrp="1"/>
          </p:cNvSpPr>
          <p:nvPr>
            <p:ph idx="1" hasCustomPrompt="1"/>
          </p:nvPr>
        </p:nvSpPr>
        <p:spPr>
          <a:xfrm>
            <a:off x="5113176" y="2805114"/>
            <a:ext cx="6535899" cy="1833562"/>
          </a:xfrm>
        </p:spPr>
        <p:txBody>
          <a:bodyPr>
            <a:normAutofit/>
          </a:bodyPr>
          <a:lstStyle>
            <a:lvl1pPr marL="0" indent="0">
              <a:buNone/>
              <a:defRPr sz="2000">
                <a:solidFill>
                  <a:srgbClr val="002060"/>
                </a:solidFill>
                <a:latin typeface="Montserrat" panose="00000500000000000000" pitchFamily="50" charset="0"/>
              </a:defRPr>
            </a:lvl1pPr>
            <a:lvl2pPr>
              <a:defRPr sz="2000">
                <a:latin typeface="Montserrat" panose="00000500000000000000" pitchFamily="50" charset="0"/>
              </a:defRPr>
            </a:lvl2pPr>
            <a:lvl3pPr>
              <a:defRPr sz="2000">
                <a:latin typeface="Montserrat" panose="00000500000000000000" pitchFamily="50" charset="0"/>
              </a:defRPr>
            </a:lvl3pPr>
            <a:lvl4pPr>
              <a:defRPr sz="2000">
                <a:latin typeface="Montserrat" panose="00000500000000000000" pitchFamily="50" charset="0"/>
              </a:defRPr>
            </a:lvl4pPr>
            <a:lvl5pPr>
              <a:defRPr sz="2000">
                <a:latin typeface="Montserrat" panose="00000500000000000000" pitchFamily="50" charset="0"/>
              </a:defRPr>
            </a:lvl5pPr>
          </a:lstStyle>
          <a:p>
            <a:pPr lvl="0"/>
            <a:r>
              <a:rPr lang="es-ES" dirty="0"/>
              <a:t>Perfil….</a:t>
            </a:r>
            <a:endParaRPr lang="es-CO" dirty="0"/>
          </a:p>
        </p:txBody>
      </p:sp>
    </p:spTree>
    <p:extLst>
      <p:ext uri="{BB962C8B-B14F-4D97-AF65-F5344CB8AC3E}">
        <p14:creationId xmlns:p14="http://schemas.microsoft.com/office/powerpoint/2010/main" val="268510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número de diapositiva 4">
            <a:extLst>
              <a:ext uri="{FF2B5EF4-FFF2-40B4-BE49-F238E27FC236}">
                <a16:creationId xmlns:a16="http://schemas.microsoft.com/office/drawing/2014/main" id="{211B7E9B-004E-1252-2A98-F41BDB840691}"/>
              </a:ext>
            </a:extLst>
          </p:cNvPr>
          <p:cNvSpPr>
            <a:spLocks noGrp="1"/>
          </p:cNvSpPr>
          <p:nvPr>
            <p:ph type="sldNum" sz="quarter" idx="12"/>
          </p:nvPr>
        </p:nvSpPr>
        <p:spPr>
          <a:xfrm>
            <a:off x="9267825" y="6118225"/>
            <a:ext cx="2743200" cy="365125"/>
          </a:xfrm>
        </p:spPr>
        <p:txBody>
          <a:bodyPr/>
          <a:lstStyle>
            <a:lvl1pPr>
              <a:defRPr b="1">
                <a:solidFill>
                  <a:schemeClr val="tx1"/>
                </a:solidFill>
              </a:defRPr>
            </a:lvl1pPr>
          </a:lstStyle>
          <a:p>
            <a:r>
              <a:rPr lang="es-CO" dirty="0"/>
              <a:t>Su marca aquí</a:t>
            </a:r>
          </a:p>
        </p:txBody>
      </p:sp>
      <p:sp>
        <p:nvSpPr>
          <p:cNvPr id="2" name="Título 1">
            <a:extLst>
              <a:ext uri="{FF2B5EF4-FFF2-40B4-BE49-F238E27FC236}">
                <a16:creationId xmlns:a16="http://schemas.microsoft.com/office/drawing/2014/main" id="{8F8F7F79-A616-A8A2-047B-09D55C5457BA}"/>
              </a:ext>
            </a:extLst>
          </p:cNvPr>
          <p:cNvSpPr>
            <a:spLocks noGrp="1"/>
          </p:cNvSpPr>
          <p:nvPr>
            <p:ph type="title"/>
          </p:nvPr>
        </p:nvSpPr>
        <p:spPr>
          <a:xfrm>
            <a:off x="481012" y="1571690"/>
            <a:ext cx="11229975" cy="1325563"/>
          </a:xfrm>
        </p:spPr>
        <p:txBody>
          <a:bodyPr>
            <a:noAutofit/>
          </a:bodyPr>
          <a:lstStyle>
            <a:lvl1pPr algn="ctr">
              <a:defRPr sz="4000" b="1">
                <a:latin typeface="Montserrat" panose="00000500000000000000" pitchFamily="50" charset="0"/>
              </a:defRPr>
            </a:lvl1pPr>
          </a:lstStyle>
          <a:p>
            <a:r>
              <a:rPr lang="es-ES" dirty="0"/>
              <a:t>Haga clic para modificar el estilo de título</a:t>
            </a:r>
            <a:endParaRPr lang="es-CO" dirty="0"/>
          </a:p>
        </p:txBody>
      </p:sp>
    </p:spTree>
    <p:extLst>
      <p:ext uri="{BB962C8B-B14F-4D97-AF65-F5344CB8AC3E}">
        <p14:creationId xmlns:p14="http://schemas.microsoft.com/office/powerpoint/2010/main" val="49374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E2E74B-4124-B235-8767-C82EA6C76D63}"/>
              </a:ext>
            </a:extLst>
          </p:cNvPr>
          <p:cNvSpPr>
            <a:spLocks noGrp="1"/>
          </p:cNvSpPr>
          <p:nvPr>
            <p:ph type="title" hasCustomPrompt="1"/>
          </p:nvPr>
        </p:nvSpPr>
        <p:spPr>
          <a:xfrm>
            <a:off x="838200" y="2479675"/>
            <a:ext cx="10515600" cy="1325563"/>
          </a:xfrm>
        </p:spPr>
        <p:txBody>
          <a:bodyPr>
            <a:noAutofit/>
          </a:bodyPr>
          <a:lstStyle>
            <a:lvl1pPr algn="ctr">
              <a:defRPr sz="9600" b="1">
                <a:solidFill>
                  <a:srgbClr val="002060"/>
                </a:solidFill>
                <a:latin typeface="Montserrat" panose="00000500000000000000" pitchFamily="50" charset="0"/>
              </a:defRPr>
            </a:lvl1pPr>
          </a:lstStyle>
          <a:p>
            <a:r>
              <a:rPr lang="es-ES" dirty="0"/>
              <a:t>Gracias</a:t>
            </a:r>
            <a:endParaRPr lang="es-CO" dirty="0"/>
          </a:p>
        </p:txBody>
      </p:sp>
    </p:spTree>
    <p:extLst>
      <p:ext uri="{BB962C8B-B14F-4D97-AF65-F5344CB8AC3E}">
        <p14:creationId xmlns:p14="http://schemas.microsoft.com/office/powerpoint/2010/main" val="211441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F42C74-6691-4A43-AF5E-C9C3A0B4428B}" type="datetimeFigureOut">
              <a:rPr lang="es-PE" smtClean="0"/>
              <a:t>16/06/2025</a:t>
            </a:fld>
            <a:endParaRPr lang="es-PE" dirty="0"/>
          </a:p>
        </p:txBody>
      </p:sp>
      <p:sp>
        <p:nvSpPr>
          <p:cNvPr id="3" name="Footer Placeholder 2"/>
          <p:cNvSpPr>
            <a:spLocks noGrp="1"/>
          </p:cNvSpPr>
          <p:nvPr>
            <p:ph type="ftr" sz="quarter" idx="11"/>
          </p:nvPr>
        </p:nvSpPr>
        <p:spPr/>
        <p:txBody>
          <a:bodyPr/>
          <a:lstStyle/>
          <a:p>
            <a:endParaRPr lang="es-PE" dirty="0"/>
          </a:p>
        </p:txBody>
      </p:sp>
      <p:sp>
        <p:nvSpPr>
          <p:cNvPr id="4" name="Slide Number Placeholder 3"/>
          <p:cNvSpPr>
            <a:spLocks noGrp="1"/>
          </p:cNvSpPr>
          <p:nvPr>
            <p:ph type="sldNum" sz="quarter" idx="12"/>
          </p:nvPr>
        </p:nvSpPr>
        <p:spPr/>
        <p:txBody>
          <a:bodyPr/>
          <a:lstStyle/>
          <a:p>
            <a:fld id="{1D084F8D-B191-4C92-9ED8-D90C7B2D2F4D}" type="slidenum">
              <a:rPr lang="es-PE" smtClean="0"/>
              <a:t>‹Nº›</a:t>
            </a:fld>
            <a:endParaRPr lang="es-PE" dirty="0"/>
          </a:p>
        </p:txBody>
      </p:sp>
    </p:spTree>
    <p:extLst>
      <p:ext uri="{BB962C8B-B14F-4D97-AF65-F5344CB8AC3E}">
        <p14:creationId xmlns:p14="http://schemas.microsoft.com/office/powerpoint/2010/main" val="5091443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A48E50F-9AD7-561D-962C-45969A3DD4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FCC097F-28DA-A99A-4C97-31361DD882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14D27F2-3F7B-A42C-74B8-389E03F3D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431A28-B243-4AED-BD30-B7742BE03330}" type="datetimeFigureOut">
              <a:rPr lang="es-CO" smtClean="0"/>
              <a:t>16/06/2025</a:t>
            </a:fld>
            <a:endParaRPr lang="es-CO"/>
          </a:p>
        </p:txBody>
      </p:sp>
      <p:sp>
        <p:nvSpPr>
          <p:cNvPr id="5" name="Marcador de pie de página 4">
            <a:extLst>
              <a:ext uri="{FF2B5EF4-FFF2-40B4-BE49-F238E27FC236}">
                <a16:creationId xmlns:a16="http://schemas.microsoft.com/office/drawing/2014/main" id="{002C3BA2-973E-8570-213B-DB5DDDC274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F6900EC6-7B4D-A4DD-383A-02BE54CC7C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BE55E6-B495-4F69-A940-EDFED9C620BE}" type="slidenum">
              <a:rPr lang="es-CO" smtClean="0"/>
              <a:t>‹Nº›</a:t>
            </a:fld>
            <a:endParaRPr lang="es-CO"/>
          </a:p>
        </p:txBody>
      </p:sp>
    </p:spTree>
    <p:extLst>
      <p:ext uri="{BB962C8B-B14F-4D97-AF65-F5344CB8AC3E}">
        <p14:creationId xmlns:p14="http://schemas.microsoft.com/office/powerpoint/2010/main" val="1370863328"/>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5" r:id="rId3"/>
    <p:sldLayoutId id="2147483654" r:id="rId4"/>
    <p:sldLayoutId id="214748365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xml"/><Relationship Id="rId5" Type="http://schemas.openxmlformats.org/officeDocument/2006/relationships/image" Target="../media/image99.jpe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package" Target="../embeddings/Microsoft_Excel_Worksheet.xlsx"/><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package" Target="../embeddings/Microsoft_Excel_Worksheet1.xlsx"/><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jpeg"/><Relationship Id="rId3" Type="http://schemas.openxmlformats.org/officeDocument/2006/relationships/image" Target="../media/image104.svg"/><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image" Target="../media/image103.png"/><Relationship Id="rId16" Type="http://schemas.openxmlformats.org/officeDocument/2006/relationships/image" Target="../media/image117.jpeg"/><Relationship Id="rId1" Type="http://schemas.openxmlformats.org/officeDocument/2006/relationships/slideLayout" Target="../slideLayouts/slideLayout4.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jpeg"/></Relationships>
</file>

<file path=ppt/slides/_rels/slide67.xml.rels><?xml version="1.0" encoding="UTF-8" standalone="yes"?>
<Relationships xmlns="http://schemas.openxmlformats.org/package/2006/relationships"><Relationship Id="rId3" Type="http://schemas.openxmlformats.org/officeDocument/2006/relationships/hyperlink" Target="https://assets.kpmg.com/content/dam/kpmg/ar/pdf/2025/gssr2024-reporte-completo-latam-y-global.pdf" TargetMode="External"/><Relationship Id="rId2" Type="http://schemas.openxmlformats.org/officeDocument/2006/relationships/hyperlink" Target="https://www.globalreporting.org/how-to-use-the-gri-standards/gri-standards-spanish-translations/" TargetMode="External"/><Relationship Id="rId1" Type="http://schemas.openxmlformats.org/officeDocument/2006/relationships/slideLayout" Target="../slideLayouts/slideLayout4.xml"/><Relationship Id="rId4" Type="http://schemas.openxmlformats.org/officeDocument/2006/relationships/hyperlink" Target="https://sasb.ifrs.or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BED24-1B3D-BB17-48E7-39748873FB72}"/>
              </a:ext>
            </a:extLst>
          </p:cNvPr>
          <p:cNvSpPr>
            <a:spLocks noGrp="1"/>
          </p:cNvSpPr>
          <p:nvPr>
            <p:ph type="ctrTitle"/>
          </p:nvPr>
        </p:nvSpPr>
        <p:spPr/>
        <p:txBody>
          <a:bodyPr>
            <a:normAutofit fontScale="90000"/>
          </a:bodyPr>
          <a:lstStyle/>
          <a:p>
            <a:br>
              <a:rPr lang="es-CO" dirty="0"/>
            </a:br>
            <a:endParaRPr lang="es-CO" dirty="0"/>
          </a:p>
        </p:txBody>
      </p:sp>
      <mc:AlternateContent xmlns:mc="http://schemas.openxmlformats.org/markup-compatibility/2006" xmlns:p14="http://schemas.microsoft.com/office/powerpoint/2010/main">
        <mc:Choice Requires="p14">
          <p:contentPart p14:bwMode="auto" r:id="rId2">
            <p14:nvContentPartPr>
              <p14:cNvPr id="4" name="Entrada de lápiz 3">
                <a:extLst>
                  <a:ext uri="{FF2B5EF4-FFF2-40B4-BE49-F238E27FC236}">
                    <a16:creationId xmlns:a16="http://schemas.microsoft.com/office/drawing/2014/main" id="{86CB0BE0-470A-0DB1-49BC-1BD92FCBC7B3}"/>
                  </a:ext>
                </a:extLst>
              </p14:cNvPr>
              <p14:cNvContentPartPr/>
              <p14:nvPr/>
            </p14:nvContentPartPr>
            <p14:xfrm>
              <a:off x="3318984" y="2814336"/>
              <a:ext cx="6840" cy="360"/>
            </p14:xfrm>
          </p:contentPart>
        </mc:Choice>
        <mc:Fallback xmlns="">
          <p:pic>
            <p:nvPicPr>
              <p:cNvPr id="4" name="Entrada de lápiz 3">
                <a:extLst>
                  <a:ext uri="{FF2B5EF4-FFF2-40B4-BE49-F238E27FC236}">
                    <a16:creationId xmlns:a16="http://schemas.microsoft.com/office/drawing/2014/main" id="{86CB0BE0-470A-0DB1-49BC-1BD92FCBC7B3}"/>
                  </a:ext>
                </a:extLst>
              </p:cNvPr>
              <p:cNvPicPr/>
              <p:nvPr/>
            </p:nvPicPr>
            <p:blipFill>
              <a:blip r:embed="rId3"/>
              <a:stretch>
                <a:fillRect/>
              </a:stretch>
            </p:blipFill>
            <p:spPr>
              <a:xfrm>
                <a:off x="3312864" y="2808216"/>
                <a:ext cx="19080" cy="12600"/>
              </a:xfrm>
              <a:prstGeom prst="rect">
                <a:avLst/>
              </a:prstGeom>
            </p:spPr>
          </p:pic>
        </mc:Fallback>
      </mc:AlternateContent>
      <p:sp>
        <p:nvSpPr>
          <p:cNvPr id="6" name="Título 1">
            <a:extLst>
              <a:ext uri="{FF2B5EF4-FFF2-40B4-BE49-F238E27FC236}">
                <a16:creationId xmlns:a16="http://schemas.microsoft.com/office/drawing/2014/main" id="{8490F1D6-BC2C-9EEC-A17E-BF3D272924ED}"/>
              </a:ext>
            </a:extLst>
          </p:cNvPr>
          <p:cNvSpPr txBox="1">
            <a:spLocks/>
          </p:cNvSpPr>
          <p:nvPr/>
        </p:nvSpPr>
        <p:spPr>
          <a:xfrm>
            <a:off x="281663" y="2814336"/>
            <a:ext cx="6259097" cy="231549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4800" b="1" kern="1200">
                <a:solidFill>
                  <a:schemeClr val="bg1"/>
                </a:solidFill>
                <a:latin typeface="Montserrat" panose="00000500000000000000" pitchFamily="50" charset="0"/>
                <a:ea typeface="+mj-ea"/>
                <a:cs typeface="+mj-cs"/>
              </a:defRPr>
            </a:lvl1pPr>
          </a:lstStyle>
          <a:p>
            <a:pPr algn="l"/>
            <a:r>
              <a:rPr lang="es-ES" sz="4000" dirty="0">
                <a:solidFill>
                  <a:srgbClr val="002060"/>
                </a:solidFill>
              </a:rPr>
              <a:t>El rol de los contadores públicos en la preparación y aseguramiento de informes de sostenibilidad</a:t>
            </a:r>
          </a:p>
          <a:p>
            <a:pPr algn="l"/>
            <a:r>
              <a:rPr lang="es-ES" dirty="0">
                <a:solidFill>
                  <a:srgbClr val="002060"/>
                </a:solidFill>
              </a:rPr>
              <a:t> </a:t>
            </a:r>
            <a:endParaRPr lang="es-CO" dirty="0">
              <a:solidFill>
                <a:srgbClr val="002060"/>
              </a:solidFill>
            </a:endParaRPr>
          </a:p>
        </p:txBody>
      </p:sp>
    </p:spTree>
    <p:extLst>
      <p:ext uri="{BB962C8B-B14F-4D97-AF65-F5344CB8AC3E}">
        <p14:creationId xmlns:p14="http://schemas.microsoft.com/office/powerpoint/2010/main" val="2274146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34,491 imágenes de Monocultivo - Imágenes, fotos y vectores de stock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616" r="-3" b="9034"/>
          <a:stretch>
            <a:fillRect/>
          </a:stretch>
        </p:blipFill>
        <p:spPr bwMode="auto">
          <a:xfrm>
            <a:off x="5161915" y="3272790"/>
            <a:ext cx="7030720" cy="358521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a deforestación da lugar a más enfermedades infecciosas en humanos |  National Geographic"/>
          <p:cNvPicPr>
            <a:picLocks noChangeAspect="1" noChangeArrowheads="1"/>
          </p:cNvPicPr>
          <p:nvPr/>
        </p:nvPicPr>
        <p:blipFill rotWithShape="1">
          <a:blip r:embed="rId3">
            <a:extLst>
              <a:ext uri="{28A0092B-C50C-407E-A947-70E740481C1C}">
                <a14:useLocalDpi xmlns:a14="http://schemas.microsoft.com/office/drawing/2010/main" val="0"/>
              </a:ext>
            </a:extLst>
          </a:blip>
          <a:srcRect t="4874" r="1" b="1"/>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Impacto Ambiental de los Procesos Industriales - Medio Ambiente"/>
          <p:cNvPicPr>
            <a:picLocks noChangeAspect="1" noChangeArrowheads="1"/>
          </p:cNvPicPr>
          <p:nvPr/>
        </p:nvPicPr>
        <p:blipFill rotWithShape="1">
          <a:blip r:embed="rId4">
            <a:extLst>
              <a:ext uri="{28A0092B-C50C-407E-A947-70E740481C1C}">
                <a14:useLocalDpi xmlns:a14="http://schemas.microsoft.com/office/drawing/2010/main" val="0"/>
              </a:ext>
            </a:extLst>
          </a:blip>
          <a:srcRect l="21432" r="9412" b="1"/>
          <a:stretch>
            <a:fillRect/>
          </a:stretch>
        </p:blipFill>
        <p:spPr bwMode="auto">
          <a:xfrm>
            <a:off x="7458075" y="-22860"/>
            <a:ext cx="4759960" cy="313944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A GUAJIRA FRENTE AL CAMBIO CLIMÁTICO - Guajira Gráfica"/>
          <p:cNvPicPr>
            <a:picLocks noChangeAspect="1" noChangeArrowheads="1"/>
          </p:cNvPicPr>
          <p:nvPr/>
        </p:nvPicPr>
        <p:blipFill rotWithShape="1">
          <a:blip r:embed="rId5">
            <a:extLst>
              <a:ext uri="{28A0092B-C50C-407E-A947-70E740481C1C}">
                <a14:useLocalDpi xmlns:a14="http://schemas.microsoft.com/office/drawing/2010/main" val="0"/>
              </a:ext>
            </a:extLst>
          </a:blip>
          <a:srcRect r="11789" b="2"/>
          <a:stretch>
            <a:fillRect/>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Palma aceitera y su cultivo seca a los Montes de María en Bolívar"/>
          <p:cNvPicPr>
            <a:picLocks noChangeAspect="1" noChangeArrowheads="1"/>
          </p:cNvPicPr>
          <p:nvPr/>
        </p:nvPicPr>
        <p:blipFill rotWithShape="1">
          <a:blip r:embed="rId2">
            <a:extLst>
              <a:ext uri="{28A0092B-C50C-407E-A947-70E740481C1C}">
                <a14:useLocalDpi xmlns:a14="http://schemas.microsoft.com/office/drawing/2010/main" val="0"/>
              </a:ext>
            </a:extLst>
          </a:blip>
          <a:srcRect t="4883" r="-2" b="12311"/>
          <a:stretch>
            <a:fillRect/>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7174" name="Picture 6" descr="Trabajo Infantil | Problemaslaborales2018 Wiki | Fandom"/>
          <p:cNvPicPr>
            <a:picLocks noChangeAspect="1" noChangeArrowheads="1"/>
          </p:cNvPicPr>
          <p:nvPr/>
        </p:nvPicPr>
        <p:blipFill rotWithShape="1">
          <a:blip r:embed="rId3">
            <a:extLst>
              <a:ext uri="{28A0092B-C50C-407E-A947-70E740481C1C}">
                <a14:useLocalDpi xmlns:a14="http://schemas.microsoft.com/office/drawing/2010/main" val="0"/>
              </a:ext>
            </a:extLst>
          </a:blip>
          <a:srcRect r="-3" b="16924"/>
          <a:stretch>
            <a:fillRect/>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Estrés laboral y teletrabajo en México, un análisis de The CIU"/>
          <p:cNvPicPr>
            <a:picLocks noChangeAspect="1" noChangeArrowheads="1"/>
          </p:cNvPicPr>
          <p:nvPr/>
        </p:nvPicPr>
        <p:blipFill rotWithShape="1">
          <a:blip r:embed="rId4">
            <a:extLst>
              <a:ext uri="{28A0092B-C50C-407E-A947-70E740481C1C}">
                <a14:useLocalDpi xmlns:a14="http://schemas.microsoft.com/office/drawing/2010/main" val="0"/>
              </a:ext>
            </a:extLst>
          </a:blip>
          <a:srcRect r="2" b="6470"/>
          <a:stretch>
            <a:fillRect/>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7176" name="Picture 8" descr="Sectores laborales del país evalúan convocar a una gran protesta nacional"/>
          <p:cNvPicPr>
            <a:picLocks noChangeAspect="1" noChangeArrowheads="1"/>
          </p:cNvPicPr>
          <p:nvPr/>
        </p:nvPicPr>
        <p:blipFill rotWithShape="1">
          <a:blip r:embed="rId5">
            <a:extLst>
              <a:ext uri="{28A0092B-C50C-407E-A947-70E740481C1C}">
                <a14:useLocalDpi xmlns:a14="http://schemas.microsoft.com/office/drawing/2010/main" val="0"/>
              </a:ext>
            </a:extLst>
          </a:blip>
          <a:srcRect t="24815" r="-2" b="6992"/>
          <a:stretch>
            <a:fillRect/>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A9F34-C863-1B51-423A-9C9CAEDFAE37}"/>
            </a:ext>
          </a:extLst>
        </p:cNvPr>
        <p:cNvGrpSpPr/>
        <p:nvPr/>
      </p:nvGrpSpPr>
      <p:grpSpPr>
        <a:xfrm>
          <a:off x="0" y="0"/>
          <a:ext cx="0" cy="0"/>
          <a:chOff x="0" y="0"/>
          <a:chExt cx="0" cy="0"/>
        </a:xfrm>
      </p:grpSpPr>
      <p:pic>
        <p:nvPicPr>
          <p:cNvPr id="4" name="Picture 11" descr="Límites planetarios - Territorios Sostenibles">
            <a:extLst>
              <a:ext uri="{FF2B5EF4-FFF2-40B4-BE49-F238E27FC236}">
                <a16:creationId xmlns:a16="http://schemas.microsoft.com/office/drawing/2014/main" id="{D72BFEFC-8103-67F4-A4D9-8280C9F41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736" y="194439"/>
            <a:ext cx="8061058" cy="666356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36">
            <a:extLst>
              <a:ext uri="{FF2B5EF4-FFF2-40B4-BE49-F238E27FC236}">
                <a16:creationId xmlns:a16="http://schemas.microsoft.com/office/drawing/2014/main" id="{FD967078-6813-8915-91CE-5E23283E9465}"/>
              </a:ext>
            </a:extLst>
          </p:cNvPr>
          <p:cNvSpPr txBox="1"/>
          <p:nvPr/>
        </p:nvSpPr>
        <p:spPr>
          <a:xfrm>
            <a:off x="636896" y="3350568"/>
            <a:ext cx="2820537" cy="461665"/>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b="1">
                <a:solidFill>
                  <a:srgbClr val="002060"/>
                </a:solidFill>
                <a:latin typeface="Montserrat" panose="00000500000000000000" pitchFamily="50"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MX" dirty="0"/>
              <a:t>Límites planetarios</a:t>
            </a:r>
            <a:endParaRPr lang="es-ES" dirty="0"/>
          </a:p>
        </p:txBody>
      </p:sp>
      <p:cxnSp>
        <p:nvCxnSpPr>
          <p:cNvPr id="6" name="Conector recto de flecha 5">
            <a:extLst>
              <a:ext uri="{FF2B5EF4-FFF2-40B4-BE49-F238E27FC236}">
                <a16:creationId xmlns:a16="http://schemas.microsoft.com/office/drawing/2014/main" id="{12BD6CC5-C822-008D-7469-275E25BF022D}"/>
              </a:ext>
            </a:extLst>
          </p:cNvPr>
          <p:cNvCxnSpPr/>
          <p:nvPr/>
        </p:nvCxnSpPr>
        <p:spPr>
          <a:xfrm>
            <a:off x="772859" y="4345711"/>
            <a:ext cx="1842448" cy="0"/>
          </a:xfrm>
          <a:prstGeom prst="straightConnector1">
            <a:avLst/>
          </a:prstGeom>
          <a:ln w="76200">
            <a:solidFill>
              <a:srgbClr val="002060"/>
            </a:solidFill>
            <a:headEnd type="none" w="med" len="med"/>
            <a:tailEnd type="arrow"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1964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C52F-8AA1-2943-FB1D-695B83613CDE}"/>
            </a:ext>
          </a:extLst>
        </p:cNvPr>
        <p:cNvGrpSpPr/>
        <p:nvPr/>
      </p:nvGrpSpPr>
      <p:grpSpPr>
        <a:xfrm>
          <a:off x="0" y="0"/>
          <a:ext cx="0" cy="0"/>
          <a:chOff x="0" y="0"/>
          <a:chExt cx="0" cy="0"/>
        </a:xfrm>
      </p:grpSpPr>
      <p:pic>
        <p:nvPicPr>
          <p:cNvPr id="4" name="Picture 2" descr="Evolución de los límites planetarios.">
            <a:extLst>
              <a:ext uri="{FF2B5EF4-FFF2-40B4-BE49-F238E27FC236}">
                <a16:creationId xmlns:a16="http://schemas.microsoft.com/office/drawing/2014/main" id="{4AAD8B54-69C6-1B85-3865-5FF12472A1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133647"/>
            <a:ext cx="12192000" cy="5266845"/>
          </a:xfrm>
          <a:prstGeom prst="rect">
            <a:avLst/>
          </a:prstGeom>
          <a:solidFill>
            <a:srgbClr val="FFFFFF"/>
          </a:solidFill>
        </p:spPr>
      </p:pic>
    </p:spTree>
    <p:extLst>
      <p:ext uri="{BB962C8B-B14F-4D97-AF65-F5344CB8AC3E}">
        <p14:creationId xmlns:p14="http://schemas.microsoft.com/office/powerpoint/2010/main" val="720330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5D941-8CB8-4374-9157-9609473C4E7A}"/>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1F00EFDA-9C43-63A5-F434-42EA3A0C0A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2272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A261C-2C95-CE81-8232-E74F48884E96}"/>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F359A94D-7438-BE12-B8B9-8D82B874F23A}"/>
              </a:ext>
            </a:extLst>
          </p:cNvPr>
          <p:cNvSpPr>
            <a:spLocks noGrp="1"/>
          </p:cNvSpPr>
          <p:nvPr>
            <p:ph type="title"/>
          </p:nvPr>
        </p:nvSpPr>
        <p:spPr>
          <a:xfrm>
            <a:off x="481012" y="3094719"/>
            <a:ext cx="11229975" cy="1325563"/>
          </a:xfrm>
        </p:spPr>
        <p:txBody>
          <a:bodyPr/>
          <a:lstStyle/>
          <a:p>
            <a:br>
              <a:rPr lang="es-CO" dirty="0">
                <a:solidFill>
                  <a:srgbClr val="002060"/>
                </a:solidFill>
              </a:rPr>
            </a:br>
            <a:r>
              <a:rPr lang="es-CO" dirty="0">
                <a:solidFill>
                  <a:srgbClr val="002060"/>
                </a:solidFill>
              </a:rPr>
              <a:t>2. Importancia actual de la sostenibilidad -</a:t>
            </a:r>
            <a:br>
              <a:rPr lang="es-CO" dirty="0">
                <a:solidFill>
                  <a:srgbClr val="002060"/>
                </a:solidFill>
              </a:rPr>
            </a:br>
            <a:r>
              <a:rPr lang="es-CO" dirty="0">
                <a:solidFill>
                  <a:srgbClr val="002060"/>
                </a:solidFill>
              </a:rPr>
              <a:t>Una mirada desde los reportes de sostenibilidad y su aseguramiento  </a:t>
            </a:r>
            <a:br>
              <a:rPr lang="es-CO" dirty="0">
                <a:solidFill>
                  <a:srgbClr val="002060"/>
                </a:solidFill>
              </a:rPr>
            </a:br>
            <a:endParaRPr lang="es-CO" dirty="0">
              <a:solidFill>
                <a:srgbClr val="002060"/>
              </a:solidFill>
            </a:endParaRPr>
          </a:p>
        </p:txBody>
      </p:sp>
    </p:spTree>
    <p:extLst>
      <p:ext uri="{BB962C8B-B14F-4D97-AF65-F5344CB8AC3E}">
        <p14:creationId xmlns:p14="http://schemas.microsoft.com/office/powerpoint/2010/main" val="1646331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D8E249-1947-A835-42BB-9D778AD61CD5}"/>
              </a:ext>
            </a:extLst>
          </p:cNvPr>
          <p:cNvPicPr>
            <a:picLocks noChangeAspect="1"/>
          </p:cNvPicPr>
          <p:nvPr/>
        </p:nvPicPr>
        <p:blipFill>
          <a:blip r:embed="rId2"/>
          <a:stretch>
            <a:fillRect/>
          </a:stretch>
        </p:blipFill>
        <p:spPr>
          <a:xfrm>
            <a:off x="0" y="0"/>
            <a:ext cx="8362950" cy="6858000"/>
          </a:xfrm>
          <a:prstGeom prst="rect">
            <a:avLst/>
          </a:prstGeom>
        </p:spPr>
      </p:pic>
      <p:pic>
        <p:nvPicPr>
          <p:cNvPr id="20482" name="Picture 2" descr="Hallazgo - Iconos gratis de usuario">
            <a:extLst>
              <a:ext uri="{FF2B5EF4-FFF2-40B4-BE49-F238E27FC236}">
                <a16:creationId xmlns:a16="http://schemas.microsoft.com/office/drawing/2014/main" id="{FF9BDB3C-32D3-D424-67BF-45BB487C1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100" y="2276475"/>
            <a:ext cx="230505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058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4E1C9-DD03-D40E-2E6C-5C17D240AB90}"/>
            </a:ext>
          </a:extLst>
        </p:cNvPr>
        <p:cNvGrpSpPr/>
        <p:nvPr/>
      </p:nvGrpSpPr>
      <p:grpSpPr>
        <a:xfrm>
          <a:off x="0" y="0"/>
          <a:ext cx="0" cy="0"/>
          <a:chOff x="0" y="0"/>
          <a:chExt cx="0" cy="0"/>
        </a:xfrm>
      </p:grpSpPr>
      <p:pic>
        <p:nvPicPr>
          <p:cNvPr id="18440" name="Picture 8" descr="Gráfico de barras&#10;&#10;Descripción generada automáticamente">
            <a:extLst>
              <a:ext uri="{FF2B5EF4-FFF2-40B4-BE49-F238E27FC236}">
                <a16:creationId xmlns:a16="http://schemas.microsoft.com/office/drawing/2014/main" id="{2F43C647-1EE0-6FE1-5378-D56C8E225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925228"/>
            <a:ext cx="8948737" cy="455653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BB391CD3-A1E5-72F7-0354-45C38C09D877}"/>
              </a:ext>
            </a:extLst>
          </p:cNvPr>
          <p:cNvPicPr>
            <a:picLocks noChangeAspect="1"/>
          </p:cNvPicPr>
          <p:nvPr/>
        </p:nvPicPr>
        <p:blipFill>
          <a:blip r:embed="rId3"/>
          <a:stretch>
            <a:fillRect/>
          </a:stretch>
        </p:blipFill>
        <p:spPr>
          <a:xfrm>
            <a:off x="8885869" y="3167652"/>
            <a:ext cx="3306131" cy="2071687"/>
          </a:xfrm>
          <a:prstGeom prst="rect">
            <a:avLst/>
          </a:prstGeom>
        </p:spPr>
      </p:pic>
      <p:sp>
        <p:nvSpPr>
          <p:cNvPr id="11" name="CuadroTexto 10">
            <a:extLst>
              <a:ext uri="{FF2B5EF4-FFF2-40B4-BE49-F238E27FC236}">
                <a16:creationId xmlns:a16="http://schemas.microsoft.com/office/drawing/2014/main" id="{72B72EC3-0BC9-6A9F-2373-145931293654}"/>
              </a:ext>
            </a:extLst>
          </p:cNvPr>
          <p:cNvSpPr txBox="1"/>
          <p:nvPr/>
        </p:nvSpPr>
        <p:spPr>
          <a:xfrm>
            <a:off x="2600325" y="0"/>
            <a:ext cx="6991350" cy="1764522"/>
          </a:xfrm>
          <a:prstGeom prst="rect">
            <a:avLst/>
          </a:prstGeom>
          <a:noFill/>
        </p:spPr>
        <p:txBody>
          <a:bodyPr wrap="square">
            <a:spAutoFit/>
          </a:bodyPr>
          <a:lstStyle/>
          <a:p>
            <a:pPr algn="ctr" rtl="0" fontAlgn="base">
              <a:lnSpc>
                <a:spcPts val="1800"/>
              </a:lnSpc>
              <a:buNone/>
            </a:pPr>
            <a:r>
              <a:rPr lang="es-419" sz="2800" b="1" i="0" u="none" strike="noStrike" dirty="0">
                <a:solidFill>
                  <a:srgbClr val="002060"/>
                </a:solidFill>
                <a:effectLst/>
                <a:latin typeface="Montserrat" panose="00000500000000000000" pitchFamily="2" charset="0"/>
              </a:rPr>
              <a:t>  </a:t>
            </a:r>
          </a:p>
          <a:p>
            <a:pPr algn="ctr" rtl="0" fontAlgn="base">
              <a:lnSpc>
                <a:spcPts val="1800"/>
              </a:lnSpc>
              <a:buNone/>
            </a:pPr>
            <a:r>
              <a:rPr lang="es-419" sz="2800" b="1" i="0" u="none" strike="noStrike" dirty="0">
                <a:solidFill>
                  <a:srgbClr val="002060"/>
                </a:solidFill>
                <a:effectLst/>
                <a:latin typeface="Montserrat" panose="00000500000000000000" pitchFamily="2" charset="0"/>
              </a:rPr>
              <a:t>Relevancia de información</a:t>
            </a:r>
          </a:p>
          <a:p>
            <a:pPr algn="ctr" rtl="0" fontAlgn="base">
              <a:lnSpc>
                <a:spcPts val="1800"/>
              </a:lnSpc>
              <a:buNone/>
            </a:pPr>
            <a:r>
              <a:rPr lang="es-419" sz="2800" b="1" i="0" u="none" strike="noStrike" dirty="0">
                <a:solidFill>
                  <a:srgbClr val="002060"/>
                </a:solidFill>
                <a:effectLst/>
                <a:latin typeface="Montserrat" panose="00000500000000000000" pitchFamily="2" charset="0"/>
              </a:rPr>
              <a:t> </a:t>
            </a:r>
          </a:p>
          <a:p>
            <a:pPr algn="ctr" rtl="0" fontAlgn="base">
              <a:lnSpc>
                <a:spcPts val="1800"/>
              </a:lnSpc>
              <a:buNone/>
            </a:pPr>
            <a:r>
              <a:rPr lang="es-419" sz="2800" b="1" i="0" u="none" strike="noStrike" dirty="0">
                <a:solidFill>
                  <a:srgbClr val="002060"/>
                </a:solidFill>
                <a:effectLst/>
                <a:latin typeface="Montserrat" panose="00000500000000000000" pitchFamily="2" charset="0"/>
              </a:rPr>
              <a:t>sobre sostenibilidad y su</a:t>
            </a:r>
          </a:p>
          <a:p>
            <a:pPr algn="ctr" rtl="0" fontAlgn="base">
              <a:lnSpc>
                <a:spcPts val="1800"/>
              </a:lnSpc>
              <a:buNone/>
            </a:pPr>
            <a:endParaRPr lang="es-419" sz="2800" b="1" dirty="0">
              <a:solidFill>
                <a:srgbClr val="002060"/>
              </a:solidFill>
              <a:latin typeface="Montserrat" panose="00000500000000000000" pitchFamily="2" charset="0"/>
            </a:endParaRPr>
          </a:p>
          <a:p>
            <a:pPr algn="ctr" rtl="0" fontAlgn="base">
              <a:lnSpc>
                <a:spcPts val="1800"/>
              </a:lnSpc>
              <a:buNone/>
            </a:pPr>
            <a:r>
              <a:rPr lang="es-419" sz="2800" b="1" i="0" u="none" strike="noStrike" dirty="0">
                <a:solidFill>
                  <a:srgbClr val="002060"/>
                </a:solidFill>
                <a:effectLst/>
                <a:latin typeface="Montserrat" panose="00000500000000000000" pitchFamily="2" charset="0"/>
              </a:rPr>
              <a:t> aseguramiento (inversores)</a:t>
            </a:r>
            <a:r>
              <a:rPr lang="es-419" sz="2800" b="1" i="0" dirty="0">
                <a:solidFill>
                  <a:srgbClr val="000000"/>
                </a:solidFill>
                <a:effectLst/>
                <a:latin typeface="Montserrat" panose="00000500000000000000" pitchFamily="2" charset="0"/>
              </a:rPr>
              <a:t>​</a:t>
            </a:r>
          </a:p>
          <a:p>
            <a:pPr algn="ctr" rtl="0" fontAlgn="base">
              <a:lnSpc>
                <a:spcPts val="1800"/>
              </a:lnSpc>
            </a:pPr>
            <a:r>
              <a:rPr lang="es-419" sz="2800" b="1" i="0" u="none" strike="noStrike" dirty="0">
                <a:solidFill>
                  <a:srgbClr val="002060"/>
                </a:solidFill>
                <a:effectLst/>
                <a:latin typeface="Montserrat" panose="00000500000000000000" pitchFamily="2" charset="0"/>
              </a:rPr>
              <a:t>-</a:t>
            </a:r>
            <a:endParaRPr lang="es-419" sz="2800" b="1" i="0" dirty="0">
              <a:solidFill>
                <a:srgbClr val="000000"/>
              </a:solidFill>
              <a:effectLst/>
              <a:latin typeface="Montserrat" panose="00000500000000000000" pitchFamily="2" charset="0"/>
            </a:endParaRPr>
          </a:p>
        </p:txBody>
      </p:sp>
    </p:spTree>
    <p:extLst>
      <p:ext uri="{BB962C8B-B14F-4D97-AF65-F5344CB8AC3E}">
        <p14:creationId xmlns:p14="http://schemas.microsoft.com/office/powerpoint/2010/main" val="116380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40559DF-99F3-7D84-1C85-0E360F42C45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9044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F5AF51D-B806-F4CD-5040-63D875F8EC79}"/>
              </a:ext>
            </a:extLst>
          </p:cNvPr>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287958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010A9-C317-F027-C713-C71F7B1E32EC}"/>
            </a:ext>
          </a:extLst>
        </p:cNvPr>
        <p:cNvGrpSpPr/>
        <p:nvPr/>
      </p:nvGrpSpPr>
      <p:grpSpPr>
        <a:xfrm>
          <a:off x="0" y="0"/>
          <a:ext cx="0" cy="0"/>
          <a:chOff x="0" y="0"/>
          <a:chExt cx="0" cy="0"/>
        </a:xfrm>
      </p:grpSpPr>
      <p:pic>
        <p:nvPicPr>
          <p:cNvPr id="7" name="Imagen 6" descr="Un hombre con traje y lentes&#10;&#10;El contenido generado por IA puede ser incorrecto.">
            <a:extLst>
              <a:ext uri="{FF2B5EF4-FFF2-40B4-BE49-F238E27FC236}">
                <a16:creationId xmlns:a16="http://schemas.microsoft.com/office/drawing/2014/main" id="{F259F0DD-D125-A681-33A0-FBDE9940EF39}"/>
              </a:ext>
            </a:extLst>
          </p:cNvPr>
          <p:cNvPicPr>
            <a:picLocks noChangeAspect="1"/>
          </p:cNvPicPr>
          <p:nvPr/>
        </p:nvPicPr>
        <p:blipFill>
          <a:blip r:embed="rId2"/>
          <a:stretch>
            <a:fillRect/>
          </a:stretch>
        </p:blipFill>
        <p:spPr>
          <a:xfrm>
            <a:off x="2080498" y="1858297"/>
            <a:ext cx="2541266" cy="3362632"/>
          </a:xfrm>
          <a:prstGeom prst="rect">
            <a:avLst/>
          </a:prstGeom>
        </p:spPr>
      </p:pic>
      <p:sp>
        <p:nvSpPr>
          <p:cNvPr id="2" name="Título 1">
            <a:extLst>
              <a:ext uri="{FF2B5EF4-FFF2-40B4-BE49-F238E27FC236}">
                <a16:creationId xmlns:a16="http://schemas.microsoft.com/office/drawing/2014/main" id="{25DF89CB-B0CA-51C1-9DA5-7BD95FADC5BB}"/>
              </a:ext>
            </a:extLst>
          </p:cNvPr>
          <p:cNvSpPr>
            <a:spLocks noGrp="1"/>
          </p:cNvSpPr>
          <p:nvPr>
            <p:ph type="title"/>
          </p:nvPr>
        </p:nvSpPr>
        <p:spPr>
          <a:xfrm>
            <a:off x="5113176" y="1479550"/>
            <a:ext cx="6899559" cy="1325563"/>
          </a:xfrm>
        </p:spPr>
        <p:txBody>
          <a:bodyPr/>
          <a:lstStyle/>
          <a:p>
            <a:r>
              <a:rPr lang="es-CO" sz="3600" dirty="0">
                <a:solidFill>
                  <a:srgbClr val="002060"/>
                </a:solidFill>
              </a:rPr>
              <a:t>Jairo Alberto Olart</a:t>
            </a:r>
            <a:r>
              <a:rPr lang="es-CO" sz="3600" dirty="0"/>
              <a:t>e Cabana</a:t>
            </a:r>
            <a:endParaRPr lang="es-CO" sz="3600" dirty="0">
              <a:solidFill>
                <a:srgbClr val="002060"/>
              </a:solidFill>
            </a:endParaRPr>
          </a:p>
        </p:txBody>
      </p:sp>
      <mc:AlternateContent xmlns:mc="http://schemas.openxmlformats.org/markup-compatibility/2006" xmlns:p14="http://schemas.microsoft.com/office/powerpoint/2010/main">
        <mc:Choice Requires="p14">
          <p:contentPart p14:bwMode="auto" r:id="rId3">
            <p14:nvContentPartPr>
              <p14:cNvPr id="4" name="Entrada de lápiz 3">
                <a:extLst>
                  <a:ext uri="{FF2B5EF4-FFF2-40B4-BE49-F238E27FC236}">
                    <a16:creationId xmlns:a16="http://schemas.microsoft.com/office/drawing/2014/main" id="{BD4162AD-7FE0-869C-8709-7968EC8E404B}"/>
                  </a:ext>
                </a:extLst>
              </p14:cNvPr>
              <p14:cNvContentPartPr/>
              <p14:nvPr/>
            </p14:nvContentPartPr>
            <p14:xfrm>
              <a:off x="2711664" y="2301336"/>
              <a:ext cx="3600" cy="1080"/>
            </p14:xfrm>
          </p:contentPart>
        </mc:Choice>
        <mc:Fallback xmlns="">
          <p:pic>
            <p:nvPicPr>
              <p:cNvPr id="4" name="Entrada de lápiz 3">
                <a:extLst>
                  <a:ext uri="{FF2B5EF4-FFF2-40B4-BE49-F238E27FC236}">
                    <a16:creationId xmlns:a16="http://schemas.microsoft.com/office/drawing/2014/main" id="{BD4162AD-7FE0-869C-8709-7968EC8E404B}"/>
                  </a:ext>
                </a:extLst>
              </p:cNvPr>
              <p:cNvPicPr/>
              <p:nvPr/>
            </p:nvPicPr>
            <p:blipFill>
              <a:blip r:embed="rId4"/>
              <a:stretch>
                <a:fillRect/>
              </a:stretch>
            </p:blipFill>
            <p:spPr>
              <a:xfrm>
                <a:off x="2705544" y="2295216"/>
                <a:ext cx="15840" cy="13320"/>
              </a:xfrm>
              <a:prstGeom prst="rect">
                <a:avLst/>
              </a:prstGeom>
            </p:spPr>
          </p:pic>
        </mc:Fallback>
      </mc:AlternateContent>
      <p:sp>
        <p:nvSpPr>
          <p:cNvPr id="8" name="Rectangle 1">
            <a:extLst>
              <a:ext uri="{FF2B5EF4-FFF2-40B4-BE49-F238E27FC236}">
                <a16:creationId xmlns:a16="http://schemas.microsoft.com/office/drawing/2014/main" id="{A4D1B09B-A413-8E50-E534-B8BD73989BBB}"/>
              </a:ext>
            </a:extLst>
          </p:cNvPr>
          <p:cNvSpPr>
            <a:spLocks noChangeArrowheads="1"/>
          </p:cNvSpPr>
          <p:nvPr/>
        </p:nvSpPr>
        <p:spPr bwMode="auto">
          <a:xfrm>
            <a:off x="5113177" y="2543273"/>
            <a:ext cx="689955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400" b="0" i="0" u="none" strike="noStrike" cap="none" normalizeH="0" baseline="0" dirty="0">
                <a:ln>
                  <a:noFill/>
                </a:ln>
                <a:solidFill>
                  <a:srgbClr val="000000"/>
                </a:solidFill>
                <a:effectLst/>
                <a:latin typeface="Montserrat" panose="00000500000000000000" pitchFamily="2" charset="0"/>
              </a:rPr>
              <a:t>- Contador público </a:t>
            </a:r>
          </a:p>
          <a:p>
            <a:pPr marL="0" marR="0" lvl="0" indent="0" algn="l" defTabSz="914400" rtl="0" eaLnBrk="0" fontAlgn="base" latinLnBrk="0" hangingPunct="0">
              <a:lnSpc>
                <a:spcPct val="100000"/>
              </a:lnSpc>
              <a:spcBef>
                <a:spcPct val="0"/>
              </a:spcBef>
              <a:spcAft>
                <a:spcPct val="0"/>
              </a:spcAft>
              <a:buClrTx/>
              <a:buSzTx/>
              <a:buFontTx/>
              <a:buNone/>
              <a:tabLst/>
            </a:pPr>
            <a:r>
              <a:rPr lang="es-CO" altLang="es-CO" sz="2400" dirty="0">
                <a:solidFill>
                  <a:srgbClr val="000000"/>
                </a:solidFill>
                <a:latin typeface="Montserrat" panose="00000500000000000000" pitchFamily="2" charset="0"/>
              </a:rPr>
              <a:t>- M</a:t>
            </a:r>
            <a:r>
              <a:rPr kumimoji="0" lang="es-CO" altLang="es-CO" sz="2400" b="0" i="0" u="none" strike="noStrike" cap="none" normalizeH="0" baseline="0" dirty="0">
                <a:ln>
                  <a:noFill/>
                </a:ln>
                <a:solidFill>
                  <a:srgbClr val="000000"/>
                </a:solidFill>
                <a:effectLst/>
                <a:latin typeface="Montserrat" panose="00000500000000000000" pitchFamily="2" charset="0"/>
              </a:rPr>
              <a:t>agister en contabilidad</a:t>
            </a:r>
          </a:p>
          <a:p>
            <a:pPr marL="0" marR="0" lvl="0" indent="0" algn="l" defTabSz="914400" rtl="0" eaLnBrk="0" fontAlgn="base" latinLnBrk="0" hangingPunct="0">
              <a:lnSpc>
                <a:spcPct val="100000"/>
              </a:lnSpc>
              <a:spcBef>
                <a:spcPct val="0"/>
              </a:spcBef>
              <a:spcAft>
                <a:spcPct val="0"/>
              </a:spcAft>
              <a:buClrTx/>
              <a:buSzTx/>
              <a:buFontTx/>
              <a:buNone/>
              <a:tabLst/>
            </a:pPr>
            <a:r>
              <a:rPr lang="es-CO" altLang="es-CO" sz="2400" dirty="0">
                <a:solidFill>
                  <a:srgbClr val="000000"/>
                </a:solidFill>
                <a:latin typeface="Montserrat" panose="00000500000000000000" pitchFamily="2" charset="0"/>
              </a:rPr>
              <a:t>- C</a:t>
            </a:r>
            <a:r>
              <a:rPr kumimoji="0" lang="es-CO" altLang="es-CO" sz="2400" b="0" i="0" u="none" strike="noStrike" cap="none" normalizeH="0" baseline="0" dirty="0">
                <a:ln>
                  <a:noFill/>
                </a:ln>
                <a:solidFill>
                  <a:srgbClr val="000000"/>
                </a:solidFill>
                <a:effectLst/>
                <a:latin typeface="Montserrat" panose="00000500000000000000" pitchFamily="2" charset="0"/>
              </a:rPr>
              <a:t>andidato a doctor en Administración para la Sostenibilidad</a:t>
            </a: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400" b="0" i="0" u="none" strike="noStrike" cap="none" normalizeH="0" baseline="0" dirty="0">
                <a:ln>
                  <a:noFill/>
                </a:ln>
                <a:solidFill>
                  <a:srgbClr val="000000"/>
                </a:solidFill>
                <a:effectLst/>
                <a:latin typeface="Montserrat" panose="00000500000000000000" pitchFamily="2" charset="0"/>
              </a:rPr>
              <a:t>- Certificado en GRI versión 2021</a:t>
            </a: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400" b="0" i="0" u="none" strike="noStrike" cap="none" normalizeH="0" baseline="0" dirty="0">
                <a:ln>
                  <a:noFill/>
                </a:ln>
                <a:solidFill>
                  <a:srgbClr val="000000"/>
                </a:solidFill>
                <a:effectLst/>
                <a:latin typeface="Montserrat" panose="00000500000000000000" pitchFamily="2" charset="0"/>
              </a:rPr>
              <a:t>- Certificado en Sostenibilidad para las finanzas ACCA</a:t>
            </a:r>
            <a:r>
              <a:rPr kumimoji="0" lang="es-CO" altLang="es-CO" sz="2000" b="0" i="0" u="none" strike="noStrike" cap="none" normalizeH="0" baseline="0" dirty="0">
                <a:ln>
                  <a:noFill/>
                </a:ln>
                <a:solidFill>
                  <a:srgbClr val="000000"/>
                </a:solidFill>
                <a:effectLst/>
                <a:latin typeface="Montserrat" panose="00000500000000000000" pitchFamily="2" charset="0"/>
              </a:rPr>
              <a:t>.</a:t>
            </a:r>
            <a:endParaRPr kumimoji="0" lang="es-CO" altLang="es-CO" sz="3200" b="0" i="0" u="none" strike="noStrike" cap="none" normalizeH="0" baseline="0" dirty="0">
              <a:ln>
                <a:noFill/>
              </a:ln>
              <a:solidFill>
                <a:schemeClr val="tx1"/>
              </a:solidFill>
              <a:effectLst/>
              <a:latin typeface="Montserrat" panose="00000500000000000000" pitchFamily="2" charset="0"/>
            </a:endParaRPr>
          </a:p>
        </p:txBody>
      </p:sp>
    </p:spTree>
    <p:extLst>
      <p:ext uri="{BB962C8B-B14F-4D97-AF65-F5344CB8AC3E}">
        <p14:creationId xmlns:p14="http://schemas.microsoft.com/office/powerpoint/2010/main" val="90821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4418756-BA65-EC6D-22F3-25AD2A0634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8544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367A65F-41A3-CC20-282E-4641A7C8F3A2}"/>
              </a:ext>
            </a:extLst>
          </p:cNvPr>
          <p:cNvPicPr>
            <a:picLocks noChangeAspect="1"/>
          </p:cNvPicPr>
          <p:nvPr/>
        </p:nvPicPr>
        <p:blipFill>
          <a:blip r:embed="rId2"/>
          <a:stretch>
            <a:fillRect/>
          </a:stretch>
        </p:blipFill>
        <p:spPr>
          <a:xfrm>
            <a:off x="0" y="1666277"/>
            <a:ext cx="12192000" cy="5191723"/>
          </a:xfrm>
          <a:prstGeom prst="rect">
            <a:avLst/>
          </a:prstGeom>
        </p:spPr>
      </p:pic>
      <p:sp>
        <p:nvSpPr>
          <p:cNvPr id="6" name="CuadroTexto 5">
            <a:extLst>
              <a:ext uri="{FF2B5EF4-FFF2-40B4-BE49-F238E27FC236}">
                <a16:creationId xmlns:a16="http://schemas.microsoft.com/office/drawing/2014/main" id="{F45351B8-346F-CA1B-0D1B-0F48F162FCA4}"/>
              </a:ext>
            </a:extLst>
          </p:cNvPr>
          <p:cNvSpPr txBox="1"/>
          <p:nvPr/>
        </p:nvSpPr>
        <p:spPr>
          <a:xfrm>
            <a:off x="2600325" y="0"/>
            <a:ext cx="6991350" cy="1764522"/>
          </a:xfrm>
          <a:prstGeom prst="rect">
            <a:avLst/>
          </a:prstGeom>
          <a:noFill/>
        </p:spPr>
        <p:txBody>
          <a:bodyPr wrap="square">
            <a:spAutoFit/>
          </a:bodyPr>
          <a:lstStyle/>
          <a:p>
            <a:pPr algn="ctr" rtl="0" fontAlgn="base">
              <a:lnSpc>
                <a:spcPts val="1800"/>
              </a:lnSpc>
              <a:buNone/>
            </a:pPr>
            <a:r>
              <a:rPr lang="es-419" sz="2800" b="1" i="0" u="none" strike="noStrike" dirty="0">
                <a:solidFill>
                  <a:srgbClr val="002060"/>
                </a:solidFill>
                <a:effectLst/>
                <a:latin typeface="Montserrat" panose="00000500000000000000" pitchFamily="2" charset="0"/>
              </a:rPr>
              <a:t>  </a:t>
            </a:r>
          </a:p>
          <a:p>
            <a:pPr algn="ctr" rtl="0" fontAlgn="base">
              <a:lnSpc>
                <a:spcPts val="1800"/>
              </a:lnSpc>
              <a:buNone/>
            </a:pPr>
            <a:r>
              <a:rPr lang="es-419" sz="2800" b="1" i="0" u="none" strike="noStrike" dirty="0">
                <a:solidFill>
                  <a:srgbClr val="002060"/>
                </a:solidFill>
                <a:effectLst/>
                <a:latin typeface="Montserrat" panose="00000500000000000000" pitchFamily="2" charset="0"/>
              </a:rPr>
              <a:t>Relevancia de información</a:t>
            </a:r>
          </a:p>
          <a:p>
            <a:pPr algn="ctr" rtl="0" fontAlgn="base">
              <a:lnSpc>
                <a:spcPts val="1800"/>
              </a:lnSpc>
              <a:buNone/>
            </a:pPr>
            <a:r>
              <a:rPr lang="es-419" sz="2800" b="1" i="0" u="none" strike="noStrike" dirty="0">
                <a:solidFill>
                  <a:srgbClr val="002060"/>
                </a:solidFill>
                <a:effectLst/>
                <a:latin typeface="Montserrat" panose="00000500000000000000" pitchFamily="2" charset="0"/>
              </a:rPr>
              <a:t> </a:t>
            </a:r>
          </a:p>
          <a:p>
            <a:pPr algn="ctr" rtl="0" fontAlgn="base">
              <a:lnSpc>
                <a:spcPts val="1800"/>
              </a:lnSpc>
              <a:buNone/>
            </a:pPr>
            <a:r>
              <a:rPr lang="es-419" sz="2800" b="1" i="0" u="none" strike="noStrike" dirty="0">
                <a:solidFill>
                  <a:srgbClr val="002060"/>
                </a:solidFill>
                <a:effectLst/>
                <a:latin typeface="Montserrat" panose="00000500000000000000" pitchFamily="2" charset="0"/>
              </a:rPr>
              <a:t>sobre sostenibilidad y su</a:t>
            </a:r>
          </a:p>
          <a:p>
            <a:pPr algn="ctr" rtl="0" fontAlgn="base">
              <a:lnSpc>
                <a:spcPts val="1800"/>
              </a:lnSpc>
              <a:buNone/>
            </a:pPr>
            <a:endParaRPr lang="es-419" sz="2800" b="1" dirty="0">
              <a:solidFill>
                <a:srgbClr val="002060"/>
              </a:solidFill>
              <a:latin typeface="Montserrat" panose="00000500000000000000" pitchFamily="2" charset="0"/>
            </a:endParaRPr>
          </a:p>
          <a:p>
            <a:pPr algn="ctr" rtl="0" fontAlgn="base">
              <a:lnSpc>
                <a:spcPts val="1800"/>
              </a:lnSpc>
              <a:buNone/>
            </a:pPr>
            <a:r>
              <a:rPr lang="es-419" sz="2800" b="1" i="0" u="none" strike="noStrike" dirty="0">
                <a:solidFill>
                  <a:srgbClr val="002060"/>
                </a:solidFill>
                <a:effectLst/>
                <a:latin typeface="Montserrat" panose="00000500000000000000" pitchFamily="2" charset="0"/>
              </a:rPr>
              <a:t> aseguramiento (inversores)</a:t>
            </a:r>
            <a:r>
              <a:rPr lang="es-419" sz="2800" b="1" i="0" dirty="0">
                <a:solidFill>
                  <a:srgbClr val="000000"/>
                </a:solidFill>
                <a:effectLst/>
                <a:latin typeface="Montserrat" panose="00000500000000000000" pitchFamily="2" charset="0"/>
              </a:rPr>
              <a:t>​</a:t>
            </a:r>
          </a:p>
          <a:p>
            <a:pPr algn="ctr" rtl="0" fontAlgn="base">
              <a:lnSpc>
                <a:spcPts val="1800"/>
              </a:lnSpc>
            </a:pPr>
            <a:r>
              <a:rPr lang="es-419" sz="2800" b="1" i="0" u="none" strike="noStrike" dirty="0">
                <a:solidFill>
                  <a:srgbClr val="002060"/>
                </a:solidFill>
                <a:effectLst/>
                <a:latin typeface="Montserrat" panose="00000500000000000000" pitchFamily="2" charset="0"/>
              </a:rPr>
              <a:t>-</a:t>
            </a:r>
            <a:endParaRPr lang="es-419" sz="2800" b="1" i="0" dirty="0">
              <a:solidFill>
                <a:srgbClr val="000000"/>
              </a:solidFill>
              <a:effectLst/>
              <a:latin typeface="Montserrat" panose="00000500000000000000" pitchFamily="2" charset="0"/>
            </a:endParaRPr>
          </a:p>
        </p:txBody>
      </p:sp>
    </p:spTree>
    <p:extLst>
      <p:ext uri="{BB962C8B-B14F-4D97-AF65-F5344CB8AC3E}">
        <p14:creationId xmlns:p14="http://schemas.microsoft.com/office/powerpoint/2010/main" val="1910372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962B90C-4DF1-E95A-B8FA-19D37DB84E38}"/>
              </a:ext>
            </a:extLst>
          </p:cNvPr>
          <p:cNvPicPr>
            <a:picLocks noChangeAspect="1"/>
          </p:cNvPicPr>
          <p:nvPr/>
        </p:nvPicPr>
        <p:blipFill>
          <a:blip r:embed="rId2"/>
          <a:stretch>
            <a:fillRect/>
          </a:stretch>
        </p:blipFill>
        <p:spPr>
          <a:xfrm>
            <a:off x="0" y="1579152"/>
            <a:ext cx="12226357" cy="5278848"/>
          </a:xfrm>
          <a:prstGeom prst="rect">
            <a:avLst/>
          </a:prstGeom>
        </p:spPr>
      </p:pic>
      <p:sp>
        <p:nvSpPr>
          <p:cNvPr id="6" name="CuadroTexto 5">
            <a:extLst>
              <a:ext uri="{FF2B5EF4-FFF2-40B4-BE49-F238E27FC236}">
                <a16:creationId xmlns:a16="http://schemas.microsoft.com/office/drawing/2014/main" id="{09CDC4AE-849D-5E2E-DF79-FBA3566963B4}"/>
              </a:ext>
            </a:extLst>
          </p:cNvPr>
          <p:cNvSpPr txBox="1"/>
          <p:nvPr/>
        </p:nvSpPr>
        <p:spPr>
          <a:xfrm>
            <a:off x="2884538" y="401735"/>
            <a:ext cx="6098458" cy="815864"/>
          </a:xfrm>
          <a:prstGeom prst="rect">
            <a:avLst/>
          </a:prstGeom>
          <a:noFill/>
        </p:spPr>
        <p:txBody>
          <a:bodyPr wrap="square">
            <a:spAutoFit/>
          </a:bodyPr>
          <a:lstStyle>
            <a:defPPr>
              <a:defRPr lang="es-CO"/>
            </a:defPPr>
            <a:lvl1pPr algn="ctr" fontAlgn="base">
              <a:lnSpc>
                <a:spcPts val="1800"/>
              </a:lnSpc>
              <a:buNone/>
              <a:defRPr sz="2800" b="1" i="0" u="none" strike="noStrike">
                <a:solidFill>
                  <a:srgbClr val="002060"/>
                </a:solidFill>
                <a:effectLst/>
                <a:latin typeface="Montserrat" panose="00000500000000000000" pitchFamily="2" charset="0"/>
              </a:defRPr>
            </a:lvl1pPr>
          </a:lstStyle>
          <a:p>
            <a:r>
              <a:rPr lang="es-CO" sz="2400" dirty="0"/>
              <a:t>PWHC. Encuesta </a:t>
            </a:r>
          </a:p>
          <a:p>
            <a:endParaRPr lang="es-CO" sz="2400" dirty="0"/>
          </a:p>
          <a:p>
            <a:r>
              <a:rPr lang="es-CO" sz="2400" dirty="0"/>
              <a:t>Global de Inversionistas 2024</a:t>
            </a:r>
          </a:p>
        </p:txBody>
      </p:sp>
    </p:spTree>
    <p:extLst>
      <p:ext uri="{BB962C8B-B14F-4D97-AF65-F5344CB8AC3E}">
        <p14:creationId xmlns:p14="http://schemas.microsoft.com/office/powerpoint/2010/main" val="688408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938D6B-AD40-6727-A001-275D94E6F436}"/>
              </a:ext>
            </a:extLst>
          </p:cNvPr>
          <p:cNvPicPr>
            <a:picLocks noChangeAspect="1"/>
          </p:cNvPicPr>
          <p:nvPr/>
        </p:nvPicPr>
        <p:blipFill>
          <a:blip r:embed="rId2"/>
          <a:srcRect/>
          <a:stretch>
            <a:fillRect/>
          </a:stretch>
        </p:blipFill>
        <p:spPr>
          <a:xfrm>
            <a:off x="0" y="-1"/>
            <a:ext cx="12192000" cy="6874617"/>
          </a:xfrm>
          <a:prstGeom prst="rect">
            <a:avLst/>
          </a:prstGeom>
        </p:spPr>
      </p:pic>
    </p:spTree>
    <p:extLst>
      <p:ext uri="{BB962C8B-B14F-4D97-AF65-F5344CB8AC3E}">
        <p14:creationId xmlns:p14="http://schemas.microsoft.com/office/powerpoint/2010/main" val="409539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17B2E-A136-9FB9-A32A-48C778E2C155}"/>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47CB8195-1ADB-D4AE-8FFA-12284DBF64F6}"/>
              </a:ext>
            </a:extLst>
          </p:cNvPr>
          <p:cNvSpPr>
            <a:spLocks noGrp="1"/>
          </p:cNvSpPr>
          <p:nvPr>
            <p:ph type="title"/>
          </p:nvPr>
        </p:nvSpPr>
        <p:spPr>
          <a:xfrm>
            <a:off x="481012" y="3151869"/>
            <a:ext cx="11229975" cy="1325563"/>
          </a:xfrm>
        </p:spPr>
        <p:txBody>
          <a:bodyPr/>
          <a:lstStyle/>
          <a:p>
            <a:br>
              <a:rPr lang="es-CO" dirty="0">
                <a:solidFill>
                  <a:srgbClr val="002060"/>
                </a:solidFill>
              </a:rPr>
            </a:br>
            <a:r>
              <a:rPr lang="es-CO" dirty="0">
                <a:solidFill>
                  <a:srgbClr val="002060"/>
                </a:solidFill>
              </a:rPr>
              <a:t>3. Normas y marcos de referencia para reportes</a:t>
            </a:r>
            <a:br>
              <a:rPr lang="es-CO" dirty="0">
                <a:solidFill>
                  <a:srgbClr val="002060"/>
                </a:solidFill>
              </a:rPr>
            </a:br>
            <a:br>
              <a:rPr lang="es-CO" dirty="0">
                <a:solidFill>
                  <a:srgbClr val="002060"/>
                </a:solidFill>
              </a:rPr>
            </a:br>
            <a:endParaRPr lang="es-CO" dirty="0">
              <a:solidFill>
                <a:srgbClr val="002060"/>
              </a:solidFill>
            </a:endParaRPr>
          </a:p>
        </p:txBody>
      </p:sp>
    </p:spTree>
    <p:extLst>
      <p:ext uri="{BB962C8B-B14F-4D97-AF65-F5344CB8AC3E}">
        <p14:creationId xmlns:p14="http://schemas.microsoft.com/office/powerpoint/2010/main" val="3250564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ustainability Reporting and Disclosure – A plethora of spaghetti soup  standards?">
            <a:extLst>
              <a:ext uri="{FF2B5EF4-FFF2-40B4-BE49-F238E27FC236}">
                <a16:creationId xmlns:a16="http://schemas.microsoft.com/office/drawing/2014/main" id="{E71E8903-E9A4-FBEE-69F8-9B3493204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83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96FCCF08-B369-0BA9-3F10-4D3C80666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547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57286-7418-E29A-80C1-8A2FDD60BDCE}"/>
            </a:ext>
          </a:extLst>
        </p:cNvPr>
        <p:cNvGrpSpPr/>
        <p:nvPr/>
      </p:nvGrpSpPr>
      <p:grpSpPr>
        <a:xfrm>
          <a:off x="0" y="0"/>
          <a:ext cx="0" cy="0"/>
          <a:chOff x="0" y="0"/>
          <a:chExt cx="0" cy="0"/>
        </a:xfrm>
      </p:grpSpPr>
      <p:pic>
        <p:nvPicPr>
          <p:cNvPr id="11266" name="Picture 2" descr="No hay descripción alternativa para esta imagen">
            <a:extLst>
              <a:ext uri="{FF2B5EF4-FFF2-40B4-BE49-F238E27FC236}">
                <a16:creationId xmlns:a16="http://schemas.microsoft.com/office/drawing/2014/main" id="{8C08E854-AB2B-8992-18A2-0C006C87C0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01"/>
          <a:stretch>
            <a:fillRect/>
          </a:stretch>
        </p:blipFill>
        <p:spPr bwMode="auto">
          <a:xfrm>
            <a:off x="0" y="0"/>
            <a:ext cx="81140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Icono De Línea De Vector De Estructura Molecular Aislado Sobre Fondo  Blanco. Icono De Línea De Estructura Molecular Para Infografía, Sitio Web O  Aplicación. Icono Azul Diseñado En Un Sistema De Cuadrícula.">
            <a:extLst>
              <a:ext uri="{FF2B5EF4-FFF2-40B4-BE49-F238E27FC236}">
                <a16:creationId xmlns:a16="http://schemas.microsoft.com/office/drawing/2014/main" id="{89400A93-0B8A-84DE-797B-0846DB469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60" t="9226" r="7105" b="8537"/>
          <a:stretch>
            <a:fillRect/>
          </a:stretch>
        </p:blipFill>
        <p:spPr bwMode="auto">
          <a:xfrm>
            <a:off x="8684341" y="1666567"/>
            <a:ext cx="3507659" cy="3524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296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C5A94B7-95E5-5B5E-C205-9429882C0E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0" t="10049" r="5201" b="15777"/>
          <a:stretch>
            <a:fillRect/>
          </a:stretch>
        </p:blipFill>
        <p:spPr bwMode="auto">
          <a:xfrm>
            <a:off x="1951703" y="1175280"/>
            <a:ext cx="8288594" cy="508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932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CF6AD-AA21-4AB4-6DFC-2F0844B26BF4}"/>
            </a:ext>
          </a:extLst>
        </p:cNvPr>
        <p:cNvGrpSpPr/>
        <p:nvPr/>
      </p:nvGrpSpPr>
      <p:grpSpPr>
        <a:xfrm>
          <a:off x="0" y="0"/>
          <a:ext cx="0" cy="0"/>
          <a:chOff x="0" y="0"/>
          <a:chExt cx="0" cy="0"/>
        </a:xfrm>
      </p:grpSpPr>
      <p:pic>
        <p:nvPicPr>
          <p:cNvPr id="4102" name="Picture 6" descr="Imagen generada">
            <a:extLst>
              <a:ext uri="{FF2B5EF4-FFF2-40B4-BE49-F238E27FC236}">
                <a16:creationId xmlns:a16="http://schemas.microsoft.com/office/drawing/2014/main" id="{5F6653A3-E992-7243-813F-F443B44448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88" t="3010" r="4587" b="43011"/>
          <a:stretch>
            <a:fillRect/>
          </a:stretch>
        </p:blipFill>
        <p:spPr bwMode="auto">
          <a:xfrm>
            <a:off x="319547" y="1238859"/>
            <a:ext cx="5324168" cy="47725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Imagen generada">
            <a:extLst>
              <a:ext uri="{FF2B5EF4-FFF2-40B4-BE49-F238E27FC236}">
                <a16:creationId xmlns:a16="http://schemas.microsoft.com/office/drawing/2014/main" id="{BB7ECE30-9FFC-F51A-0D6A-F6F31F8851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05" t="56487" r="7107"/>
          <a:stretch>
            <a:fillRect/>
          </a:stretch>
        </p:blipFill>
        <p:spPr bwMode="auto">
          <a:xfrm>
            <a:off x="5963266" y="1390299"/>
            <a:ext cx="5909187" cy="446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161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8660C-FD6B-A4FB-ED56-AAA9F55A9F28}"/>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74AD0691-3851-FB17-D5F3-64022427BB86}"/>
              </a:ext>
            </a:extLst>
          </p:cNvPr>
          <p:cNvSpPr>
            <a:spLocks noGrp="1"/>
          </p:cNvSpPr>
          <p:nvPr>
            <p:ph type="title"/>
          </p:nvPr>
        </p:nvSpPr>
        <p:spPr>
          <a:xfrm>
            <a:off x="481012" y="246127"/>
            <a:ext cx="11229975" cy="1325563"/>
          </a:xfrm>
        </p:spPr>
        <p:txBody>
          <a:bodyPr/>
          <a:lstStyle/>
          <a:p>
            <a:r>
              <a:rPr lang="es-CO" dirty="0">
                <a:solidFill>
                  <a:srgbClr val="002060"/>
                </a:solidFill>
              </a:rPr>
              <a:t>Agenda </a:t>
            </a:r>
          </a:p>
        </p:txBody>
      </p:sp>
      <p:sp>
        <p:nvSpPr>
          <p:cNvPr id="3" name="CuadroTexto 2">
            <a:extLst>
              <a:ext uri="{FF2B5EF4-FFF2-40B4-BE49-F238E27FC236}">
                <a16:creationId xmlns:a16="http://schemas.microsoft.com/office/drawing/2014/main" id="{5D9BE014-C857-1740-3C57-E44520A2D539}"/>
              </a:ext>
            </a:extLst>
          </p:cNvPr>
          <p:cNvSpPr txBox="1"/>
          <p:nvPr/>
        </p:nvSpPr>
        <p:spPr>
          <a:xfrm>
            <a:off x="2193822" y="1624296"/>
            <a:ext cx="8926463" cy="4893647"/>
          </a:xfrm>
          <a:prstGeom prst="rect">
            <a:avLst/>
          </a:prstGeom>
          <a:noFill/>
        </p:spPr>
        <p:txBody>
          <a:bodyPr wrap="square">
            <a:spAutoFit/>
          </a:bodyPr>
          <a:lstStyle/>
          <a:p>
            <a:pPr marL="342900" indent="-342900">
              <a:buAutoNum type="arabicPeriod"/>
            </a:pPr>
            <a:r>
              <a:rPr lang="es-CO" sz="2400" dirty="0">
                <a:latin typeface="Montserrat" panose="00000500000000000000" pitchFamily="2" charset="0"/>
              </a:rPr>
              <a:t>Introducción</a:t>
            </a:r>
          </a:p>
          <a:p>
            <a:pPr marL="342900" indent="-342900">
              <a:buAutoNum type="arabicPeriod"/>
            </a:pPr>
            <a:endParaRPr lang="es-CO" sz="2400" dirty="0">
              <a:latin typeface="Montserrat" panose="00000500000000000000" pitchFamily="2" charset="0"/>
            </a:endParaRPr>
          </a:p>
          <a:p>
            <a:pPr marL="342900" indent="-342900">
              <a:buAutoNum type="arabicPeriod"/>
            </a:pPr>
            <a:r>
              <a:rPr lang="es-CO" sz="2400" dirty="0">
                <a:latin typeface="Montserrat" panose="00000500000000000000" pitchFamily="2" charset="0"/>
              </a:rPr>
              <a:t>Importancia actual de la sostenibilidad</a:t>
            </a:r>
          </a:p>
          <a:p>
            <a:pPr marL="342900" indent="-342900">
              <a:buAutoNum type="arabicPeriod"/>
            </a:pPr>
            <a:endParaRPr lang="es-CO" sz="2400" dirty="0">
              <a:latin typeface="Montserrat" panose="00000500000000000000" pitchFamily="2" charset="0"/>
            </a:endParaRPr>
          </a:p>
          <a:p>
            <a:pPr marL="342900" indent="-342900">
              <a:buAutoNum type="arabicPeriod"/>
            </a:pPr>
            <a:r>
              <a:rPr lang="es-CO" sz="2400" dirty="0">
                <a:latin typeface="Montserrat" panose="00000500000000000000" pitchFamily="2" charset="0"/>
              </a:rPr>
              <a:t>Normas y marcos de referencia para reportes</a:t>
            </a:r>
          </a:p>
          <a:p>
            <a:pPr marL="342900" indent="-342900">
              <a:buAutoNum type="arabicPeriod"/>
            </a:pPr>
            <a:endParaRPr lang="es-CO" sz="2400" dirty="0">
              <a:latin typeface="Montserrat" panose="00000500000000000000" pitchFamily="2" charset="0"/>
            </a:endParaRPr>
          </a:p>
          <a:p>
            <a:pPr marL="342900" indent="-342900">
              <a:buAutoNum type="arabicPeriod"/>
            </a:pPr>
            <a:r>
              <a:rPr lang="es-CO" sz="2400" dirty="0">
                <a:latin typeface="Montserrat" panose="00000500000000000000" pitchFamily="2" charset="0"/>
              </a:rPr>
              <a:t>Metodología para elaborar informes de sostenibilidad</a:t>
            </a:r>
          </a:p>
          <a:p>
            <a:pPr marL="342900" indent="-342900">
              <a:buAutoNum type="arabicPeriod"/>
            </a:pPr>
            <a:endParaRPr lang="es-CO" sz="2400" dirty="0">
              <a:latin typeface="Montserrat" panose="00000500000000000000" pitchFamily="2" charset="0"/>
            </a:endParaRPr>
          </a:p>
          <a:p>
            <a:pPr marL="342900" indent="-342900">
              <a:buAutoNum type="arabicPeriod"/>
            </a:pPr>
            <a:r>
              <a:rPr lang="es-CO" sz="2400" dirty="0">
                <a:latin typeface="Montserrat" panose="00000500000000000000" pitchFamily="2" charset="0"/>
              </a:rPr>
              <a:t>El rol estratégico del contador público</a:t>
            </a:r>
          </a:p>
          <a:p>
            <a:pPr marL="342900" indent="-342900">
              <a:buAutoNum type="arabicPeriod"/>
            </a:pPr>
            <a:endParaRPr lang="es-CO" sz="2400" dirty="0">
              <a:latin typeface="Montserrat" panose="00000500000000000000" pitchFamily="2" charset="0"/>
            </a:endParaRPr>
          </a:p>
          <a:p>
            <a:pPr marL="342900" indent="-342900">
              <a:buAutoNum type="arabicPeriod"/>
            </a:pPr>
            <a:r>
              <a:rPr lang="es-CO" sz="2400" dirty="0">
                <a:latin typeface="Montserrat" panose="00000500000000000000" pitchFamily="2" charset="0"/>
              </a:rPr>
              <a:t>Aseguramiento del informe de sostenibilidad</a:t>
            </a:r>
          </a:p>
          <a:p>
            <a:pPr marL="342900" indent="-342900">
              <a:buAutoNum type="arabicPeriod"/>
            </a:pPr>
            <a:endParaRPr lang="es-CO" sz="2400" dirty="0">
              <a:latin typeface="Montserrat" panose="00000500000000000000" pitchFamily="2" charset="0"/>
            </a:endParaRPr>
          </a:p>
          <a:p>
            <a:pPr marL="342900" indent="-342900">
              <a:buAutoNum type="arabicPeriod"/>
            </a:pPr>
            <a:r>
              <a:rPr lang="es-CO" sz="2400" dirty="0">
                <a:latin typeface="Montserrat" panose="00000500000000000000" pitchFamily="2" charset="0"/>
              </a:rPr>
              <a:t>Cierre</a:t>
            </a:r>
          </a:p>
        </p:txBody>
      </p:sp>
    </p:spTree>
    <p:extLst>
      <p:ext uri="{BB962C8B-B14F-4D97-AF65-F5344CB8AC3E}">
        <p14:creationId xmlns:p14="http://schemas.microsoft.com/office/powerpoint/2010/main" val="1321747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C7E6A474-9623-FB5D-B41E-476B5BCF306A}"/>
              </a:ext>
            </a:extLst>
          </p:cNvPr>
          <p:cNvSpPr txBox="1"/>
          <p:nvPr/>
        </p:nvSpPr>
        <p:spPr>
          <a:xfrm>
            <a:off x="925599" y="4851180"/>
            <a:ext cx="5002788" cy="738664"/>
          </a:xfrm>
          <a:prstGeom prst="rect">
            <a:avLst/>
          </a:prstGeom>
          <a:noFill/>
        </p:spPr>
        <p:txBody>
          <a:bodyPr wrap="square">
            <a:spAutoFit/>
          </a:bodyPr>
          <a:lstStyle/>
          <a:p>
            <a:r>
              <a:rPr lang="es-CO" sz="1400" dirty="0">
                <a:latin typeface="Montserrat" panose="00000500000000000000" pitchFamily="2" charset="0"/>
              </a:rPr>
              <a:t>KPMG. (2024). El movimiento hacia los informes de sostenibilidad obligatorios Estudio sobre Informes de Sostenibilidad 2024</a:t>
            </a:r>
          </a:p>
        </p:txBody>
      </p:sp>
      <p:pic>
        <p:nvPicPr>
          <p:cNvPr id="10" name="Imagen 9">
            <a:extLst>
              <a:ext uri="{FF2B5EF4-FFF2-40B4-BE49-F238E27FC236}">
                <a16:creationId xmlns:a16="http://schemas.microsoft.com/office/drawing/2014/main" id="{E6AAE07F-927D-F89B-5190-0B1BD4CBE0A9}"/>
              </a:ext>
            </a:extLst>
          </p:cNvPr>
          <p:cNvPicPr>
            <a:picLocks noChangeAspect="1"/>
          </p:cNvPicPr>
          <p:nvPr/>
        </p:nvPicPr>
        <p:blipFill>
          <a:blip r:embed="rId2"/>
          <a:srcRect l="9713" t="32997" r="58320" b="32466"/>
          <a:stretch>
            <a:fillRect/>
          </a:stretch>
        </p:blipFill>
        <p:spPr>
          <a:xfrm>
            <a:off x="841978" y="1710813"/>
            <a:ext cx="5170030" cy="3140367"/>
          </a:xfrm>
          <a:prstGeom prst="rect">
            <a:avLst/>
          </a:prstGeom>
        </p:spPr>
      </p:pic>
      <p:pic>
        <p:nvPicPr>
          <p:cNvPr id="12" name="Imagen 11">
            <a:extLst>
              <a:ext uri="{FF2B5EF4-FFF2-40B4-BE49-F238E27FC236}">
                <a16:creationId xmlns:a16="http://schemas.microsoft.com/office/drawing/2014/main" id="{F261F07A-8279-9082-4A37-3E5482E4E120}"/>
              </a:ext>
            </a:extLst>
          </p:cNvPr>
          <p:cNvPicPr>
            <a:picLocks noChangeAspect="1"/>
          </p:cNvPicPr>
          <p:nvPr/>
        </p:nvPicPr>
        <p:blipFill>
          <a:blip r:embed="rId3"/>
          <a:srcRect l="60968" t="19401" r="6906" b="9873"/>
          <a:stretch>
            <a:fillRect/>
          </a:stretch>
        </p:blipFill>
        <p:spPr>
          <a:xfrm>
            <a:off x="6514476" y="221226"/>
            <a:ext cx="5284233" cy="6540548"/>
          </a:xfrm>
          <a:prstGeom prst="rect">
            <a:avLst/>
          </a:prstGeom>
        </p:spPr>
      </p:pic>
    </p:spTree>
    <p:extLst>
      <p:ext uri="{BB962C8B-B14F-4D97-AF65-F5344CB8AC3E}">
        <p14:creationId xmlns:p14="http://schemas.microsoft.com/office/powerpoint/2010/main" val="1420973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313EFE0-4115-69CC-D30C-F432E89E6243}"/>
              </a:ext>
            </a:extLst>
          </p:cNvPr>
          <p:cNvPicPr>
            <a:picLocks noChangeAspect="1"/>
          </p:cNvPicPr>
          <p:nvPr/>
        </p:nvPicPr>
        <p:blipFill>
          <a:blip r:embed="rId2"/>
          <a:stretch>
            <a:fillRect/>
          </a:stretch>
        </p:blipFill>
        <p:spPr>
          <a:xfrm>
            <a:off x="331787" y="1341336"/>
            <a:ext cx="5586544" cy="4175329"/>
          </a:xfrm>
          <a:prstGeom prst="rect">
            <a:avLst/>
          </a:prstGeom>
        </p:spPr>
      </p:pic>
      <p:pic>
        <p:nvPicPr>
          <p:cNvPr id="7" name="Imagen 6">
            <a:extLst>
              <a:ext uri="{FF2B5EF4-FFF2-40B4-BE49-F238E27FC236}">
                <a16:creationId xmlns:a16="http://schemas.microsoft.com/office/drawing/2014/main" id="{9380978B-6D56-625C-2A51-42A0F52DA128}"/>
              </a:ext>
            </a:extLst>
          </p:cNvPr>
          <p:cNvPicPr>
            <a:picLocks noChangeAspect="1"/>
          </p:cNvPicPr>
          <p:nvPr/>
        </p:nvPicPr>
        <p:blipFill>
          <a:blip r:embed="rId3"/>
          <a:stretch>
            <a:fillRect/>
          </a:stretch>
        </p:blipFill>
        <p:spPr>
          <a:xfrm>
            <a:off x="5918331" y="1209369"/>
            <a:ext cx="6273669" cy="4307295"/>
          </a:xfrm>
          <a:prstGeom prst="rect">
            <a:avLst/>
          </a:prstGeom>
        </p:spPr>
      </p:pic>
    </p:spTree>
    <p:extLst>
      <p:ext uri="{BB962C8B-B14F-4D97-AF65-F5344CB8AC3E}">
        <p14:creationId xmlns:p14="http://schemas.microsoft.com/office/powerpoint/2010/main" val="170492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7DD85F6-1375-95C0-6EEA-80B6FB6B459F}"/>
              </a:ext>
            </a:extLst>
          </p:cNvPr>
          <p:cNvPicPr>
            <a:picLocks noChangeAspect="1"/>
          </p:cNvPicPr>
          <p:nvPr/>
        </p:nvPicPr>
        <p:blipFill>
          <a:blip r:embed="rId2"/>
          <a:stretch>
            <a:fillRect/>
          </a:stretch>
        </p:blipFill>
        <p:spPr>
          <a:xfrm>
            <a:off x="0" y="1181099"/>
            <a:ext cx="11239500" cy="5676901"/>
          </a:xfrm>
          <a:prstGeom prst="rect">
            <a:avLst/>
          </a:prstGeom>
        </p:spPr>
      </p:pic>
      <p:sp>
        <p:nvSpPr>
          <p:cNvPr id="3" name="CuadroTexto 2">
            <a:extLst>
              <a:ext uri="{FF2B5EF4-FFF2-40B4-BE49-F238E27FC236}">
                <a16:creationId xmlns:a16="http://schemas.microsoft.com/office/drawing/2014/main" id="{733835ED-CB10-75BF-957C-DF94773898B5}"/>
              </a:ext>
            </a:extLst>
          </p:cNvPr>
          <p:cNvSpPr txBox="1"/>
          <p:nvPr/>
        </p:nvSpPr>
        <p:spPr>
          <a:xfrm>
            <a:off x="6603590" y="6488668"/>
            <a:ext cx="6098458" cy="369332"/>
          </a:xfrm>
          <a:prstGeom prst="rect">
            <a:avLst/>
          </a:prstGeom>
          <a:noFill/>
        </p:spPr>
        <p:txBody>
          <a:bodyPr wrap="square">
            <a:spAutoFit/>
          </a:bodyPr>
          <a:lstStyle/>
          <a:p>
            <a:r>
              <a:rPr lang="es-CO" dirty="0"/>
              <a:t>ESG </a:t>
            </a:r>
            <a:r>
              <a:rPr lang="es-CO" dirty="0" err="1"/>
              <a:t>Latin</a:t>
            </a:r>
            <a:r>
              <a:rPr lang="es-CO" dirty="0"/>
              <a:t> </a:t>
            </a:r>
            <a:r>
              <a:rPr lang="es-CO" dirty="0" err="1"/>
              <a:t>America</a:t>
            </a:r>
            <a:r>
              <a:rPr lang="es-CO" dirty="0"/>
              <a:t> </a:t>
            </a:r>
            <a:r>
              <a:rPr lang="es-CO" dirty="0" err="1"/>
              <a:t>Landscape</a:t>
            </a:r>
            <a:r>
              <a:rPr lang="es-CO" dirty="0"/>
              <a:t> 2024</a:t>
            </a:r>
          </a:p>
        </p:txBody>
      </p:sp>
    </p:spTree>
    <p:extLst>
      <p:ext uri="{BB962C8B-B14F-4D97-AF65-F5344CB8AC3E}">
        <p14:creationId xmlns:p14="http://schemas.microsoft.com/office/powerpoint/2010/main" val="2018518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380FC50-C363-47C8-0EEE-C683004E6C4C}"/>
              </a:ext>
            </a:extLst>
          </p:cNvPr>
          <p:cNvPicPr>
            <a:picLocks noChangeAspect="1"/>
          </p:cNvPicPr>
          <p:nvPr/>
        </p:nvPicPr>
        <p:blipFill>
          <a:blip r:embed="rId2"/>
          <a:stretch>
            <a:fillRect/>
          </a:stretch>
        </p:blipFill>
        <p:spPr>
          <a:xfrm>
            <a:off x="0" y="0"/>
            <a:ext cx="10287000" cy="6858000"/>
          </a:xfrm>
          <a:prstGeom prst="rect">
            <a:avLst/>
          </a:prstGeom>
        </p:spPr>
      </p:pic>
    </p:spTree>
    <p:extLst>
      <p:ext uri="{BB962C8B-B14F-4D97-AF65-F5344CB8AC3E}">
        <p14:creationId xmlns:p14="http://schemas.microsoft.com/office/powerpoint/2010/main" val="3542699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CFD: Una oportunidad de divulgación climática-financiera | Pacific  Corporate Sustainability (PCS)">
            <a:extLst>
              <a:ext uri="{FF2B5EF4-FFF2-40B4-BE49-F238E27FC236}">
                <a16:creationId xmlns:a16="http://schemas.microsoft.com/office/drawing/2014/main" id="{A9211548-81E3-823C-AECA-B97975F85E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35" b="5814"/>
          <a:stretch>
            <a:fillRect/>
          </a:stretch>
        </p:blipFill>
        <p:spPr bwMode="auto">
          <a:xfrm>
            <a:off x="0" y="1061884"/>
            <a:ext cx="12192000" cy="536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51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F5EF1-729C-72BE-9002-FEB4126BC653}"/>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6FD1BE33-FE86-50FA-B5FB-37C0411A65D9}"/>
              </a:ext>
            </a:extLst>
          </p:cNvPr>
          <p:cNvSpPr>
            <a:spLocks noGrp="1"/>
          </p:cNvSpPr>
          <p:nvPr>
            <p:ph type="title"/>
          </p:nvPr>
        </p:nvSpPr>
        <p:spPr>
          <a:xfrm>
            <a:off x="481012" y="3151869"/>
            <a:ext cx="11229975" cy="1325563"/>
          </a:xfrm>
        </p:spPr>
        <p:txBody>
          <a:bodyPr/>
          <a:lstStyle/>
          <a:p>
            <a:br>
              <a:rPr lang="es-CO" dirty="0">
                <a:solidFill>
                  <a:srgbClr val="002060"/>
                </a:solidFill>
              </a:rPr>
            </a:br>
            <a:r>
              <a:rPr lang="es-CO" dirty="0">
                <a:solidFill>
                  <a:srgbClr val="002060"/>
                </a:solidFill>
              </a:rPr>
              <a:t>4. Metodología para elaborar informes de sostenibilidad</a:t>
            </a:r>
            <a:br>
              <a:rPr lang="es-CO" dirty="0">
                <a:solidFill>
                  <a:srgbClr val="002060"/>
                </a:solidFill>
              </a:rPr>
            </a:br>
            <a:br>
              <a:rPr lang="es-CO" dirty="0">
                <a:solidFill>
                  <a:srgbClr val="002060"/>
                </a:solidFill>
              </a:rPr>
            </a:br>
            <a:endParaRPr lang="es-CO" dirty="0">
              <a:solidFill>
                <a:srgbClr val="002060"/>
              </a:solidFill>
            </a:endParaRPr>
          </a:p>
        </p:txBody>
      </p:sp>
    </p:spTree>
    <p:extLst>
      <p:ext uri="{BB962C8B-B14F-4D97-AF65-F5344CB8AC3E}">
        <p14:creationId xmlns:p14="http://schemas.microsoft.com/office/powerpoint/2010/main" val="3986549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O poder do storytelling para o seu negócio - Varejo S.A">
            <a:extLst>
              <a:ext uri="{FF2B5EF4-FFF2-40B4-BE49-F238E27FC236}">
                <a16:creationId xmlns:a16="http://schemas.microsoft.com/office/drawing/2014/main" id="{E042ACBF-DC5A-09F9-E8E2-06E5D951F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890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_ digital color comicbook style, modern american comic, detailed drawing, Javier, a bald businessman, looks at a computer screen during a company-wide sustainability presentation.">
            <a:extLst>
              <a:ext uri="{FF2B5EF4-FFF2-40B4-BE49-F238E27FC236}">
                <a16:creationId xmlns:a16="http://schemas.microsoft.com/office/drawing/2014/main" id="{07CC1FD5-3C63-F039-85CF-2B93C5DA3149}"/>
              </a:ext>
            </a:extLst>
          </p:cNvPr>
          <p:cNvPicPr>
            <a:picLocks noChangeAspect="1"/>
          </p:cNvPicPr>
          <p:nvPr/>
        </p:nvPicPr>
        <p:blipFill>
          <a:blip r:embed="rId2" cstate="print">
            <a:extLst>
              <a:ext uri="{28A0092B-C50C-407E-A947-70E740481C1C}">
                <a14:useLocalDpi xmlns:a14="http://schemas.microsoft.com/office/drawing/2010/main" val="0"/>
              </a:ext>
            </a:extLst>
          </a:blip>
          <a:srcRect l="9847" r="12515" b="2"/>
          <a:stretch/>
        </p:blipFill>
        <p:spPr bwMode="auto">
          <a:xfrm>
            <a:off x="196731" y="170453"/>
            <a:ext cx="3794884" cy="6517096"/>
          </a:xfrm>
          <a:prstGeom prst="rect">
            <a:avLst/>
          </a:prstGeom>
          <a:noFill/>
        </p:spPr>
      </p:pic>
      <p:pic>
        <p:nvPicPr>
          <p:cNvPr id="8" name="Imagen 7" descr="-- digital color comicbook style, modern american comic, detailed drawing, Grupo de personas en una empresa reciclando, separando residuos">
            <a:extLst>
              <a:ext uri="{FF2B5EF4-FFF2-40B4-BE49-F238E27FC236}">
                <a16:creationId xmlns:a16="http://schemas.microsoft.com/office/drawing/2014/main" id="{42D1EA2D-6C29-EC72-24CE-6678D926B55C}"/>
              </a:ext>
            </a:extLst>
          </p:cNvPr>
          <p:cNvPicPr>
            <a:picLocks noChangeAspect="1"/>
          </p:cNvPicPr>
          <p:nvPr/>
        </p:nvPicPr>
        <p:blipFill>
          <a:blip r:embed="rId3">
            <a:extLst>
              <a:ext uri="{28A0092B-C50C-407E-A947-70E740481C1C}">
                <a14:useLocalDpi xmlns:a14="http://schemas.microsoft.com/office/drawing/2010/main" val="0"/>
              </a:ext>
            </a:extLst>
          </a:blip>
          <a:srcRect l="7060" r="2585" b="-4"/>
          <a:stretch/>
        </p:blipFill>
        <p:spPr bwMode="auto">
          <a:xfrm>
            <a:off x="4184141" y="165371"/>
            <a:ext cx="3826711" cy="3176540"/>
          </a:xfrm>
          <a:prstGeom prst="rect">
            <a:avLst/>
          </a:prstGeom>
          <a:noFill/>
        </p:spPr>
      </p:pic>
      <p:pic>
        <p:nvPicPr>
          <p:cNvPr id="7" name="Imagen 6" descr=",----,, digital color comicbook style, modern american comic, detailed drawing, Wide shot of a clean factory floor. Workers dressed in safety gear are assembling sustainable products. The color scheme is green and blue. A sign in the background reads '100% renewable energy.' A small speech bubble appears over one of the workers (white text on a green background).">
            <a:extLst>
              <a:ext uri="{FF2B5EF4-FFF2-40B4-BE49-F238E27FC236}">
                <a16:creationId xmlns:a16="http://schemas.microsoft.com/office/drawing/2014/main" id="{811377B9-7E32-02D3-DB51-976132BDF6C3}"/>
              </a:ext>
            </a:extLst>
          </p:cNvPr>
          <p:cNvPicPr>
            <a:picLocks noChangeAspect="1"/>
          </p:cNvPicPr>
          <p:nvPr/>
        </p:nvPicPr>
        <p:blipFill>
          <a:blip r:embed="rId4">
            <a:extLst>
              <a:ext uri="{28A0092B-C50C-407E-A947-70E740481C1C}">
                <a14:useLocalDpi xmlns:a14="http://schemas.microsoft.com/office/drawing/2010/main" val="0"/>
              </a:ext>
            </a:extLst>
          </a:blip>
          <a:srcRect t="29879" r="2" b="7759"/>
          <a:stretch/>
        </p:blipFill>
        <p:spPr bwMode="auto">
          <a:xfrm>
            <a:off x="8193992" y="187206"/>
            <a:ext cx="3826711" cy="3181966"/>
          </a:xfrm>
          <a:prstGeom prst="rect">
            <a:avLst/>
          </a:prstGeom>
          <a:noFill/>
        </p:spPr>
      </p:pic>
      <p:pic>
        <p:nvPicPr>
          <p:cNvPr id="4" name="Imagen 3" descr="-   digital color comicbook style, modern american comic, detailed drawing, Overhead shot of the company's headquarters, with solar panels on the roof.">
            <a:extLst>
              <a:ext uri="{FF2B5EF4-FFF2-40B4-BE49-F238E27FC236}">
                <a16:creationId xmlns:a16="http://schemas.microsoft.com/office/drawing/2014/main" id="{3C7399E6-B114-7DD3-38E5-738403C47E74}"/>
              </a:ext>
            </a:extLst>
          </p:cNvPr>
          <p:cNvPicPr>
            <a:picLocks noChangeAspect="1"/>
          </p:cNvPicPr>
          <p:nvPr/>
        </p:nvPicPr>
        <p:blipFill>
          <a:blip r:embed="rId5" cstate="print">
            <a:extLst>
              <a:ext uri="{28A0092B-C50C-407E-A947-70E740481C1C}">
                <a14:useLocalDpi xmlns:a14="http://schemas.microsoft.com/office/drawing/2010/main" val="0"/>
              </a:ext>
            </a:extLst>
          </a:blip>
          <a:srcRect t="9534" r="2" b="28234"/>
          <a:stretch/>
        </p:blipFill>
        <p:spPr bwMode="auto">
          <a:xfrm>
            <a:off x="4184141" y="3512234"/>
            <a:ext cx="3826711" cy="3175314"/>
          </a:xfrm>
          <a:prstGeom prst="rect">
            <a:avLst/>
          </a:prstGeom>
          <a:noFill/>
        </p:spPr>
      </p:pic>
      <p:pic>
        <p:nvPicPr>
          <p:cNvPr id="6" name="Imagen 5" descr="- digital color comicbook style, modern american comic, detailed drawing, A group of diverse individuals -- both male and female, of various ages and ethnicities -- are gathered around Sophie, who is teaching them about composting on a rooftop garden. They all wear masks and gloves, and compostable materials such as food scraps and leaves are nearby. The background is a concrete urban area with some greenery and blue sky in the distance.">
            <a:extLst>
              <a:ext uri="{FF2B5EF4-FFF2-40B4-BE49-F238E27FC236}">
                <a16:creationId xmlns:a16="http://schemas.microsoft.com/office/drawing/2014/main" id="{182895DB-D4F1-6F4A-7EB7-3B8D25228665}"/>
              </a:ext>
            </a:extLst>
          </p:cNvPr>
          <p:cNvPicPr>
            <a:picLocks noChangeAspect="1"/>
          </p:cNvPicPr>
          <p:nvPr/>
        </p:nvPicPr>
        <p:blipFill>
          <a:blip r:embed="rId6">
            <a:extLst>
              <a:ext uri="{28A0092B-C50C-407E-A947-70E740481C1C}">
                <a14:useLocalDpi xmlns:a14="http://schemas.microsoft.com/office/drawing/2010/main" val="0"/>
              </a:ext>
            </a:extLst>
          </a:blip>
          <a:srcRect l="6864" r="2926" b="-3"/>
          <a:stretch/>
        </p:blipFill>
        <p:spPr bwMode="auto">
          <a:xfrm>
            <a:off x="8193992" y="3505966"/>
            <a:ext cx="3826711" cy="3181582"/>
          </a:xfrm>
          <a:prstGeom prst="rect">
            <a:avLst/>
          </a:prstGeom>
          <a:noFill/>
        </p:spPr>
      </p:pic>
    </p:spTree>
    <p:extLst>
      <p:ext uri="{BB962C8B-B14F-4D97-AF65-F5344CB8AC3E}">
        <p14:creationId xmlns:p14="http://schemas.microsoft.com/office/powerpoint/2010/main" val="347110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 digital color comicbook style, modern american comic, detailed drawing, Character A, a 40-year-old bald businessman, stands in a well-lit office with a computer and phone on his desk. He wears a navy blue suit, white shirt, and burgundy tie. Worry lines etch his face.">
            <a:extLst>
              <a:ext uri="{FF2B5EF4-FFF2-40B4-BE49-F238E27FC236}">
                <a16:creationId xmlns:a16="http://schemas.microsoft.com/office/drawing/2014/main" id="{CB687EE7-73A0-6FD5-B398-D22DEDF0CBF4}"/>
              </a:ext>
            </a:extLst>
          </p:cNvPr>
          <p:cNvPicPr>
            <a:picLocks noChangeAspect="1"/>
          </p:cNvPicPr>
          <p:nvPr/>
        </p:nvPicPr>
        <p:blipFill>
          <a:blip r:embed="rId2">
            <a:extLst>
              <a:ext uri="{28A0092B-C50C-407E-A947-70E740481C1C}">
                <a14:useLocalDpi xmlns:a14="http://schemas.microsoft.com/office/drawing/2010/main" val="0"/>
              </a:ext>
            </a:extLst>
          </a:blip>
          <a:srcRect r="-2" b="4283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p:spPr>
      </p:pic>
      <p:pic>
        <p:nvPicPr>
          <p:cNvPr id="5" name="Imagen 4" descr=" digital color comicbook style, modern american comic, detailed drawing, main character, a bald and irritable man wearing a suit and glasses, standing on a busy city street corner during the daytime. Use bold, sharp lines and vibrant colors to create a dynamic and energetic atmosphere.  characters body language to convey his mood, maybe he's tapping his foot or scowling.">
            <a:extLst>
              <a:ext uri="{FF2B5EF4-FFF2-40B4-BE49-F238E27FC236}">
                <a16:creationId xmlns:a16="http://schemas.microsoft.com/office/drawing/2014/main" id="{E2652517-1742-9924-5951-D2995C7F683D}"/>
              </a:ext>
            </a:extLst>
          </p:cNvPr>
          <p:cNvPicPr>
            <a:picLocks noChangeAspect="1"/>
          </p:cNvPicPr>
          <p:nvPr/>
        </p:nvPicPr>
        <p:blipFill>
          <a:blip r:embed="rId3">
            <a:extLst>
              <a:ext uri="{28A0092B-C50C-407E-A947-70E740481C1C}">
                <a14:useLocalDpi xmlns:a14="http://schemas.microsoft.com/office/drawing/2010/main" val="0"/>
              </a:ext>
            </a:extLst>
          </a:blip>
          <a:srcRect r="1" b="38"/>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p:spPr>
      </p:pic>
      <p:pic>
        <p:nvPicPr>
          <p:cNvPr id="10" name="Imagen 9" descr="-,,-,_,, digital color comicbook style, modern american comic, detailed drawing, Medium shot of a man in his mid-40s, bald and with a navy blue suit and glasses, seated at a conference table. The background shows the logo of a sustainable company, and several charts with data on sustainability indicators. Lighting is bright, coming from a nearby window. Camera is positioned at a 30-degree angle from the subject, making it look serious and confident.">
            <a:extLst>
              <a:ext uri="{FF2B5EF4-FFF2-40B4-BE49-F238E27FC236}">
                <a16:creationId xmlns:a16="http://schemas.microsoft.com/office/drawing/2014/main" id="{3752301D-3A54-BF6D-E82A-7B4A1161612F}"/>
              </a:ext>
            </a:extLst>
          </p:cNvPr>
          <p:cNvPicPr>
            <a:picLocks noChangeAspect="1"/>
          </p:cNvPicPr>
          <p:nvPr/>
        </p:nvPicPr>
        <p:blipFill>
          <a:blip r:embed="rId4">
            <a:extLst>
              <a:ext uri="{28A0092B-C50C-407E-A947-70E740481C1C}">
                <a14:useLocalDpi xmlns:a14="http://schemas.microsoft.com/office/drawing/2010/main" val="0"/>
              </a:ext>
            </a:extLst>
          </a:blip>
          <a:srcRect r="3" b="25932"/>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p:spPr>
      </p:pic>
    </p:spTree>
    <p:extLst>
      <p:ext uri="{BB962C8B-B14F-4D97-AF65-F5344CB8AC3E}">
        <p14:creationId xmlns:p14="http://schemas.microsoft.com/office/powerpoint/2010/main" val="3155045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_---, digital color comicbook style, modern american comic, detailed drawing, Medium shot of the conference room, with the CEO raising his hands for everyone's attention. The other people in the room are seated and taking notes. The room is still brightly lit.">
            <a:extLst>
              <a:ext uri="{FF2B5EF4-FFF2-40B4-BE49-F238E27FC236}">
                <a16:creationId xmlns:a16="http://schemas.microsoft.com/office/drawing/2014/main" id="{46301E91-B702-6F38-BA8E-F721D8E6176C}"/>
              </a:ext>
            </a:extLst>
          </p:cNvPr>
          <p:cNvPicPr>
            <a:picLocks noChangeAspect="1"/>
          </p:cNvPicPr>
          <p:nvPr/>
        </p:nvPicPr>
        <p:blipFill>
          <a:blip r:embed="rId2">
            <a:extLst>
              <a:ext uri="{28A0092B-C50C-407E-A947-70E740481C1C}">
                <a14:useLocalDpi xmlns:a14="http://schemas.microsoft.com/office/drawing/2010/main" val="0"/>
              </a:ext>
            </a:extLst>
          </a:blip>
          <a:srcRect t="34377" r="-2" b="25744"/>
          <a:stretch/>
        </p:blipFill>
        <p:spPr bwMode="auto">
          <a:xfrm>
            <a:off x="321730" y="321732"/>
            <a:ext cx="5674897" cy="3017405"/>
          </a:xfrm>
          <a:prstGeom prst="rect">
            <a:avLst/>
          </a:prstGeom>
          <a:noFill/>
        </p:spPr>
      </p:pic>
      <p:pic>
        <p:nvPicPr>
          <p:cNvPr id="2" name="Imagen 1" descr=",-,-_- digital color comicbook style, modern american comic, detailed drawing, Wide view of a conference room with a table in the center. The room looks modern with glass walls and wooden flooring. The man, around 50 years old, wears a navy-blue suit and a white shirt. He's seated at the head of the table, holding a stack of papers in his hand. The room is brightly lit with multiple overhead lamps and natural light coming through the windows.">
            <a:extLst>
              <a:ext uri="{FF2B5EF4-FFF2-40B4-BE49-F238E27FC236}">
                <a16:creationId xmlns:a16="http://schemas.microsoft.com/office/drawing/2014/main" id="{345722EF-F3CC-E880-E858-A7EB780BE069}"/>
              </a:ext>
            </a:extLst>
          </p:cNvPr>
          <p:cNvPicPr>
            <a:picLocks noChangeAspect="1"/>
          </p:cNvPicPr>
          <p:nvPr/>
        </p:nvPicPr>
        <p:blipFill>
          <a:blip r:embed="rId3">
            <a:extLst>
              <a:ext uri="{28A0092B-C50C-407E-A947-70E740481C1C}">
                <a14:useLocalDpi xmlns:a14="http://schemas.microsoft.com/office/drawing/2010/main" val="0"/>
              </a:ext>
            </a:extLst>
          </a:blip>
          <a:srcRect t="21687" r="-2" b="12762"/>
          <a:stretch/>
        </p:blipFill>
        <p:spPr bwMode="auto">
          <a:xfrm>
            <a:off x="321730" y="3510853"/>
            <a:ext cx="5674897" cy="2789954"/>
          </a:xfrm>
          <a:prstGeom prst="rect">
            <a:avLst/>
          </a:prstGeom>
          <a:noFill/>
        </p:spPr>
      </p:pic>
      <p:pic>
        <p:nvPicPr>
          <p:cNvPr id="5" name="Imagen 4" descr=" digital color comicbook style, modern american comic, detailed drawing, In a brightly lit office, we see a young, bald businessman in a blue suit sitting at his desk, looking satisfied and happy.">
            <a:extLst>
              <a:ext uri="{FF2B5EF4-FFF2-40B4-BE49-F238E27FC236}">
                <a16:creationId xmlns:a16="http://schemas.microsoft.com/office/drawing/2014/main" id="{3274888E-DACE-DAFE-1F2B-BE5A6CDAC377}"/>
              </a:ext>
            </a:extLst>
          </p:cNvPr>
          <p:cNvPicPr>
            <a:picLocks noChangeAspect="1"/>
          </p:cNvPicPr>
          <p:nvPr/>
        </p:nvPicPr>
        <p:blipFill>
          <a:blip r:embed="rId4">
            <a:extLst>
              <a:ext uri="{28A0092B-C50C-407E-A947-70E740481C1C}">
                <a14:useLocalDpi xmlns:a14="http://schemas.microsoft.com/office/drawing/2010/main" val="0"/>
              </a:ext>
            </a:extLst>
          </a:blip>
          <a:srcRect l="8407" r="20407" b="-1"/>
          <a:stretch/>
        </p:blipFill>
        <p:spPr bwMode="auto">
          <a:xfrm>
            <a:off x="6195373" y="321733"/>
            <a:ext cx="5674897" cy="5979074"/>
          </a:xfrm>
          <a:prstGeom prst="rect">
            <a:avLst/>
          </a:prstGeom>
          <a:noFill/>
        </p:spPr>
      </p:pic>
    </p:spTree>
    <p:extLst>
      <p:ext uri="{BB962C8B-B14F-4D97-AF65-F5344CB8AC3E}">
        <p14:creationId xmlns:p14="http://schemas.microsoft.com/office/powerpoint/2010/main" val="199897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4753B21-FED3-B71D-11C4-18CEF64CA67C}"/>
              </a:ext>
            </a:extLst>
          </p:cNvPr>
          <p:cNvSpPr>
            <a:spLocks noGrp="1"/>
          </p:cNvSpPr>
          <p:nvPr>
            <p:ph type="title"/>
          </p:nvPr>
        </p:nvSpPr>
        <p:spPr>
          <a:xfrm>
            <a:off x="333528" y="575440"/>
            <a:ext cx="11229975" cy="1325563"/>
          </a:xfrm>
        </p:spPr>
        <p:txBody>
          <a:bodyPr/>
          <a:lstStyle/>
          <a:p>
            <a:br>
              <a:rPr lang="es-CO" sz="2800" dirty="0">
                <a:solidFill>
                  <a:srgbClr val="002060"/>
                </a:solidFill>
              </a:rPr>
            </a:br>
            <a:r>
              <a:rPr lang="es-CO" sz="2800" dirty="0">
                <a:solidFill>
                  <a:srgbClr val="002060"/>
                </a:solidFill>
              </a:rPr>
              <a:t>1. Introducción </a:t>
            </a:r>
            <a:br>
              <a:rPr lang="es-CO" sz="2800" dirty="0">
                <a:solidFill>
                  <a:srgbClr val="002060"/>
                </a:solidFill>
              </a:rPr>
            </a:br>
            <a:br>
              <a:rPr lang="es-CO" sz="2800" dirty="0">
                <a:solidFill>
                  <a:srgbClr val="002060"/>
                </a:solidFill>
              </a:rPr>
            </a:br>
            <a:r>
              <a:rPr lang="es-CO" sz="2800" dirty="0">
                <a:solidFill>
                  <a:srgbClr val="002060"/>
                </a:solidFill>
              </a:rPr>
              <a:t>¿Por qué sostenibilidad y por qué ahora?</a:t>
            </a:r>
          </a:p>
        </p:txBody>
      </p:sp>
      <p:sp>
        <p:nvSpPr>
          <p:cNvPr id="2" name="CuadroTexto 1">
            <a:extLst>
              <a:ext uri="{FF2B5EF4-FFF2-40B4-BE49-F238E27FC236}">
                <a16:creationId xmlns:a16="http://schemas.microsoft.com/office/drawing/2014/main" id="{025C6D85-E5EF-3D13-46BF-49E4A0622878}"/>
              </a:ext>
            </a:extLst>
          </p:cNvPr>
          <p:cNvSpPr txBox="1"/>
          <p:nvPr/>
        </p:nvSpPr>
        <p:spPr>
          <a:xfrm>
            <a:off x="1483772" y="2526182"/>
            <a:ext cx="9224455" cy="3046988"/>
          </a:xfrm>
          <a:prstGeom prst="rect">
            <a:avLst/>
          </a:prstGeom>
          <a:noFill/>
        </p:spPr>
        <p:txBody>
          <a:bodyPr wrap="square">
            <a:spAutoFit/>
          </a:bodyPr>
          <a:lstStyle/>
          <a:p>
            <a:r>
              <a:rPr lang="es-CO" sz="2400" dirty="0">
                <a:latin typeface="Montserrat" panose="00000500000000000000" pitchFamily="2" charset="0"/>
              </a:rPr>
              <a:t>¿Qué es la sostenibilidad? </a:t>
            </a:r>
          </a:p>
          <a:p>
            <a:endParaRPr lang="es-CO" sz="2400" dirty="0">
              <a:latin typeface="Montserrat" panose="00000500000000000000" pitchFamily="2" charset="0"/>
            </a:endParaRPr>
          </a:p>
          <a:p>
            <a:r>
              <a:rPr lang="es-CO" sz="2400" dirty="0">
                <a:latin typeface="Montserrat" panose="00000500000000000000" pitchFamily="2" charset="0"/>
              </a:rPr>
              <a:t>¿Por qué es relevante? </a:t>
            </a:r>
          </a:p>
          <a:p>
            <a:endParaRPr lang="es-CO" sz="2400" dirty="0">
              <a:latin typeface="Montserrat" panose="00000500000000000000" pitchFamily="2" charset="0"/>
            </a:endParaRPr>
          </a:p>
          <a:p>
            <a:r>
              <a:rPr lang="es-CO" sz="2400" dirty="0">
                <a:latin typeface="Montserrat" panose="00000500000000000000" pitchFamily="2" charset="0"/>
              </a:rPr>
              <a:t>¿Cómo incide en la profesión del contador público? </a:t>
            </a:r>
          </a:p>
          <a:p>
            <a:endParaRPr lang="es-CO" sz="2400" dirty="0">
              <a:latin typeface="Montserrat" panose="00000500000000000000" pitchFamily="2" charset="0"/>
            </a:endParaRPr>
          </a:p>
          <a:p>
            <a:r>
              <a:rPr lang="es-CO" sz="2400" dirty="0">
                <a:latin typeface="Montserrat" panose="00000500000000000000" pitchFamily="2" charset="0"/>
              </a:rPr>
              <a:t>¿Qué oportunidades emergen en el campo de acción del contador público? </a:t>
            </a:r>
          </a:p>
        </p:txBody>
      </p:sp>
    </p:spTree>
    <p:extLst>
      <p:ext uri="{BB962C8B-B14F-4D97-AF65-F5344CB8AC3E}">
        <p14:creationId xmlns:p14="http://schemas.microsoft.com/office/powerpoint/2010/main" val="165341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4D83D-D1B0-5B10-BDE3-F1F35196DD2B}"/>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ED7A1B27-9AE0-6CB7-49B7-DDE1FE392BA9}"/>
              </a:ext>
            </a:extLst>
          </p:cNvPr>
          <p:cNvSpPr>
            <a:spLocks noGrp="1"/>
          </p:cNvSpPr>
          <p:nvPr>
            <p:ph type="title"/>
          </p:nvPr>
        </p:nvSpPr>
        <p:spPr>
          <a:xfrm>
            <a:off x="481012" y="3429000"/>
            <a:ext cx="11229975" cy="1325563"/>
          </a:xfrm>
        </p:spPr>
        <p:txBody>
          <a:bodyPr/>
          <a:lstStyle/>
          <a:p>
            <a:r>
              <a:rPr lang="es-ES" dirty="0">
                <a:solidFill>
                  <a:srgbClr val="002060"/>
                </a:solidFill>
                <a:latin typeface="Montserrat" panose="00000500000000000000" pitchFamily="2" charset="0"/>
              </a:rPr>
              <a:t>Integra la sostenibilidad en los lineamientos estratégicos de la organización </a:t>
            </a:r>
            <a:br>
              <a:rPr lang="es-ES" sz="3600" dirty="0">
                <a:solidFill>
                  <a:srgbClr val="002060"/>
                </a:solidFill>
                <a:latin typeface="Montserrat" panose="00000500000000000000" pitchFamily="2" charset="0"/>
              </a:rPr>
            </a:br>
            <a:br>
              <a:rPr lang="es-CO" dirty="0">
                <a:solidFill>
                  <a:srgbClr val="002060"/>
                </a:solidFill>
                <a:latin typeface="Montserrat" panose="00000500000000000000" pitchFamily="2" charset="0"/>
              </a:rPr>
            </a:br>
            <a:br>
              <a:rPr lang="es-CO" dirty="0">
                <a:solidFill>
                  <a:srgbClr val="002060"/>
                </a:solidFill>
                <a:latin typeface="Montserrat" panose="00000500000000000000" pitchFamily="2" charset="0"/>
              </a:rPr>
            </a:br>
            <a:endParaRPr lang="es-CO" dirty="0">
              <a:solidFill>
                <a:srgbClr val="002060"/>
              </a:solidFill>
              <a:latin typeface="Montserrat" panose="00000500000000000000" pitchFamily="2" charset="0"/>
            </a:endParaRPr>
          </a:p>
        </p:txBody>
      </p:sp>
    </p:spTree>
    <p:extLst>
      <p:ext uri="{BB962C8B-B14F-4D97-AF65-F5344CB8AC3E}">
        <p14:creationId xmlns:p14="http://schemas.microsoft.com/office/powerpoint/2010/main" val="4100027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n 39">
            <a:extLst>
              <a:ext uri="{FF2B5EF4-FFF2-40B4-BE49-F238E27FC236}">
                <a16:creationId xmlns:a16="http://schemas.microsoft.com/office/drawing/2014/main" id="{31ACD2E0-6A93-FA2E-3A21-B61AF54DFB11}"/>
              </a:ext>
            </a:extLst>
          </p:cNvPr>
          <p:cNvPicPr>
            <a:picLocks noChangeAspect="1"/>
          </p:cNvPicPr>
          <p:nvPr/>
        </p:nvPicPr>
        <p:blipFill>
          <a:blip r:embed="rId2"/>
          <a:srcRect t="14109"/>
          <a:stretch>
            <a:fillRect/>
          </a:stretch>
        </p:blipFill>
        <p:spPr>
          <a:xfrm>
            <a:off x="0" y="1386349"/>
            <a:ext cx="12040644" cy="4958854"/>
          </a:xfrm>
          <a:prstGeom prst="rect">
            <a:avLst/>
          </a:prstGeom>
        </p:spPr>
      </p:pic>
      <p:sp>
        <p:nvSpPr>
          <p:cNvPr id="42" name="CuadroTexto 41">
            <a:extLst>
              <a:ext uri="{FF2B5EF4-FFF2-40B4-BE49-F238E27FC236}">
                <a16:creationId xmlns:a16="http://schemas.microsoft.com/office/drawing/2014/main" id="{FB4B976C-00A5-F502-01A3-AABEAE4073E6}"/>
              </a:ext>
            </a:extLst>
          </p:cNvPr>
          <p:cNvSpPr txBox="1"/>
          <p:nvPr/>
        </p:nvSpPr>
        <p:spPr>
          <a:xfrm>
            <a:off x="2971093" y="727209"/>
            <a:ext cx="6098458" cy="830997"/>
          </a:xfrm>
          <a:prstGeom prst="rect">
            <a:avLst/>
          </a:prstGeom>
          <a:noFill/>
        </p:spPr>
        <p:txBody>
          <a:bodyPr wrap="square">
            <a:spAutoFit/>
          </a:bodyPr>
          <a:lstStyle/>
          <a:p>
            <a:pPr algn="ctr"/>
            <a:r>
              <a:rPr lang="es-ES" sz="2400" b="1" dirty="0" err="1">
                <a:solidFill>
                  <a:srgbClr val="002060"/>
                </a:solidFill>
                <a:latin typeface="Montserrat" panose="00000500000000000000" pitchFamily="2" charset="0"/>
              </a:rPr>
              <a:t>Roadmap</a:t>
            </a:r>
            <a:r>
              <a:rPr lang="es-ES" sz="2400" b="1" dirty="0">
                <a:solidFill>
                  <a:srgbClr val="002060"/>
                </a:solidFill>
                <a:latin typeface="Montserrat" panose="00000500000000000000" pitchFamily="2" charset="0"/>
              </a:rPr>
              <a:t> de la sostenibilidad en la empresa</a:t>
            </a:r>
            <a:endParaRPr lang="es-CO" sz="2400" b="1" dirty="0">
              <a:latin typeface="Montserrat" panose="00000500000000000000" pitchFamily="2" charset="0"/>
            </a:endParaRPr>
          </a:p>
        </p:txBody>
      </p:sp>
    </p:spTree>
    <p:extLst>
      <p:ext uri="{BB962C8B-B14F-4D97-AF65-F5344CB8AC3E}">
        <p14:creationId xmlns:p14="http://schemas.microsoft.com/office/powerpoint/2010/main" val="1914156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00B1A-8C4B-DA14-B8CE-AC86B5D896DD}"/>
            </a:ext>
          </a:extLst>
        </p:cNvPr>
        <p:cNvGrpSpPr/>
        <p:nvPr/>
      </p:nvGrpSpPr>
      <p:grpSpPr>
        <a:xfrm>
          <a:off x="0" y="0"/>
          <a:ext cx="0" cy="0"/>
          <a:chOff x="0" y="0"/>
          <a:chExt cx="0" cy="0"/>
        </a:xfrm>
      </p:grpSpPr>
      <p:sp>
        <p:nvSpPr>
          <p:cNvPr id="2" name="Forma libre: forma 1">
            <a:extLst>
              <a:ext uri="{FF2B5EF4-FFF2-40B4-BE49-F238E27FC236}">
                <a16:creationId xmlns:a16="http://schemas.microsoft.com/office/drawing/2014/main" id="{9948477D-3D71-6B03-C4AA-F9C9B8A3F32B}"/>
              </a:ext>
            </a:extLst>
          </p:cNvPr>
          <p:cNvSpPr/>
          <p:nvPr/>
        </p:nvSpPr>
        <p:spPr>
          <a:xfrm>
            <a:off x="1266722" y="1711962"/>
            <a:ext cx="5482160" cy="1852143"/>
          </a:xfrm>
          <a:custGeom>
            <a:avLst/>
            <a:gdLst>
              <a:gd name="connsiteX0" fmla="*/ 4756083 w 5482160"/>
              <a:gd name="connsiteY0" fmla="*/ 0 h 1852143"/>
              <a:gd name="connsiteX1" fmla="*/ 5392106 w 5482160"/>
              <a:gd name="connsiteY1" fmla="*/ 0 h 1852143"/>
              <a:gd name="connsiteX2" fmla="*/ 5419692 w 5482160"/>
              <a:gd name="connsiteY2" fmla="*/ 14587 h 1852143"/>
              <a:gd name="connsiteX3" fmla="*/ 5468538 w 5482160"/>
              <a:gd name="connsiteY3" fmla="*/ 173052 h 1852143"/>
              <a:gd name="connsiteX4" fmla="*/ 4672179 w 5482160"/>
              <a:gd name="connsiteY4" fmla="*/ 1679113 h 1852143"/>
              <a:gd name="connsiteX5" fmla="*/ 4642698 w 5482160"/>
              <a:gd name="connsiteY5" fmla="*/ 1715153 h 1852143"/>
              <a:gd name="connsiteX6" fmla="*/ 4625306 w 5482160"/>
              <a:gd name="connsiteY6" fmla="*/ 1724456 h 1852143"/>
              <a:gd name="connsiteX7" fmla="*/ 4599094 w 5482160"/>
              <a:gd name="connsiteY7" fmla="*/ 1756226 h 1852143"/>
              <a:gd name="connsiteX8" fmla="*/ 4382031 w 5482160"/>
              <a:gd name="connsiteY8" fmla="*/ 1846136 h 1852143"/>
              <a:gd name="connsiteX9" fmla="*/ 4056845 w 5482160"/>
              <a:gd name="connsiteY9" fmla="*/ 1846136 h 1852143"/>
              <a:gd name="connsiteX10" fmla="*/ 1885783 w 5482160"/>
              <a:gd name="connsiteY10" fmla="*/ 1846136 h 1852143"/>
              <a:gd name="connsiteX11" fmla="*/ 1864316 w 5482160"/>
              <a:gd name="connsiteY11" fmla="*/ 1850470 h 1852143"/>
              <a:gd name="connsiteX12" fmla="*/ 724241 w 5482160"/>
              <a:gd name="connsiteY12" fmla="*/ 1850470 h 1852143"/>
              <a:gd name="connsiteX13" fmla="*/ 723365 w 5482160"/>
              <a:gd name="connsiteY13" fmla="*/ 1852143 h 1852143"/>
              <a:gd name="connsiteX14" fmla="*/ 97352 w 5482160"/>
              <a:gd name="connsiteY14" fmla="*/ 1852143 h 1852143"/>
              <a:gd name="connsiteX15" fmla="*/ 62868 w 5482160"/>
              <a:gd name="connsiteY15" fmla="*/ 1834079 h 1852143"/>
              <a:gd name="connsiteX16" fmla="*/ 13411 w 5482160"/>
              <a:gd name="connsiteY16" fmla="*/ 1675804 h 1852143"/>
              <a:gd name="connsiteX17" fmla="*/ 135864 w 5482160"/>
              <a:gd name="connsiteY17" fmla="*/ 1442043 h 1852143"/>
              <a:gd name="connsiteX18" fmla="*/ 135864 w 5482160"/>
              <a:gd name="connsiteY18" fmla="*/ 1432750 h 1852143"/>
              <a:gd name="connsiteX19" fmla="*/ 289347 w 5482160"/>
              <a:gd name="connsiteY19" fmla="*/ 1139752 h 1852143"/>
              <a:gd name="connsiteX20" fmla="*/ 294215 w 5482160"/>
              <a:gd name="connsiteY20" fmla="*/ 1139752 h 1852143"/>
              <a:gd name="connsiteX21" fmla="*/ 761050 w 5482160"/>
              <a:gd name="connsiteY21" fmla="*/ 248570 h 1852143"/>
              <a:gd name="connsiteX22" fmla="*/ 790391 w 5482160"/>
              <a:gd name="connsiteY22" fmla="*/ 212417 h 1852143"/>
              <a:gd name="connsiteX23" fmla="*/ 801013 w 5482160"/>
              <a:gd name="connsiteY23" fmla="*/ 206682 h 1852143"/>
              <a:gd name="connsiteX24" fmla="*/ 804014 w 5482160"/>
              <a:gd name="connsiteY24" fmla="*/ 191820 h 1852143"/>
              <a:gd name="connsiteX25" fmla="*/ 1086863 w 5482160"/>
              <a:gd name="connsiteY25" fmla="*/ 4335 h 1852143"/>
              <a:gd name="connsiteX26" fmla="*/ 1412049 w 5482160"/>
              <a:gd name="connsiteY26" fmla="*/ 4335 h 1852143"/>
              <a:gd name="connsiteX27" fmla="*/ 3252806 w 5482160"/>
              <a:gd name="connsiteY27" fmla="*/ 4335 h 1852143"/>
              <a:gd name="connsiteX28" fmla="*/ 4056845 w 5482160"/>
              <a:gd name="connsiteY28" fmla="*/ 4335 h 1852143"/>
              <a:gd name="connsiteX29" fmla="*/ 4382031 w 5482160"/>
              <a:gd name="connsiteY29" fmla="*/ 4335 h 1852143"/>
              <a:gd name="connsiteX30" fmla="*/ 4753791 w 5482160"/>
              <a:gd name="connsiteY30" fmla="*/ 4335 h 18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82160" h="1852143">
                <a:moveTo>
                  <a:pt x="4756083" y="0"/>
                </a:moveTo>
                <a:lnTo>
                  <a:pt x="5392106" y="0"/>
                </a:lnTo>
                <a:lnTo>
                  <a:pt x="5419692" y="14587"/>
                </a:lnTo>
                <a:cubicBezTo>
                  <a:pt x="5476940" y="44858"/>
                  <a:pt x="5498808" y="115805"/>
                  <a:pt x="5468538" y="173052"/>
                </a:cubicBezTo>
                <a:lnTo>
                  <a:pt x="4672179" y="1679113"/>
                </a:lnTo>
                <a:cubicBezTo>
                  <a:pt x="4664611" y="1693425"/>
                  <a:pt x="4654501" y="1705525"/>
                  <a:pt x="4642698" y="1715153"/>
                </a:cubicBezTo>
                <a:lnTo>
                  <a:pt x="4625306" y="1724456"/>
                </a:lnTo>
                <a:lnTo>
                  <a:pt x="4599094" y="1756226"/>
                </a:lnTo>
                <a:cubicBezTo>
                  <a:pt x="4543543" y="1811777"/>
                  <a:pt x="4466800" y="1846136"/>
                  <a:pt x="4382031" y="1846136"/>
                </a:cubicBezTo>
                <a:lnTo>
                  <a:pt x="4056845" y="1846136"/>
                </a:lnTo>
                <a:lnTo>
                  <a:pt x="1885783" y="1846136"/>
                </a:lnTo>
                <a:lnTo>
                  <a:pt x="1864316" y="1850470"/>
                </a:lnTo>
                <a:lnTo>
                  <a:pt x="724241" y="1850470"/>
                </a:lnTo>
                <a:lnTo>
                  <a:pt x="723365" y="1852143"/>
                </a:lnTo>
                <a:lnTo>
                  <a:pt x="97352" y="1852143"/>
                </a:lnTo>
                <a:lnTo>
                  <a:pt x="62868" y="1834079"/>
                </a:lnTo>
                <a:cubicBezTo>
                  <a:pt x="5504" y="1804029"/>
                  <a:pt x="-16638" y="1733168"/>
                  <a:pt x="13411" y="1675804"/>
                </a:cubicBezTo>
                <a:lnTo>
                  <a:pt x="135864" y="1442043"/>
                </a:lnTo>
                <a:lnTo>
                  <a:pt x="135864" y="1432750"/>
                </a:lnTo>
                <a:lnTo>
                  <a:pt x="289347" y="1139752"/>
                </a:lnTo>
                <a:lnTo>
                  <a:pt x="294215" y="1139752"/>
                </a:lnTo>
                <a:lnTo>
                  <a:pt x="761050" y="248570"/>
                </a:lnTo>
                <a:cubicBezTo>
                  <a:pt x="768563" y="234229"/>
                  <a:pt x="778626" y="222090"/>
                  <a:pt x="790391" y="212417"/>
                </a:cubicBezTo>
                <a:lnTo>
                  <a:pt x="801013" y="206682"/>
                </a:lnTo>
                <a:lnTo>
                  <a:pt x="804014" y="191820"/>
                </a:lnTo>
                <a:cubicBezTo>
                  <a:pt x="850614" y="81643"/>
                  <a:pt x="959711" y="4335"/>
                  <a:pt x="1086863" y="4335"/>
                </a:cubicBezTo>
                <a:lnTo>
                  <a:pt x="1412049" y="4335"/>
                </a:lnTo>
                <a:lnTo>
                  <a:pt x="3252806" y="4335"/>
                </a:lnTo>
                <a:lnTo>
                  <a:pt x="4056845" y="4335"/>
                </a:lnTo>
                <a:lnTo>
                  <a:pt x="4382031" y="4335"/>
                </a:lnTo>
                <a:lnTo>
                  <a:pt x="4753791" y="4335"/>
                </a:lnTo>
                <a:close/>
              </a:path>
            </a:pathLst>
          </a:cu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2400" b="1" dirty="0">
              <a:solidFill>
                <a:srgbClr val="002060"/>
              </a:solidFill>
              <a:latin typeface="Montserrat Medium" panose="00000600000000000000" pitchFamily="50" charset="0"/>
            </a:endParaRPr>
          </a:p>
          <a:p>
            <a:pPr algn="ctr"/>
            <a:r>
              <a:rPr lang="es-ES" sz="2400" b="1" dirty="0">
                <a:solidFill>
                  <a:srgbClr val="002060"/>
                </a:solidFill>
                <a:latin typeface="Montserrat Medium" panose="00000600000000000000" pitchFamily="50" charset="0"/>
              </a:rPr>
              <a:t>¿Cómo? </a:t>
            </a:r>
          </a:p>
          <a:p>
            <a:pPr algn="ctr"/>
            <a:endParaRPr lang="es-ES" sz="2400" b="1" dirty="0">
              <a:solidFill>
                <a:srgbClr val="002060"/>
              </a:solidFill>
              <a:latin typeface="Montserrat Medium" panose="00000600000000000000" pitchFamily="50" charset="0"/>
            </a:endParaRPr>
          </a:p>
          <a:p>
            <a:pPr algn="ctr"/>
            <a:r>
              <a:rPr lang="es-ES" sz="2400" b="1" dirty="0">
                <a:solidFill>
                  <a:srgbClr val="002060"/>
                </a:solidFill>
                <a:latin typeface="Montserrat Medium" panose="00000600000000000000" pitchFamily="50" charset="0"/>
              </a:rPr>
              <a:t>¿Qué? </a:t>
            </a:r>
          </a:p>
          <a:p>
            <a:pPr algn="ctr"/>
            <a:endParaRPr lang="es-ES" sz="2400" b="1" dirty="0">
              <a:solidFill>
                <a:srgbClr val="002060"/>
              </a:solidFill>
              <a:latin typeface="Montserrat Medium" panose="00000600000000000000" pitchFamily="50" charset="0"/>
            </a:endParaRPr>
          </a:p>
        </p:txBody>
      </p:sp>
      <p:sp>
        <p:nvSpPr>
          <p:cNvPr id="3" name="Forma libre: forma 2">
            <a:extLst>
              <a:ext uri="{FF2B5EF4-FFF2-40B4-BE49-F238E27FC236}">
                <a16:creationId xmlns:a16="http://schemas.microsoft.com/office/drawing/2014/main" id="{09586F1B-5F26-71BE-5264-A83BDA6DB384}"/>
              </a:ext>
            </a:extLst>
          </p:cNvPr>
          <p:cNvSpPr/>
          <p:nvPr/>
        </p:nvSpPr>
        <p:spPr>
          <a:xfrm>
            <a:off x="6401782" y="1711962"/>
            <a:ext cx="5482160" cy="1852143"/>
          </a:xfrm>
          <a:custGeom>
            <a:avLst/>
            <a:gdLst>
              <a:gd name="connsiteX0" fmla="*/ 4756083 w 5482160"/>
              <a:gd name="connsiteY0" fmla="*/ 0 h 1852143"/>
              <a:gd name="connsiteX1" fmla="*/ 5392106 w 5482160"/>
              <a:gd name="connsiteY1" fmla="*/ 0 h 1852143"/>
              <a:gd name="connsiteX2" fmla="*/ 5419692 w 5482160"/>
              <a:gd name="connsiteY2" fmla="*/ 14587 h 1852143"/>
              <a:gd name="connsiteX3" fmla="*/ 5468538 w 5482160"/>
              <a:gd name="connsiteY3" fmla="*/ 173052 h 1852143"/>
              <a:gd name="connsiteX4" fmla="*/ 4672179 w 5482160"/>
              <a:gd name="connsiteY4" fmla="*/ 1679113 h 1852143"/>
              <a:gd name="connsiteX5" fmla="*/ 4642698 w 5482160"/>
              <a:gd name="connsiteY5" fmla="*/ 1715153 h 1852143"/>
              <a:gd name="connsiteX6" fmla="*/ 4625306 w 5482160"/>
              <a:gd name="connsiteY6" fmla="*/ 1724456 h 1852143"/>
              <a:gd name="connsiteX7" fmla="*/ 4599094 w 5482160"/>
              <a:gd name="connsiteY7" fmla="*/ 1756226 h 1852143"/>
              <a:gd name="connsiteX8" fmla="*/ 4382031 w 5482160"/>
              <a:gd name="connsiteY8" fmla="*/ 1846136 h 1852143"/>
              <a:gd name="connsiteX9" fmla="*/ 4056845 w 5482160"/>
              <a:gd name="connsiteY9" fmla="*/ 1846136 h 1852143"/>
              <a:gd name="connsiteX10" fmla="*/ 1885783 w 5482160"/>
              <a:gd name="connsiteY10" fmla="*/ 1846136 h 1852143"/>
              <a:gd name="connsiteX11" fmla="*/ 1864316 w 5482160"/>
              <a:gd name="connsiteY11" fmla="*/ 1850470 h 1852143"/>
              <a:gd name="connsiteX12" fmla="*/ 724241 w 5482160"/>
              <a:gd name="connsiteY12" fmla="*/ 1850470 h 1852143"/>
              <a:gd name="connsiteX13" fmla="*/ 723365 w 5482160"/>
              <a:gd name="connsiteY13" fmla="*/ 1852143 h 1852143"/>
              <a:gd name="connsiteX14" fmla="*/ 97352 w 5482160"/>
              <a:gd name="connsiteY14" fmla="*/ 1852143 h 1852143"/>
              <a:gd name="connsiteX15" fmla="*/ 62868 w 5482160"/>
              <a:gd name="connsiteY15" fmla="*/ 1834079 h 1852143"/>
              <a:gd name="connsiteX16" fmla="*/ 13411 w 5482160"/>
              <a:gd name="connsiteY16" fmla="*/ 1675804 h 1852143"/>
              <a:gd name="connsiteX17" fmla="*/ 135864 w 5482160"/>
              <a:gd name="connsiteY17" fmla="*/ 1442043 h 1852143"/>
              <a:gd name="connsiteX18" fmla="*/ 135864 w 5482160"/>
              <a:gd name="connsiteY18" fmla="*/ 1432750 h 1852143"/>
              <a:gd name="connsiteX19" fmla="*/ 289347 w 5482160"/>
              <a:gd name="connsiteY19" fmla="*/ 1139752 h 1852143"/>
              <a:gd name="connsiteX20" fmla="*/ 294215 w 5482160"/>
              <a:gd name="connsiteY20" fmla="*/ 1139752 h 1852143"/>
              <a:gd name="connsiteX21" fmla="*/ 761050 w 5482160"/>
              <a:gd name="connsiteY21" fmla="*/ 248570 h 1852143"/>
              <a:gd name="connsiteX22" fmla="*/ 790391 w 5482160"/>
              <a:gd name="connsiteY22" fmla="*/ 212417 h 1852143"/>
              <a:gd name="connsiteX23" fmla="*/ 801013 w 5482160"/>
              <a:gd name="connsiteY23" fmla="*/ 206682 h 1852143"/>
              <a:gd name="connsiteX24" fmla="*/ 804014 w 5482160"/>
              <a:gd name="connsiteY24" fmla="*/ 191820 h 1852143"/>
              <a:gd name="connsiteX25" fmla="*/ 1086863 w 5482160"/>
              <a:gd name="connsiteY25" fmla="*/ 4335 h 1852143"/>
              <a:gd name="connsiteX26" fmla="*/ 1412049 w 5482160"/>
              <a:gd name="connsiteY26" fmla="*/ 4335 h 1852143"/>
              <a:gd name="connsiteX27" fmla="*/ 3252806 w 5482160"/>
              <a:gd name="connsiteY27" fmla="*/ 4335 h 1852143"/>
              <a:gd name="connsiteX28" fmla="*/ 4056845 w 5482160"/>
              <a:gd name="connsiteY28" fmla="*/ 4335 h 1852143"/>
              <a:gd name="connsiteX29" fmla="*/ 4382031 w 5482160"/>
              <a:gd name="connsiteY29" fmla="*/ 4335 h 1852143"/>
              <a:gd name="connsiteX30" fmla="*/ 4753791 w 5482160"/>
              <a:gd name="connsiteY30" fmla="*/ 4335 h 18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82160" h="1852143">
                <a:moveTo>
                  <a:pt x="4756083" y="0"/>
                </a:moveTo>
                <a:lnTo>
                  <a:pt x="5392106" y="0"/>
                </a:lnTo>
                <a:lnTo>
                  <a:pt x="5419692" y="14587"/>
                </a:lnTo>
                <a:cubicBezTo>
                  <a:pt x="5476940" y="44858"/>
                  <a:pt x="5498808" y="115805"/>
                  <a:pt x="5468538" y="173052"/>
                </a:cubicBezTo>
                <a:lnTo>
                  <a:pt x="4672179" y="1679113"/>
                </a:lnTo>
                <a:cubicBezTo>
                  <a:pt x="4664611" y="1693425"/>
                  <a:pt x="4654501" y="1705525"/>
                  <a:pt x="4642698" y="1715153"/>
                </a:cubicBezTo>
                <a:lnTo>
                  <a:pt x="4625306" y="1724456"/>
                </a:lnTo>
                <a:lnTo>
                  <a:pt x="4599094" y="1756226"/>
                </a:lnTo>
                <a:cubicBezTo>
                  <a:pt x="4543543" y="1811777"/>
                  <a:pt x="4466800" y="1846136"/>
                  <a:pt x="4382031" y="1846136"/>
                </a:cubicBezTo>
                <a:lnTo>
                  <a:pt x="4056845" y="1846136"/>
                </a:lnTo>
                <a:lnTo>
                  <a:pt x="1885783" y="1846136"/>
                </a:lnTo>
                <a:lnTo>
                  <a:pt x="1864316" y="1850470"/>
                </a:lnTo>
                <a:lnTo>
                  <a:pt x="724241" y="1850470"/>
                </a:lnTo>
                <a:lnTo>
                  <a:pt x="723365" y="1852143"/>
                </a:lnTo>
                <a:lnTo>
                  <a:pt x="97352" y="1852143"/>
                </a:lnTo>
                <a:lnTo>
                  <a:pt x="62868" y="1834079"/>
                </a:lnTo>
                <a:cubicBezTo>
                  <a:pt x="5504" y="1804029"/>
                  <a:pt x="-16638" y="1733168"/>
                  <a:pt x="13411" y="1675804"/>
                </a:cubicBezTo>
                <a:lnTo>
                  <a:pt x="135864" y="1442043"/>
                </a:lnTo>
                <a:lnTo>
                  <a:pt x="135864" y="1432750"/>
                </a:lnTo>
                <a:lnTo>
                  <a:pt x="289347" y="1139752"/>
                </a:lnTo>
                <a:lnTo>
                  <a:pt x="294215" y="1139752"/>
                </a:lnTo>
                <a:lnTo>
                  <a:pt x="761050" y="248570"/>
                </a:lnTo>
                <a:cubicBezTo>
                  <a:pt x="768563" y="234229"/>
                  <a:pt x="778626" y="222090"/>
                  <a:pt x="790391" y="212417"/>
                </a:cubicBezTo>
                <a:lnTo>
                  <a:pt x="801013" y="206682"/>
                </a:lnTo>
                <a:lnTo>
                  <a:pt x="804014" y="191820"/>
                </a:lnTo>
                <a:cubicBezTo>
                  <a:pt x="850614" y="81643"/>
                  <a:pt x="959711" y="4335"/>
                  <a:pt x="1086863" y="4335"/>
                </a:cubicBezTo>
                <a:lnTo>
                  <a:pt x="1412049" y="4335"/>
                </a:lnTo>
                <a:lnTo>
                  <a:pt x="3252806" y="4335"/>
                </a:lnTo>
                <a:lnTo>
                  <a:pt x="4056845" y="4335"/>
                </a:lnTo>
                <a:lnTo>
                  <a:pt x="4382031" y="4335"/>
                </a:lnTo>
                <a:lnTo>
                  <a:pt x="4753791" y="4335"/>
                </a:lnTo>
                <a:close/>
              </a:path>
            </a:pathLst>
          </a:cu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2400" b="1" dirty="0">
              <a:solidFill>
                <a:srgbClr val="002060"/>
              </a:solidFill>
              <a:latin typeface="Montserrat Medium" panose="00000600000000000000" pitchFamily="50" charset="0"/>
            </a:endParaRPr>
          </a:p>
          <a:p>
            <a:pPr algn="ctr"/>
            <a:r>
              <a:rPr lang="es-ES" sz="2400" b="1" dirty="0">
                <a:solidFill>
                  <a:srgbClr val="002060"/>
                </a:solidFill>
                <a:latin typeface="Montserrat Medium" panose="00000600000000000000" pitchFamily="50" charset="0"/>
              </a:rPr>
              <a:t>¿Cuál es el alcance?</a:t>
            </a:r>
          </a:p>
          <a:p>
            <a:pPr algn="ctr"/>
            <a:endParaRPr lang="es-ES" sz="2400" b="1" dirty="0">
              <a:solidFill>
                <a:srgbClr val="002060"/>
              </a:solidFill>
              <a:latin typeface="Montserrat Medium" panose="00000600000000000000" pitchFamily="50" charset="0"/>
            </a:endParaRPr>
          </a:p>
          <a:p>
            <a:pPr algn="ctr"/>
            <a:r>
              <a:rPr lang="es-ES" sz="2400" b="1" dirty="0">
                <a:solidFill>
                  <a:srgbClr val="002060"/>
                </a:solidFill>
                <a:latin typeface="Montserrat Medium" panose="00000600000000000000" pitchFamily="50" charset="0"/>
              </a:rPr>
              <a:t>¿Quiénes son los </a:t>
            </a:r>
          </a:p>
          <a:p>
            <a:pPr algn="ctr"/>
            <a:r>
              <a:rPr lang="es-ES" sz="2400" b="1" dirty="0">
                <a:solidFill>
                  <a:srgbClr val="002060"/>
                </a:solidFill>
                <a:latin typeface="Montserrat Medium" panose="00000600000000000000" pitchFamily="50" charset="0"/>
              </a:rPr>
              <a:t>responsables?</a:t>
            </a:r>
          </a:p>
          <a:p>
            <a:pPr algn="ctr"/>
            <a:endParaRPr lang="es-PE" sz="2400" dirty="0"/>
          </a:p>
        </p:txBody>
      </p:sp>
      <p:sp>
        <p:nvSpPr>
          <p:cNvPr id="4" name="Forma libre: forma 3">
            <a:extLst>
              <a:ext uri="{FF2B5EF4-FFF2-40B4-BE49-F238E27FC236}">
                <a16:creationId xmlns:a16="http://schemas.microsoft.com/office/drawing/2014/main" id="{12F75C2A-D4FE-5CDE-187E-8094CDF88E54}"/>
              </a:ext>
            </a:extLst>
          </p:cNvPr>
          <p:cNvSpPr/>
          <p:nvPr/>
        </p:nvSpPr>
        <p:spPr>
          <a:xfrm>
            <a:off x="369333" y="3876632"/>
            <a:ext cx="5482160" cy="1852143"/>
          </a:xfrm>
          <a:custGeom>
            <a:avLst/>
            <a:gdLst>
              <a:gd name="connsiteX0" fmla="*/ 4756083 w 5482160"/>
              <a:gd name="connsiteY0" fmla="*/ 0 h 1852143"/>
              <a:gd name="connsiteX1" fmla="*/ 5392106 w 5482160"/>
              <a:gd name="connsiteY1" fmla="*/ 0 h 1852143"/>
              <a:gd name="connsiteX2" fmla="*/ 5419692 w 5482160"/>
              <a:gd name="connsiteY2" fmla="*/ 14587 h 1852143"/>
              <a:gd name="connsiteX3" fmla="*/ 5468538 w 5482160"/>
              <a:gd name="connsiteY3" fmla="*/ 173052 h 1852143"/>
              <a:gd name="connsiteX4" fmla="*/ 4672179 w 5482160"/>
              <a:gd name="connsiteY4" fmla="*/ 1679113 h 1852143"/>
              <a:gd name="connsiteX5" fmla="*/ 4642698 w 5482160"/>
              <a:gd name="connsiteY5" fmla="*/ 1715153 h 1852143"/>
              <a:gd name="connsiteX6" fmla="*/ 4625306 w 5482160"/>
              <a:gd name="connsiteY6" fmla="*/ 1724456 h 1852143"/>
              <a:gd name="connsiteX7" fmla="*/ 4599094 w 5482160"/>
              <a:gd name="connsiteY7" fmla="*/ 1756226 h 1852143"/>
              <a:gd name="connsiteX8" fmla="*/ 4382031 w 5482160"/>
              <a:gd name="connsiteY8" fmla="*/ 1846136 h 1852143"/>
              <a:gd name="connsiteX9" fmla="*/ 4056845 w 5482160"/>
              <a:gd name="connsiteY9" fmla="*/ 1846136 h 1852143"/>
              <a:gd name="connsiteX10" fmla="*/ 1885783 w 5482160"/>
              <a:gd name="connsiteY10" fmla="*/ 1846136 h 1852143"/>
              <a:gd name="connsiteX11" fmla="*/ 1864316 w 5482160"/>
              <a:gd name="connsiteY11" fmla="*/ 1850470 h 1852143"/>
              <a:gd name="connsiteX12" fmla="*/ 724241 w 5482160"/>
              <a:gd name="connsiteY12" fmla="*/ 1850470 h 1852143"/>
              <a:gd name="connsiteX13" fmla="*/ 723365 w 5482160"/>
              <a:gd name="connsiteY13" fmla="*/ 1852143 h 1852143"/>
              <a:gd name="connsiteX14" fmla="*/ 97352 w 5482160"/>
              <a:gd name="connsiteY14" fmla="*/ 1852143 h 1852143"/>
              <a:gd name="connsiteX15" fmla="*/ 62868 w 5482160"/>
              <a:gd name="connsiteY15" fmla="*/ 1834079 h 1852143"/>
              <a:gd name="connsiteX16" fmla="*/ 13411 w 5482160"/>
              <a:gd name="connsiteY16" fmla="*/ 1675804 h 1852143"/>
              <a:gd name="connsiteX17" fmla="*/ 135864 w 5482160"/>
              <a:gd name="connsiteY17" fmla="*/ 1442043 h 1852143"/>
              <a:gd name="connsiteX18" fmla="*/ 135864 w 5482160"/>
              <a:gd name="connsiteY18" fmla="*/ 1432750 h 1852143"/>
              <a:gd name="connsiteX19" fmla="*/ 289347 w 5482160"/>
              <a:gd name="connsiteY19" fmla="*/ 1139752 h 1852143"/>
              <a:gd name="connsiteX20" fmla="*/ 294215 w 5482160"/>
              <a:gd name="connsiteY20" fmla="*/ 1139752 h 1852143"/>
              <a:gd name="connsiteX21" fmla="*/ 761050 w 5482160"/>
              <a:gd name="connsiteY21" fmla="*/ 248570 h 1852143"/>
              <a:gd name="connsiteX22" fmla="*/ 790391 w 5482160"/>
              <a:gd name="connsiteY22" fmla="*/ 212417 h 1852143"/>
              <a:gd name="connsiteX23" fmla="*/ 801013 w 5482160"/>
              <a:gd name="connsiteY23" fmla="*/ 206682 h 1852143"/>
              <a:gd name="connsiteX24" fmla="*/ 804014 w 5482160"/>
              <a:gd name="connsiteY24" fmla="*/ 191820 h 1852143"/>
              <a:gd name="connsiteX25" fmla="*/ 1086863 w 5482160"/>
              <a:gd name="connsiteY25" fmla="*/ 4335 h 1852143"/>
              <a:gd name="connsiteX26" fmla="*/ 1412049 w 5482160"/>
              <a:gd name="connsiteY26" fmla="*/ 4335 h 1852143"/>
              <a:gd name="connsiteX27" fmla="*/ 3252806 w 5482160"/>
              <a:gd name="connsiteY27" fmla="*/ 4335 h 1852143"/>
              <a:gd name="connsiteX28" fmla="*/ 4056845 w 5482160"/>
              <a:gd name="connsiteY28" fmla="*/ 4335 h 1852143"/>
              <a:gd name="connsiteX29" fmla="*/ 4382031 w 5482160"/>
              <a:gd name="connsiteY29" fmla="*/ 4335 h 1852143"/>
              <a:gd name="connsiteX30" fmla="*/ 4753791 w 5482160"/>
              <a:gd name="connsiteY30" fmla="*/ 4335 h 18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82160" h="1852143">
                <a:moveTo>
                  <a:pt x="4756083" y="0"/>
                </a:moveTo>
                <a:lnTo>
                  <a:pt x="5392106" y="0"/>
                </a:lnTo>
                <a:lnTo>
                  <a:pt x="5419692" y="14587"/>
                </a:lnTo>
                <a:cubicBezTo>
                  <a:pt x="5476940" y="44858"/>
                  <a:pt x="5498808" y="115805"/>
                  <a:pt x="5468538" y="173052"/>
                </a:cubicBezTo>
                <a:lnTo>
                  <a:pt x="4672179" y="1679113"/>
                </a:lnTo>
                <a:cubicBezTo>
                  <a:pt x="4664611" y="1693425"/>
                  <a:pt x="4654501" y="1705525"/>
                  <a:pt x="4642698" y="1715153"/>
                </a:cubicBezTo>
                <a:lnTo>
                  <a:pt x="4625306" y="1724456"/>
                </a:lnTo>
                <a:lnTo>
                  <a:pt x="4599094" y="1756226"/>
                </a:lnTo>
                <a:cubicBezTo>
                  <a:pt x="4543543" y="1811777"/>
                  <a:pt x="4466800" y="1846136"/>
                  <a:pt x="4382031" y="1846136"/>
                </a:cubicBezTo>
                <a:lnTo>
                  <a:pt x="4056845" y="1846136"/>
                </a:lnTo>
                <a:lnTo>
                  <a:pt x="1885783" y="1846136"/>
                </a:lnTo>
                <a:lnTo>
                  <a:pt x="1864316" y="1850470"/>
                </a:lnTo>
                <a:lnTo>
                  <a:pt x="724241" y="1850470"/>
                </a:lnTo>
                <a:lnTo>
                  <a:pt x="723365" y="1852143"/>
                </a:lnTo>
                <a:lnTo>
                  <a:pt x="97352" y="1852143"/>
                </a:lnTo>
                <a:lnTo>
                  <a:pt x="62868" y="1834079"/>
                </a:lnTo>
                <a:cubicBezTo>
                  <a:pt x="5504" y="1804029"/>
                  <a:pt x="-16638" y="1733168"/>
                  <a:pt x="13411" y="1675804"/>
                </a:cubicBezTo>
                <a:lnTo>
                  <a:pt x="135864" y="1442043"/>
                </a:lnTo>
                <a:lnTo>
                  <a:pt x="135864" y="1432750"/>
                </a:lnTo>
                <a:lnTo>
                  <a:pt x="289347" y="1139752"/>
                </a:lnTo>
                <a:lnTo>
                  <a:pt x="294215" y="1139752"/>
                </a:lnTo>
                <a:lnTo>
                  <a:pt x="761050" y="248570"/>
                </a:lnTo>
                <a:cubicBezTo>
                  <a:pt x="768563" y="234229"/>
                  <a:pt x="778626" y="222090"/>
                  <a:pt x="790391" y="212417"/>
                </a:cubicBezTo>
                <a:lnTo>
                  <a:pt x="801013" y="206682"/>
                </a:lnTo>
                <a:lnTo>
                  <a:pt x="804014" y="191820"/>
                </a:lnTo>
                <a:cubicBezTo>
                  <a:pt x="850614" y="81643"/>
                  <a:pt x="959711" y="4335"/>
                  <a:pt x="1086863" y="4335"/>
                </a:cubicBezTo>
                <a:lnTo>
                  <a:pt x="1412049" y="4335"/>
                </a:lnTo>
                <a:lnTo>
                  <a:pt x="3252806" y="4335"/>
                </a:lnTo>
                <a:lnTo>
                  <a:pt x="4056845" y="4335"/>
                </a:lnTo>
                <a:lnTo>
                  <a:pt x="4382031" y="4335"/>
                </a:lnTo>
                <a:lnTo>
                  <a:pt x="4753791" y="4335"/>
                </a:lnTo>
                <a:close/>
              </a:path>
            </a:pathLst>
          </a:cu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ES" sz="2400" b="1" dirty="0">
                <a:solidFill>
                  <a:srgbClr val="002060"/>
                </a:solidFill>
                <a:latin typeface="Montserrat Medium" panose="00000600000000000000" pitchFamily="50" charset="0"/>
              </a:rPr>
              <a:t>¿Con qué? </a:t>
            </a:r>
          </a:p>
          <a:p>
            <a:pPr algn="ctr"/>
            <a:endParaRPr lang="es-ES" sz="2400" b="1" dirty="0">
              <a:solidFill>
                <a:srgbClr val="002060"/>
              </a:solidFill>
              <a:latin typeface="Montserrat Medium" panose="00000600000000000000" pitchFamily="50" charset="0"/>
            </a:endParaRPr>
          </a:p>
          <a:p>
            <a:pPr algn="ctr"/>
            <a:r>
              <a:rPr lang="es-ES" sz="2400" b="1" dirty="0">
                <a:solidFill>
                  <a:srgbClr val="002060"/>
                </a:solidFill>
                <a:latin typeface="Montserrat Medium" panose="00000600000000000000" pitchFamily="50" charset="0"/>
              </a:rPr>
              <a:t>¿Qué herramientas </a:t>
            </a:r>
          </a:p>
          <a:p>
            <a:pPr algn="ctr"/>
            <a:r>
              <a:rPr lang="es-ES" sz="2400" b="1" dirty="0">
                <a:solidFill>
                  <a:srgbClr val="002060"/>
                </a:solidFill>
                <a:latin typeface="Montserrat Medium" panose="00000600000000000000" pitchFamily="50" charset="0"/>
              </a:rPr>
              <a:t>se usarán? </a:t>
            </a:r>
            <a:endParaRPr lang="es-PE" sz="2400" dirty="0">
              <a:solidFill>
                <a:srgbClr val="002060"/>
              </a:solidFill>
            </a:endParaRPr>
          </a:p>
        </p:txBody>
      </p:sp>
      <p:sp>
        <p:nvSpPr>
          <p:cNvPr id="5" name="Forma libre: forma 4">
            <a:extLst>
              <a:ext uri="{FF2B5EF4-FFF2-40B4-BE49-F238E27FC236}">
                <a16:creationId xmlns:a16="http://schemas.microsoft.com/office/drawing/2014/main" id="{7DF68103-07A9-A9F8-1465-DC202A668BC6}"/>
              </a:ext>
            </a:extLst>
          </p:cNvPr>
          <p:cNvSpPr/>
          <p:nvPr/>
        </p:nvSpPr>
        <p:spPr>
          <a:xfrm>
            <a:off x="5333411" y="3876631"/>
            <a:ext cx="5482160" cy="1852143"/>
          </a:xfrm>
          <a:custGeom>
            <a:avLst/>
            <a:gdLst>
              <a:gd name="connsiteX0" fmla="*/ 4756083 w 5482160"/>
              <a:gd name="connsiteY0" fmla="*/ 0 h 1852143"/>
              <a:gd name="connsiteX1" fmla="*/ 5392106 w 5482160"/>
              <a:gd name="connsiteY1" fmla="*/ 0 h 1852143"/>
              <a:gd name="connsiteX2" fmla="*/ 5419692 w 5482160"/>
              <a:gd name="connsiteY2" fmla="*/ 14587 h 1852143"/>
              <a:gd name="connsiteX3" fmla="*/ 5468538 w 5482160"/>
              <a:gd name="connsiteY3" fmla="*/ 173052 h 1852143"/>
              <a:gd name="connsiteX4" fmla="*/ 4672179 w 5482160"/>
              <a:gd name="connsiteY4" fmla="*/ 1679113 h 1852143"/>
              <a:gd name="connsiteX5" fmla="*/ 4642698 w 5482160"/>
              <a:gd name="connsiteY5" fmla="*/ 1715153 h 1852143"/>
              <a:gd name="connsiteX6" fmla="*/ 4625306 w 5482160"/>
              <a:gd name="connsiteY6" fmla="*/ 1724456 h 1852143"/>
              <a:gd name="connsiteX7" fmla="*/ 4599094 w 5482160"/>
              <a:gd name="connsiteY7" fmla="*/ 1756226 h 1852143"/>
              <a:gd name="connsiteX8" fmla="*/ 4382031 w 5482160"/>
              <a:gd name="connsiteY8" fmla="*/ 1846136 h 1852143"/>
              <a:gd name="connsiteX9" fmla="*/ 4056845 w 5482160"/>
              <a:gd name="connsiteY9" fmla="*/ 1846136 h 1852143"/>
              <a:gd name="connsiteX10" fmla="*/ 1885783 w 5482160"/>
              <a:gd name="connsiteY10" fmla="*/ 1846136 h 1852143"/>
              <a:gd name="connsiteX11" fmla="*/ 1864316 w 5482160"/>
              <a:gd name="connsiteY11" fmla="*/ 1850470 h 1852143"/>
              <a:gd name="connsiteX12" fmla="*/ 724241 w 5482160"/>
              <a:gd name="connsiteY12" fmla="*/ 1850470 h 1852143"/>
              <a:gd name="connsiteX13" fmla="*/ 723365 w 5482160"/>
              <a:gd name="connsiteY13" fmla="*/ 1852143 h 1852143"/>
              <a:gd name="connsiteX14" fmla="*/ 97352 w 5482160"/>
              <a:gd name="connsiteY14" fmla="*/ 1852143 h 1852143"/>
              <a:gd name="connsiteX15" fmla="*/ 62868 w 5482160"/>
              <a:gd name="connsiteY15" fmla="*/ 1834079 h 1852143"/>
              <a:gd name="connsiteX16" fmla="*/ 13411 w 5482160"/>
              <a:gd name="connsiteY16" fmla="*/ 1675804 h 1852143"/>
              <a:gd name="connsiteX17" fmla="*/ 135864 w 5482160"/>
              <a:gd name="connsiteY17" fmla="*/ 1442043 h 1852143"/>
              <a:gd name="connsiteX18" fmla="*/ 135864 w 5482160"/>
              <a:gd name="connsiteY18" fmla="*/ 1432750 h 1852143"/>
              <a:gd name="connsiteX19" fmla="*/ 289347 w 5482160"/>
              <a:gd name="connsiteY19" fmla="*/ 1139752 h 1852143"/>
              <a:gd name="connsiteX20" fmla="*/ 294215 w 5482160"/>
              <a:gd name="connsiteY20" fmla="*/ 1139752 h 1852143"/>
              <a:gd name="connsiteX21" fmla="*/ 761050 w 5482160"/>
              <a:gd name="connsiteY21" fmla="*/ 248570 h 1852143"/>
              <a:gd name="connsiteX22" fmla="*/ 790391 w 5482160"/>
              <a:gd name="connsiteY22" fmla="*/ 212417 h 1852143"/>
              <a:gd name="connsiteX23" fmla="*/ 801013 w 5482160"/>
              <a:gd name="connsiteY23" fmla="*/ 206682 h 1852143"/>
              <a:gd name="connsiteX24" fmla="*/ 804014 w 5482160"/>
              <a:gd name="connsiteY24" fmla="*/ 191820 h 1852143"/>
              <a:gd name="connsiteX25" fmla="*/ 1086863 w 5482160"/>
              <a:gd name="connsiteY25" fmla="*/ 4335 h 1852143"/>
              <a:gd name="connsiteX26" fmla="*/ 1412049 w 5482160"/>
              <a:gd name="connsiteY26" fmla="*/ 4335 h 1852143"/>
              <a:gd name="connsiteX27" fmla="*/ 3252806 w 5482160"/>
              <a:gd name="connsiteY27" fmla="*/ 4335 h 1852143"/>
              <a:gd name="connsiteX28" fmla="*/ 4056845 w 5482160"/>
              <a:gd name="connsiteY28" fmla="*/ 4335 h 1852143"/>
              <a:gd name="connsiteX29" fmla="*/ 4382031 w 5482160"/>
              <a:gd name="connsiteY29" fmla="*/ 4335 h 1852143"/>
              <a:gd name="connsiteX30" fmla="*/ 4753791 w 5482160"/>
              <a:gd name="connsiteY30" fmla="*/ 4335 h 18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82160" h="1852143">
                <a:moveTo>
                  <a:pt x="4756083" y="0"/>
                </a:moveTo>
                <a:lnTo>
                  <a:pt x="5392106" y="0"/>
                </a:lnTo>
                <a:lnTo>
                  <a:pt x="5419692" y="14587"/>
                </a:lnTo>
                <a:cubicBezTo>
                  <a:pt x="5476940" y="44858"/>
                  <a:pt x="5498808" y="115805"/>
                  <a:pt x="5468538" y="173052"/>
                </a:cubicBezTo>
                <a:lnTo>
                  <a:pt x="4672179" y="1679113"/>
                </a:lnTo>
                <a:cubicBezTo>
                  <a:pt x="4664611" y="1693425"/>
                  <a:pt x="4654501" y="1705525"/>
                  <a:pt x="4642698" y="1715153"/>
                </a:cubicBezTo>
                <a:lnTo>
                  <a:pt x="4625306" y="1724456"/>
                </a:lnTo>
                <a:lnTo>
                  <a:pt x="4599094" y="1756226"/>
                </a:lnTo>
                <a:cubicBezTo>
                  <a:pt x="4543543" y="1811777"/>
                  <a:pt x="4466800" y="1846136"/>
                  <a:pt x="4382031" y="1846136"/>
                </a:cubicBezTo>
                <a:lnTo>
                  <a:pt x="4056845" y="1846136"/>
                </a:lnTo>
                <a:lnTo>
                  <a:pt x="1885783" y="1846136"/>
                </a:lnTo>
                <a:lnTo>
                  <a:pt x="1864316" y="1850470"/>
                </a:lnTo>
                <a:lnTo>
                  <a:pt x="724241" y="1850470"/>
                </a:lnTo>
                <a:lnTo>
                  <a:pt x="723365" y="1852143"/>
                </a:lnTo>
                <a:lnTo>
                  <a:pt x="97352" y="1852143"/>
                </a:lnTo>
                <a:lnTo>
                  <a:pt x="62868" y="1834079"/>
                </a:lnTo>
                <a:cubicBezTo>
                  <a:pt x="5504" y="1804029"/>
                  <a:pt x="-16638" y="1733168"/>
                  <a:pt x="13411" y="1675804"/>
                </a:cubicBezTo>
                <a:lnTo>
                  <a:pt x="135864" y="1442043"/>
                </a:lnTo>
                <a:lnTo>
                  <a:pt x="135864" y="1432750"/>
                </a:lnTo>
                <a:lnTo>
                  <a:pt x="289347" y="1139752"/>
                </a:lnTo>
                <a:lnTo>
                  <a:pt x="294215" y="1139752"/>
                </a:lnTo>
                <a:lnTo>
                  <a:pt x="761050" y="248570"/>
                </a:lnTo>
                <a:cubicBezTo>
                  <a:pt x="768563" y="234229"/>
                  <a:pt x="778626" y="222090"/>
                  <a:pt x="790391" y="212417"/>
                </a:cubicBezTo>
                <a:lnTo>
                  <a:pt x="801013" y="206682"/>
                </a:lnTo>
                <a:lnTo>
                  <a:pt x="804014" y="191820"/>
                </a:lnTo>
                <a:cubicBezTo>
                  <a:pt x="850614" y="81643"/>
                  <a:pt x="959711" y="4335"/>
                  <a:pt x="1086863" y="4335"/>
                </a:cubicBezTo>
                <a:lnTo>
                  <a:pt x="1412049" y="4335"/>
                </a:lnTo>
                <a:lnTo>
                  <a:pt x="3252806" y="4335"/>
                </a:lnTo>
                <a:lnTo>
                  <a:pt x="4056845" y="4335"/>
                </a:lnTo>
                <a:lnTo>
                  <a:pt x="4382031" y="4335"/>
                </a:lnTo>
                <a:lnTo>
                  <a:pt x="4753791" y="4335"/>
                </a:lnTo>
                <a:close/>
              </a:path>
            </a:pathLst>
          </a:cu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s-ES" sz="2400" b="1" dirty="0">
                <a:solidFill>
                  <a:srgbClr val="002060"/>
                </a:solidFill>
                <a:latin typeface="Montserrat Medium" panose="00000600000000000000" pitchFamily="50" charset="0"/>
              </a:rPr>
              <a:t>¿En qué formato? </a:t>
            </a:r>
          </a:p>
          <a:p>
            <a:pPr algn="ctr"/>
            <a:endParaRPr lang="es-ES" sz="2400" b="1" dirty="0">
              <a:solidFill>
                <a:srgbClr val="002060"/>
              </a:solidFill>
              <a:latin typeface="Montserrat Medium" panose="00000600000000000000" pitchFamily="50" charset="0"/>
            </a:endParaRPr>
          </a:p>
          <a:p>
            <a:pPr algn="ctr"/>
            <a:r>
              <a:rPr lang="es-ES" sz="2400" b="1" dirty="0">
                <a:solidFill>
                  <a:srgbClr val="002060"/>
                </a:solidFill>
                <a:latin typeface="Montserrat Medium" panose="00000600000000000000" pitchFamily="50" charset="0"/>
              </a:rPr>
              <a:t>¿cuándo? </a:t>
            </a:r>
            <a:endParaRPr lang="es-PE" sz="2400" dirty="0">
              <a:solidFill>
                <a:srgbClr val="002060"/>
              </a:solidFill>
            </a:endParaRPr>
          </a:p>
        </p:txBody>
      </p:sp>
      <p:sp>
        <p:nvSpPr>
          <p:cNvPr id="6" name="CuadroTexto 5">
            <a:extLst>
              <a:ext uri="{FF2B5EF4-FFF2-40B4-BE49-F238E27FC236}">
                <a16:creationId xmlns:a16="http://schemas.microsoft.com/office/drawing/2014/main" id="{6B39DFF9-5F86-3B72-A5F4-892C7EEBE2EC}"/>
              </a:ext>
            </a:extLst>
          </p:cNvPr>
          <p:cNvSpPr txBox="1"/>
          <p:nvPr/>
        </p:nvSpPr>
        <p:spPr>
          <a:xfrm>
            <a:off x="2804631" y="606005"/>
            <a:ext cx="6093724" cy="523220"/>
          </a:xfrm>
          <a:prstGeom prst="rect">
            <a:avLst/>
          </a:prstGeom>
          <a:noFill/>
        </p:spPr>
        <p:txBody>
          <a:bodyPr wrap="square">
            <a:spAutoFit/>
          </a:bodyPr>
          <a:lstStyle/>
          <a:p>
            <a:pPr algn="ctr"/>
            <a:r>
              <a:rPr lang="es-ES" sz="2800" b="1" dirty="0">
                <a:solidFill>
                  <a:srgbClr val="002060"/>
                </a:solidFill>
                <a:latin typeface="Montserrat" panose="00000500000000000000" pitchFamily="2" charset="0"/>
              </a:rPr>
              <a:t>Planifica el diseño del reporte </a:t>
            </a:r>
          </a:p>
        </p:txBody>
      </p:sp>
    </p:spTree>
    <p:extLst>
      <p:ext uri="{BB962C8B-B14F-4D97-AF65-F5344CB8AC3E}">
        <p14:creationId xmlns:p14="http://schemas.microsoft.com/office/powerpoint/2010/main" val="300081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grpId="0" nodeType="clickEffect">
                                  <p:stCondLst>
                                    <p:cond delay="0"/>
                                  </p:stCondLst>
                                  <p:childTnLst>
                                    <p:animClr clrSpc="rgb" dir="cw">
                                      <p:cBhvr>
                                        <p:cTn id="6" dur="2000" fill="hold"/>
                                        <p:tgtEl>
                                          <p:spTgt spid="3"/>
                                        </p:tgtEl>
                                        <p:attrNameLst>
                                          <p:attrName>stroke.color</p:attrName>
                                        </p:attrNameLst>
                                      </p:cBhvr>
                                      <p:to>
                                        <a:schemeClr val="accent2"/>
                                      </p:to>
                                    </p:animClr>
                                    <p:set>
                                      <p:cBhvr>
                                        <p:cTn id="7" dur="2000" fill="hold"/>
                                        <p:tgtEl>
                                          <p:spTgt spid="3"/>
                                        </p:tgtEl>
                                        <p:attrNameLst>
                                          <p:attrName>stroke.on</p:attrName>
                                        </p:attrNameLst>
                                      </p:cBhvr>
                                      <p:to>
                                        <p:strVal val="true"/>
                                      </p:to>
                                    </p:set>
                                  </p:childTnLst>
                                </p:cTn>
                              </p:par>
                              <p:par>
                                <p:cTn id="8" presetID="7" presetClass="emph" presetSubtype="2" fill="hold" grpId="0" nodeType="withEffect">
                                  <p:stCondLst>
                                    <p:cond delay="0"/>
                                  </p:stCondLst>
                                  <p:childTnLst>
                                    <p:animClr clrSpc="rgb" dir="cw">
                                      <p:cBhvr>
                                        <p:cTn id="9" dur="2000" fill="hold"/>
                                        <p:tgtEl>
                                          <p:spTgt spid="2"/>
                                        </p:tgtEl>
                                        <p:attrNameLst>
                                          <p:attrName>stroke.color</p:attrName>
                                        </p:attrNameLst>
                                      </p:cBhvr>
                                      <p:to>
                                        <a:schemeClr val="accent2"/>
                                      </p:to>
                                    </p:animClr>
                                    <p:set>
                                      <p:cBhvr>
                                        <p:cTn id="10" dur="2000" fill="hold"/>
                                        <p:tgtEl>
                                          <p:spTgt spid="2"/>
                                        </p:tgtEl>
                                        <p:attrNameLst>
                                          <p:attrName>stroke.on</p:attrName>
                                        </p:attrNameLst>
                                      </p:cBhvr>
                                      <p:to>
                                        <p:strVal val="true"/>
                                      </p:to>
                                    </p:set>
                                  </p:childTnLst>
                                </p:cTn>
                              </p:par>
                              <p:par>
                                <p:cTn id="11" presetID="7" presetClass="emph" presetSubtype="2" fill="hold" grpId="0" nodeType="withEffect">
                                  <p:stCondLst>
                                    <p:cond delay="0"/>
                                  </p:stCondLst>
                                  <p:childTnLst>
                                    <p:animClr clrSpc="rgb" dir="cw">
                                      <p:cBhvr>
                                        <p:cTn id="12" dur="2000" fill="hold"/>
                                        <p:tgtEl>
                                          <p:spTgt spid="4"/>
                                        </p:tgtEl>
                                        <p:attrNameLst>
                                          <p:attrName>stroke.color</p:attrName>
                                        </p:attrNameLst>
                                      </p:cBhvr>
                                      <p:to>
                                        <a:schemeClr val="accent2"/>
                                      </p:to>
                                    </p:animClr>
                                    <p:set>
                                      <p:cBhvr>
                                        <p:cTn id="13" dur="2000" fill="hold"/>
                                        <p:tgtEl>
                                          <p:spTgt spid="4"/>
                                        </p:tgtEl>
                                        <p:attrNameLst>
                                          <p:attrName>stroke.on</p:attrName>
                                        </p:attrNameLst>
                                      </p:cBhvr>
                                      <p:to>
                                        <p:strVal val="true"/>
                                      </p:to>
                                    </p:set>
                                  </p:childTnLst>
                                </p:cTn>
                              </p:par>
                              <p:par>
                                <p:cTn id="14" presetID="7" presetClass="emph" presetSubtype="2" fill="hold" grpId="0" nodeType="withEffect">
                                  <p:stCondLst>
                                    <p:cond delay="0"/>
                                  </p:stCondLst>
                                  <p:childTnLst>
                                    <p:animClr clrSpc="rgb" dir="cw">
                                      <p:cBhvr>
                                        <p:cTn id="15" dur="2000" fill="hold"/>
                                        <p:tgtEl>
                                          <p:spTgt spid="5"/>
                                        </p:tgtEl>
                                        <p:attrNameLst>
                                          <p:attrName>stroke.color</p:attrName>
                                        </p:attrNameLst>
                                      </p:cBhvr>
                                      <p:to>
                                        <a:schemeClr val="accent2"/>
                                      </p:to>
                                    </p:animClr>
                                    <p:set>
                                      <p:cBhvr>
                                        <p:cTn id="16" dur="2000" fill="hold"/>
                                        <p:tgtEl>
                                          <p:spTgt spid="5"/>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D99C7715-B3AE-AE01-9CD1-EF5820A85007}"/>
              </a:ext>
            </a:extLst>
          </p:cNvPr>
          <p:cNvGraphicFramePr>
            <a:graphicFrameLocks noGrp="1"/>
          </p:cNvGraphicFramePr>
          <p:nvPr>
            <p:extLst>
              <p:ext uri="{D42A27DB-BD31-4B8C-83A1-F6EECF244321}">
                <p14:modId xmlns:p14="http://schemas.microsoft.com/office/powerpoint/2010/main" val="352550392"/>
              </p:ext>
            </p:extLst>
          </p:nvPr>
        </p:nvGraphicFramePr>
        <p:xfrm>
          <a:off x="0" y="915781"/>
          <a:ext cx="12191997" cy="5794655"/>
        </p:xfrm>
        <a:graphic>
          <a:graphicData uri="http://schemas.openxmlformats.org/drawingml/2006/table">
            <a:tbl>
              <a:tblPr/>
              <a:tblGrid>
                <a:gridCol w="1817150">
                  <a:extLst>
                    <a:ext uri="{9D8B030D-6E8A-4147-A177-3AD203B41FA5}">
                      <a16:colId xmlns:a16="http://schemas.microsoft.com/office/drawing/2014/main" val="454347533"/>
                    </a:ext>
                  </a:extLst>
                </a:gridCol>
                <a:gridCol w="2562649">
                  <a:extLst>
                    <a:ext uri="{9D8B030D-6E8A-4147-A177-3AD203B41FA5}">
                      <a16:colId xmlns:a16="http://schemas.microsoft.com/office/drawing/2014/main" val="2417507230"/>
                    </a:ext>
                  </a:extLst>
                </a:gridCol>
                <a:gridCol w="2826680">
                  <a:extLst>
                    <a:ext uri="{9D8B030D-6E8A-4147-A177-3AD203B41FA5}">
                      <a16:colId xmlns:a16="http://schemas.microsoft.com/office/drawing/2014/main" val="2250761026"/>
                    </a:ext>
                  </a:extLst>
                </a:gridCol>
                <a:gridCol w="2500524">
                  <a:extLst>
                    <a:ext uri="{9D8B030D-6E8A-4147-A177-3AD203B41FA5}">
                      <a16:colId xmlns:a16="http://schemas.microsoft.com/office/drawing/2014/main" val="1797977737"/>
                    </a:ext>
                  </a:extLst>
                </a:gridCol>
                <a:gridCol w="2484994">
                  <a:extLst>
                    <a:ext uri="{9D8B030D-6E8A-4147-A177-3AD203B41FA5}">
                      <a16:colId xmlns:a16="http://schemas.microsoft.com/office/drawing/2014/main" val="2614643415"/>
                    </a:ext>
                  </a:extLst>
                </a:gridCol>
              </a:tblGrid>
              <a:tr h="551489">
                <a:tc>
                  <a:txBody>
                    <a:bodyPr/>
                    <a:lstStyle/>
                    <a:p>
                      <a:endParaRPr lang="es-CO" sz="1600" b="1" u="sng" dirty="0">
                        <a:latin typeface="Montserrat" panose="00000500000000000000" pitchFamily="2" charset="0"/>
                      </a:endParaRPr>
                    </a:p>
                    <a:p>
                      <a:r>
                        <a:rPr lang="es-CO" sz="1600" b="1" u="sng" dirty="0">
                          <a:latin typeface="Montserrat" panose="00000500000000000000" pitchFamily="2" charset="0"/>
                        </a:rPr>
                        <a:t>Empresa</a:t>
                      </a:r>
                    </a:p>
                  </a:txBody>
                  <a:tcPr marL="45326" marR="45326" marT="22663" marB="22663" anchor="ctr">
                    <a:lnL>
                      <a:noFill/>
                    </a:lnL>
                    <a:lnR>
                      <a:noFill/>
                    </a:lnR>
                    <a:lnT>
                      <a:noFill/>
                    </a:lnT>
                    <a:lnB>
                      <a:noFill/>
                    </a:lnB>
                    <a:noFill/>
                  </a:tcPr>
                </a:tc>
                <a:tc>
                  <a:txBody>
                    <a:bodyPr/>
                    <a:lstStyle/>
                    <a:p>
                      <a:endParaRPr lang="es-CO" sz="1600" b="1" u="sng" dirty="0">
                        <a:latin typeface="Montserrat" panose="00000500000000000000" pitchFamily="2" charset="0"/>
                      </a:endParaRPr>
                    </a:p>
                    <a:p>
                      <a:r>
                        <a:rPr lang="es-CO" sz="1600" b="1" u="sng" dirty="0">
                          <a:latin typeface="Montserrat" panose="00000500000000000000" pitchFamily="2" charset="0"/>
                        </a:rPr>
                        <a:t>Inicio del reporte</a:t>
                      </a:r>
                    </a:p>
                  </a:txBody>
                  <a:tcPr marL="45326" marR="45326" marT="22663" marB="22663" anchor="ctr">
                    <a:lnL>
                      <a:noFill/>
                    </a:lnL>
                    <a:lnR>
                      <a:noFill/>
                    </a:lnR>
                    <a:lnT>
                      <a:noFill/>
                    </a:lnT>
                    <a:lnB>
                      <a:noFill/>
                    </a:lnB>
                    <a:noFill/>
                  </a:tcPr>
                </a:tc>
                <a:tc>
                  <a:txBody>
                    <a:bodyPr/>
                    <a:lstStyle/>
                    <a:p>
                      <a:endParaRPr lang="es-CO" sz="1600" b="1" u="sng" dirty="0">
                        <a:latin typeface="Montserrat" panose="00000500000000000000" pitchFamily="2" charset="0"/>
                      </a:endParaRPr>
                    </a:p>
                    <a:p>
                      <a:r>
                        <a:rPr lang="es-CO" sz="1600" b="1" u="sng" dirty="0">
                          <a:latin typeface="Montserrat" panose="00000500000000000000" pitchFamily="2" charset="0"/>
                        </a:rPr>
                        <a:t>Estructura general</a:t>
                      </a:r>
                    </a:p>
                  </a:txBody>
                  <a:tcPr marL="45326" marR="45326" marT="22663" marB="22663" anchor="ctr">
                    <a:lnL>
                      <a:noFill/>
                    </a:lnL>
                    <a:lnR>
                      <a:noFill/>
                    </a:lnR>
                    <a:lnT>
                      <a:noFill/>
                    </a:lnT>
                    <a:lnB>
                      <a:noFill/>
                    </a:lnB>
                    <a:noFill/>
                  </a:tcPr>
                </a:tc>
                <a:tc>
                  <a:txBody>
                    <a:bodyPr/>
                    <a:lstStyle/>
                    <a:p>
                      <a:endParaRPr lang="es-CO" sz="1600" b="1" u="sng" dirty="0">
                        <a:latin typeface="Montserrat" panose="00000500000000000000" pitchFamily="2" charset="0"/>
                      </a:endParaRPr>
                    </a:p>
                    <a:p>
                      <a:r>
                        <a:rPr lang="es-CO" sz="1600" b="1" u="sng" dirty="0">
                          <a:latin typeface="Montserrat" panose="00000500000000000000" pitchFamily="2" charset="0"/>
                        </a:rPr>
                        <a:t>Elementos clave</a:t>
                      </a:r>
                    </a:p>
                  </a:txBody>
                  <a:tcPr marL="45326" marR="45326" marT="22663" marB="22663" anchor="ctr">
                    <a:lnL>
                      <a:noFill/>
                    </a:lnL>
                    <a:lnR>
                      <a:noFill/>
                    </a:lnR>
                    <a:lnT>
                      <a:noFill/>
                    </a:lnT>
                    <a:lnB>
                      <a:noFill/>
                    </a:lnB>
                    <a:noFill/>
                  </a:tcPr>
                </a:tc>
                <a:tc>
                  <a:txBody>
                    <a:bodyPr/>
                    <a:lstStyle/>
                    <a:p>
                      <a:endParaRPr lang="es-CO" sz="1600" b="1" u="sng" dirty="0">
                        <a:latin typeface="Montserrat" panose="00000500000000000000" pitchFamily="2" charset="0"/>
                      </a:endParaRPr>
                    </a:p>
                    <a:p>
                      <a:r>
                        <a:rPr lang="es-CO" sz="1600" b="1" u="sng" dirty="0">
                          <a:latin typeface="Montserrat" panose="00000500000000000000" pitchFamily="2" charset="0"/>
                        </a:rPr>
                        <a:t>Indicadores utilizados</a:t>
                      </a:r>
                    </a:p>
                  </a:txBody>
                  <a:tcPr marL="45326" marR="45326" marT="22663" marB="22663" anchor="ctr">
                    <a:lnL>
                      <a:noFill/>
                    </a:lnL>
                    <a:lnR>
                      <a:noFill/>
                    </a:lnR>
                    <a:lnT>
                      <a:noFill/>
                    </a:lnT>
                    <a:lnB>
                      <a:noFill/>
                    </a:lnB>
                    <a:noFill/>
                  </a:tcPr>
                </a:tc>
                <a:extLst>
                  <a:ext uri="{0D108BD9-81ED-4DB2-BD59-A6C34878D82A}">
                    <a16:rowId xmlns:a16="http://schemas.microsoft.com/office/drawing/2014/main" val="3155258798"/>
                  </a:ext>
                </a:extLst>
              </a:tr>
              <a:tr h="972830">
                <a:tc>
                  <a:txBody>
                    <a:bodyPr/>
                    <a:lstStyle/>
                    <a:p>
                      <a:r>
                        <a:rPr lang="es-CO" sz="1800" b="1" dirty="0">
                          <a:latin typeface="Montserrat" panose="00000500000000000000" pitchFamily="2" charset="0"/>
                        </a:rPr>
                        <a:t>Microsoft</a:t>
                      </a:r>
                      <a:endParaRPr lang="es-CO" sz="1800" dirty="0">
                        <a:latin typeface="Montserrat" panose="00000500000000000000" pitchFamily="2" charset="0"/>
                      </a:endParaRPr>
                    </a:p>
                  </a:txBody>
                  <a:tcPr marL="45326" marR="45326" marT="22663" marB="22663" anchor="ctr">
                    <a:lnL>
                      <a:noFill/>
                    </a:lnL>
                    <a:lnR>
                      <a:noFill/>
                    </a:lnR>
                    <a:lnT>
                      <a:noFill/>
                    </a:lnT>
                    <a:lnB>
                      <a:noFill/>
                    </a:lnB>
                    <a:noFill/>
                  </a:tcPr>
                </a:tc>
                <a:tc>
                  <a:txBody>
                    <a:bodyPr/>
                    <a:lstStyle/>
                    <a:p>
                      <a:r>
                        <a:rPr lang="es-CO" sz="1600" dirty="0"/>
                        <a:t>Mensaje de CEO y CSO con contexto estratégico y metas 2020‑2030</a:t>
                      </a:r>
                    </a:p>
                  </a:txBody>
                  <a:tcPr marL="45326" marR="45326" marT="22663" marB="22663" anchor="ctr">
                    <a:lnL>
                      <a:noFill/>
                    </a:lnL>
                    <a:lnR>
                      <a:noFill/>
                    </a:lnR>
                    <a:lnT>
                      <a:noFill/>
                    </a:lnT>
                    <a:lnB>
                      <a:noFill/>
                    </a:lnB>
                    <a:noFill/>
                  </a:tcPr>
                </a:tc>
                <a:tc>
                  <a:txBody>
                    <a:bodyPr/>
                    <a:lstStyle/>
                    <a:p>
                      <a:r>
                        <a:rPr lang="es-CO" sz="1600" dirty="0"/>
                        <a:t>Estructura: 1) Visión/avance, 2) Gobernanza, 3) Medio ambiente, 4) Social… orden típico GRI</a:t>
                      </a:r>
                    </a:p>
                  </a:txBody>
                  <a:tcPr marL="45326" marR="45326" marT="22663" marB="22663" anchor="ctr">
                    <a:lnL>
                      <a:noFill/>
                    </a:lnL>
                    <a:lnR>
                      <a:noFill/>
                    </a:lnR>
                    <a:lnT>
                      <a:noFill/>
                    </a:lnT>
                    <a:lnB>
                      <a:noFill/>
                    </a:lnB>
                    <a:noFill/>
                  </a:tcPr>
                </a:tc>
                <a:tc>
                  <a:txBody>
                    <a:bodyPr/>
                    <a:lstStyle/>
                    <a:p>
                      <a:r>
                        <a:rPr lang="es-CO" sz="1600"/>
                        <a:t>Metas de carbono, agua, residuos, ética, innovación climática </a:t>
                      </a:r>
                    </a:p>
                  </a:txBody>
                  <a:tcPr marL="45326" marR="45326" marT="22663" marB="22663" anchor="ctr">
                    <a:lnL>
                      <a:noFill/>
                    </a:lnL>
                    <a:lnR>
                      <a:noFill/>
                    </a:lnR>
                    <a:lnT>
                      <a:noFill/>
                    </a:lnT>
                    <a:lnB>
                      <a:noFill/>
                    </a:lnB>
                    <a:noFill/>
                  </a:tcPr>
                </a:tc>
                <a:tc>
                  <a:txBody>
                    <a:bodyPr/>
                    <a:lstStyle/>
                    <a:p>
                      <a:r>
                        <a:rPr lang="es-CO" sz="1600" dirty="0" err="1"/>
                        <a:t>Scope</a:t>
                      </a:r>
                      <a:r>
                        <a:rPr lang="es-CO" sz="1600" dirty="0"/>
                        <a:t> 1‑3 </a:t>
                      </a:r>
                      <a:r>
                        <a:rPr lang="es-CO" sz="1600" dirty="0" err="1"/>
                        <a:t>CO₂e</a:t>
                      </a:r>
                      <a:r>
                        <a:rPr lang="es-CO" sz="1600" dirty="0"/>
                        <a:t>, remociones de carbono, agua positiva, energía renovable</a:t>
                      </a:r>
                    </a:p>
                  </a:txBody>
                  <a:tcPr marL="45326" marR="45326" marT="22663" marB="22663" anchor="ctr">
                    <a:lnL>
                      <a:noFill/>
                    </a:lnL>
                    <a:lnR>
                      <a:noFill/>
                    </a:lnR>
                    <a:lnT>
                      <a:noFill/>
                    </a:lnT>
                    <a:lnB>
                      <a:noFill/>
                    </a:lnB>
                    <a:noFill/>
                  </a:tcPr>
                </a:tc>
                <a:extLst>
                  <a:ext uri="{0D108BD9-81ED-4DB2-BD59-A6C34878D82A}">
                    <a16:rowId xmlns:a16="http://schemas.microsoft.com/office/drawing/2014/main" val="3341533090"/>
                  </a:ext>
                </a:extLst>
              </a:tr>
              <a:tr h="972830">
                <a:tc>
                  <a:txBody>
                    <a:bodyPr/>
                    <a:lstStyle/>
                    <a:p>
                      <a:r>
                        <a:rPr lang="es-CO" sz="1800" b="1" dirty="0">
                          <a:latin typeface="Montserrat" panose="00000500000000000000" pitchFamily="2" charset="0"/>
                        </a:rPr>
                        <a:t>Google</a:t>
                      </a:r>
                      <a:endParaRPr lang="es-CO" sz="1800" dirty="0">
                        <a:latin typeface="Montserrat" panose="00000500000000000000" pitchFamily="2" charset="0"/>
                      </a:endParaRPr>
                    </a:p>
                  </a:txBody>
                  <a:tcPr marL="45326" marR="45326" marT="22663" marB="22663" anchor="ctr">
                    <a:lnL>
                      <a:noFill/>
                    </a:lnL>
                    <a:lnR>
                      <a:noFill/>
                    </a:lnR>
                    <a:lnT>
                      <a:noFill/>
                    </a:lnT>
                    <a:lnB>
                      <a:noFill/>
                    </a:lnB>
                    <a:noFill/>
                  </a:tcPr>
                </a:tc>
                <a:tc>
                  <a:txBody>
                    <a:bodyPr/>
                    <a:lstStyle/>
                    <a:p>
                      <a:r>
                        <a:rPr lang="es-CO" sz="1600" dirty="0"/>
                        <a:t>Introducción de medioambiental y logros 2023 ampliados al primer semestre de 2024 </a:t>
                      </a:r>
                    </a:p>
                  </a:txBody>
                  <a:tcPr marL="45326" marR="45326" marT="22663" marB="22663" anchor="ctr">
                    <a:lnL>
                      <a:noFill/>
                    </a:lnL>
                    <a:lnR>
                      <a:noFill/>
                    </a:lnR>
                    <a:lnT>
                      <a:noFill/>
                    </a:lnT>
                    <a:lnB>
                      <a:noFill/>
                    </a:lnB>
                    <a:noFill/>
                  </a:tcPr>
                </a:tc>
                <a:tc>
                  <a:txBody>
                    <a:bodyPr/>
                    <a:lstStyle/>
                    <a:p>
                      <a:r>
                        <a:rPr lang="es-CO" sz="1600" dirty="0"/>
                        <a:t>Sección ambiental: cambio climático, energía, clima; con target, progreso, casos de éxito</a:t>
                      </a:r>
                    </a:p>
                  </a:txBody>
                  <a:tcPr marL="45326" marR="45326" marT="22663" marB="22663" anchor="ctr">
                    <a:lnL>
                      <a:noFill/>
                    </a:lnL>
                    <a:lnR>
                      <a:noFill/>
                    </a:lnR>
                    <a:lnT>
                      <a:noFill/>
                    </a:lnT>
                    <a:lnB>
                      <a:noFill/>
                    </a:lnB>
                    <a:noFill/>
                  </a:tcPr>
                </a:tc>
                <a:tc>
                  <a:txBody>
                    <a:bodyPr/>
                    <a:lstStyle/>
                    <a:p>
                      <a:r>
                        <a:rPr lang="es-CO" sz="1600" dirty="0" err="1"/>
                        <a:t>Climate</a:t>
                      </a:r>
                      <a:r>
                        <a:rPr lang="es-CO" sz="1600" dirty="0"/>
                        <a:t> </a:t>
                      </a:r>
                      <a:r>
                        <a:rPr lang="es-CO" sz="1600" dirty="0" err="1"/>
                        <a:t>ambition</a:t>
                      </a:r>
                      <a:r>
                        <a:rPr lang="es-CO" sz="1600" dirty="0"/>
                        <a:t>, circularidad, biodiversidad, eficiencia energética</a:t>
                      </a:r>
                    </a:p>
                  </a:txBody>
                  <a:tcPr marL="45326" marR="45326" marT="22663" marB="22663" anchor="ctr">
                    <a:lnL>
                      <a:noFill/>
                    </a:lnL>
                    <a:lnR>
                      <a:noFill/>
                    </a:lnR>
                    <a:lnT>
                      <a:noFill/>
                    </a:lnT>
                    <a:lnB>
                      <a:noFill/>
                    </a:lnB>
                    <a:noFill/>
                  </a:tcPr>
                </a:tc>
                <a:tc>
                  <a:txBody>
                    <a:bodyPr/>
                    <a:lstStyle/>
                    <a:p>
                      <a:r>
                        <a:rPr lang="es-CO" sz="1600" dirty="0"/>
                        <a:t>Emisiones CO₂, porcentaje energía renovable, agua reutilizada</a:t>
                      </a:r>
                    </a:p>
                  </a:txBody>
                  <a:tcPr marL="45326" marR="45326" marT="22663" marB="22663" anchor="ctr">
                    <a:lnL>
                      <a:noFill/>
                    </a:lnL>
                    <a:lnR>
                      <a:noFill/>
                    </a:lnR>
                    <a:lnT>
                      <a:noFill/>
                    </a:lnT>
                    <a:lnB>
                      <a:noFill/>
                    </a:lnB>
                    <a:noFill/>
                  </a:tcPr>
                </a:tc>
                <a:extLst>
                  <a:ext uri="{0D108BD9-81ED-4DB2-BD59-A6C34878D82A}">
                    <a16:rowId xmlns:a16="http://schemas.microsoft.com/office/drawing/2014/main" val="3363615986"/>
                  </a:ext>
                </a:extLst>
              </a:tr>
              <a:tr h="1160422">
                <a:tc>
                  <a:txBody>
                    <a:bodyPr/>
                    <a:lstStyle/>
                    <a:p>
                      <a:r>
                        <a:rPr lang="es-CO" sz="1800" b="1" dirty="0">
                          <a:latin typeface="Montserrat" panose="00000500000000000000" pitchFamily="2" charset="0"/>
                        </a:rPr>
                        <a:t>BP</a:t>
                      </a:r>
                      <a:endParaRPr lang="es-CO" sz="1800" dirty="0">
                        <a:latin typeface="Montserrat" panose="00000500000000000000" pitchFamily="2" charset="0"/>
                      </a:endParaRPr>
                    </a:p>
                  </a:txBody>
                  <a:tcPr marL="45326" marR="45326" marT="22663" marB="22663" anchor="ctr">
                    <a:lnL>
                      <a:noFill/>
                    </a:lnL>
                    <a:lnR>
                      <a:noFill/>
                    </a:lnR>
                    <a:lnT>
                      <a:noFill/>
                    </a:lnT>
                    <a:lnB>
                      <a:noFill/>
                    </a:lnB>
                    <a:noFill/>
                  </a:tcPr>
                </a:tc>
                <a:tc>
                  <a:txBody>
                    <a:bodyPr/>
                    <a:lstStyle/>
                    <a:p>
                      <a:r>
                        <a:rPr lang="es-CO" sz="1600"/>
                        <a:t>Carta ejecutiva; presenta profesionalismo y relación del marco con estrategia </a:t>
                      </a:r>
                    </a:p>
                  </a:txBody>
                  <a:tcPr marL="45326" marR="45326" marT="22663" marB="22663" anchor="ctr">
                    <a:lnL>
                      <a:noFill/>
                    </a:lnL>
                    <a:lnR>
                      <a:noFill/>
                    </a:lnR>
                    <a:lnT>
                      <a:noFill/>
                    </a:lnT>
                    <a:lnB>
                      <a:noFill/>
                    </a:lnB>
                    <a:noFill/>
                  </a:tcPr>
                </a:tc>
                <a:tc>
                  <a:txBody>
                    <a:bodyPr/>
                    <a:lstStyle/>
                    <a:p>
                      <a:r>
                        <a:rPr lang="es-CO" sz="1600"/>
                        <a:t>Módulos por metas: net-zero, cuidado, personas, biodiversidad, agua; con respaldo de Deloitte en KPI</a:t>
                      </a:r>
                    </a:p>
                  </a:txBody>
                  <a:tcPr marL="45326" marR="45326" marT="22663" marB="22663" anchor="ctr">
                    <a:lnL>
                      <a:noFill/>
                    </a:lnL>
                    <a:lnR>
                      <a:noFill/>
                    </a:lnR>
                    <a:lnT>
                      <a:noFill/>
                    </a:lnT>
                    <a:lnB>
                      <a:noFill/>
                    </a:lnB>
                    <a:noFill/>
                  </a:tcPr>
                </a:tc>
                <a:tc>
                  <a:txBody>
                    <a:bodyPr/>
                    <a:lstStyle/>
                    <a:p>
                      <a:r>
                        <a:rPr lang="es-CO" sz="1600" dirty="0"/>
                        <a:t>Seguridad, emisiones, biodiversidad, ética, involucramiento con </a:t>
                      </a:r>
                      <a:r>
                        <a:rPr lang="es-CO" sz="1600" dirty="0" err="1"/>
                        <a:t>stakeholders</a:t>
                      </a:r>
                      <a:endParaRPr lang="es-CO" sz="1600" dirty="0"/>
                    </a:p>
                  </a:txBody>
                  <a:tcPr marL="45326" marR="45326" marT="22663" marB="22663" anchor="ctr">
                    <a:lnL>
                      <a:noFill/>
                    </a:lnL>
                    <a:lnR>
                      <a:noFill/>
                    </a:lnR>
                    <a:lnT>
                      <a:noFill/>
                    </a:lnT>
                    <a:lnB>
                      <a:noFill/>
                    </a:lnB>
                    <a:noFill/>
                  </a:tcPr>
                </a:tc>
                <a:tc>
                  <a:txBody>
                    <a:bodyPr/>
                    <a:lstStyle/>
                    <a:p>
                      <a:r>
                        <a:rPr lang="es-CO" sz="1600" dirty="0"/>
                        <a:t>Emisiones </a:t>
                      </a:r>
                      <a:r>
                        <a:rPr lang="es-CO" sz="1600" dirty="0" err="1"/>
                        <a:t>Scope</a:t>
                      </a:r>
                      <a:r>
                        <a:rPr lang="es-CO" sz="1600" dirty="0"/>
                        <a:t> 1‑3, eventos de seguridad TIER 1/2, biodiversidad, uso de agua</a:t>
                      </a:r>
                    </a:p>
                  </a:txBody>
                  <a:tcPr marL="45326" marR="45326" marT="22663" marB="22663" anchor="ctr">
                    <a:lnL>
                      <a:noFill/>
                    </a:lnL>
                    <a:lnR>
                      <a:noFill/>
                    </a:lnR>
                    <a:lnT>
                      <a:noFill/>
                    </a:lnT>
                    <a:lnB>
                      <a:noFill/>
                    </a:lnB>
                    <a:noFill/>
                  </a:tcPr>
                </a:tc>
                <a:extLst>
                  <a:ext uri="{0D108BD9-81ED-4DB2-BD59-A6C34878D82A}">
                    <a16:rowId xmlns:a16="http://schemas.microsoft.com/office/drawing/2014/main" val="987388841"/>
                  </a:ext>
                </a:extLst>
              </a:tr>
              <a:tr h="947692">
                <a:tc>
                  <a:txBody>
                    <a:bodyPr/>
                    <a:lstStyle/>
                    <a:p>
                      <a:r>
                        <a:rPr lang="es-CO" sz="1800" b="1" dirty="0">
                          <a:latin typeface="Montserrat" panose="00000500000000000000" pitchFamily="2" charset="0"/>
                        </a:rPr>
                        <a:t>Canon</a:t>
                      </a:r>
                      <a:endParaRPr lang="es-CO" sz="1800" dirty="0">
                        <a:latin typeface="Montserrat" panose="00000500000000000000" pitchFamily="2" charset="0"/>
                      </a:endParaRPr>
                    </a:p>
                  </a:txBody>
                  <a:tcPr marL="45326" marR="45326" marT="22663" marB="22663" anchor="ctr">
                    <a:lnL>
                      <a:noFill/>
                    </a:lnL>
                    <a:lnR>
                      <a:noFill/>
                    </a:lnR>
                    <a:lnT>
                      <a:noFill/>
                    </a:lnT>
                    <a:lnB>
                      <a:noFill/>
                    </a:lnB>
                    <a:noFill/>
                  </a:tcPr>
                </a:tc>
                <a:tc>
                  <a:txBody>
                    <a:bodyPr/>
                    <a:lstStyle/>
                    <a:p>
                      <a:r>
                        <a:rPr lang="es-CO" sz="1600"/>
                        <a:t>Carta del CEO; filosofía y alcance corporativo; definiciones de materialidad </a:t>
                      </a:r>
                    </a:p>
                  </a:txBody>
                  <a:tcPr marL="45326" marR="45326" marT="22663" marB="22663" anchor="ctr">
                    <a:lnL>
                      <a:noFill/>
                    </a:lnL>
                    <a:lnR>
                      <a:noFill/>
                    </a:lnR>
                    <a:lnT>
                      <a:noFill/>
                    </a:lnT>
                    <a:lnB>
                      <a:noFill/>
                    </a:lnB>
                    <a:noFill/>
                  </a:tcPr>
                </a:tc>
                <a:tc>
                  <a:txBody>
                    <a:bodyPr/>
                    <a:lstStyle/>
                    <a:p>
                      <a:r>
                        <a:rPr lang="es-CO" sz="1600"/>
                        <a:t>Secciones: filosofía, gobierno, materialidad, ambiente, social; alineado con GRI</a:t>
                      </a:r>
                    </a:p>
                  </a:txBody>
                  <a:tcPr marL="45326" marR="45326" marT="22663" marB="22663" anchor="ctr">
                    <a:lnL>
                      <a:noFill/>
                    </a:lnL>
                    <a:lnR>
                      <a:noFill/>
                    </a:lnR>
                    <a:lnT>
                      <a:noFill/>
                    </a:lnT>
                    <a:lnB>
                      <a:noFill/>
                    </a:lnB>
                    <a:noFill/>
                  </a:tcPr>
                </a:tc>
                <a:tc>
                  <a:txBody>
                    <a:bodyPr/>
                    <a:lstStyle/>
                    <a:p>
                      <a:r>
                        <a:rPr lang="es-CO" sz="1600"/>
                        <a:t>Enfoques en clima, productos, stakeholders, tecnología, DDHH</a:t>
                      </a:r>
                    </a:p>
                  </a:txBody>
                  <a:tcPr marL="45326" marR="45326" marT="22663" marB="22663" anchor="ctr">
                    <a:lnL>
                      <a:noFill/>
                    </a:lnL>
                    <a:lnR>
                      <a:noFill/>
                    </a:lnR>
                    <a:lnT>
                      <a:noFill/>
                    </a:lnT>
                    <a:lnB>
                      <a:noFill/>
                    </a:lnB>
                    <a:noFill/>
                  </a:tcPr>
                </a:tc>
                <a:tc>
                  <a:txBody>
                    <a:bodyPr/>
                    <a:lstStyle/>
                    <a:p>
                      <a:r>
                        <a:rPr lang="es-CO" sz="1600" dirty="0"/>
                        <a:t>Emisiones </a:t>
                      </a:r>
                      <a:r>
                        <a:rPr lang="es-CO" sz="1600" dirty="0" err="1"/>
                        <a:t>Scope</a:t>
                      </a:r>
                      <a:r>
                        <a:rPr lang="es-CO" sz="1600" dirty="0"/>
                        <a:t> 1‑3, índice mejora CO₂ por producto, e‑</a:t>
                      </a:r>
                      <a:r>
                        <a:rPr lang="es-CO" sz="1600" dirty="0" err="1"/>
                        <a:t>waste</a:t>
                      </a:r>
                      <a:endParaRPr lang="es-CO" sz="1600" dirty="0"/>
                    </a:p>
                  </a:txBody>
                  <a:tcPr marL="45326" marR="45326" marT="22663" marB="22663" anchor="ctr">
                    <a:lnL>
                      <a:noFill/>
                    </a:lnL>
                    <a:lnR>
                      <a:noFill/>
                    </a:lnR>
                    <a:lnT>
                      <a:noFill/>
                    </a:lnT>
                    <a:lnB>
                      <a:noFill/>
                    </a:lnB>
                    <a:noFill/>
                  </a:tcPr>
                </a:tc>
                <a:extLst>
                  <a:ext uri="{0D108BD9-81ED-4DB2-BD59-A6C34878D82A}">
                    <a16:rowId xmlns:a16="http://schemas.microsoft.com/office/drawing/2014/main" val="2669471629"/>
                  </a:ext>
                </a:extLst>
              </a:tr>
              <a:tr h="947692">
                <a:tc>
                  <a:txBody>
                    <a:bodyPr/>
                    <a:lstStyle/>
                    <a:p>
                      <a:r>
                        <a:rPr lang="es-CO" sz="1800" b="1" dirty="0">
                          <a:latin typeface="Montserrat" panose="00000500000000000000" pitchFamily="2" charset="0"/>
                        </a:rPr>
                        <a:t>NVIDIA</a:t>
                      </a:r>
                      <a:endParaRPr lang="es-CO" sz="1800" dirty="0">
                        <a:latin typeface="Montserrat" panose="00000500000000000000" pitchFamily="2" charset="0"/>
                      </a:endParaRPr>
                    </a:p>
                  </a:txBody>
                  <a:tcPr marL="45326" marR="45326" marT="22663" marB="22663" anchor="ctr">
                    <a:lnL>
                      <a:noFill/>
                    </a:lnL>
                    <a:lnR>
                      <a:noFill/>
                    </a:lnR>
                    <a:lnT>
                      <a:noFill/>
                    </a:lnT>
                    <a:lnB>
                      <a:noFill/>
                    </a:lnB>
                    <a:noFill/>
                  </a:tcPr>
                </a:tc>
                <a:tc>
                  <a:txBody>
                    <a:bodyPr/>
                    <a:lstStyle/>
                    <a:p>
                      <a:r>
                        <a:rPr lang="es-CO" sz="1600" dirty="0"/>
                        <a:t>Mensaje del CEO; explicación de materialidad y calendario fiscal </a:t>
                      </a:r>
                    </a:p>
                  </a:txBody>
                  <a:tcPr marL="45326" marR="45326" marT="22663" marB="22663" anchor="ctr">
                    <a:lnL>
                      <a:noFill/>
                    </a:lnL>
                    <a:lnR>
                      <a:noFill/>
                    </a:lnR>
                    <a:lnT>
                      <a:noFill/>
                    </a:lnT>
                    <a:lnB>
                      <a:noFill/>
                    </a:lnB>
                    <a:noFill/>
                  </a:tcPr>
                </a:tc>
                <a:tc>
                  <a:txBody>
                    <a:bodyPr/>
                    <a:lstStyle/>
                    <a:p>
                      <a:r>
                        <a:rPr lang="es-CO" sz="1600" dirty="0"/>
                        <a:t>Secciones: Gobernanza, clima y eficiencia, diversidad, valor de producto</a:t>
                      </a:r>
                    </a:p>
                  </a:txBody>
                  <a:tcPr marL="45326" marR="45326" marT="22663" marB="22663" anchor="ctr">
                    <a:lnL>
                      <a:noFill/>
                    </a:lnL>
                    <a:lnR>
                      <a:noFill/>
                    </a:lnR>
                    <a:lnT>
                      <a:noFill/>
                    </a:lnT>
                    <a:lnB>
                      <a:noFill/>
                    </a:lnB>
                    <a:noFill/>
                  </a:tcPr>
                </a:tc>
                <a:tc>
                  <a:txBody>
                    <a:bodyPr/>
                    <a:lstStyle/>
                    <a:p>
                      <a:r>
                        <a:rPr lang="es-CO" sz="1600" dirty="0"/>
                        <a:t>Plan de doble materialidad, impacto en comunidad, impacto climático</a:t>
                      </a:r>
                    </a:p>
                  </a:txBody>
                  <a:tcPr marL="45326" marR="45326" marT="22663" marB="22663" anchor="ctr">
                    <a:lnL>
                      <a:noFill/>
                    </a:lnL>
                    <a:lnR>
                      <a:noFill/>
                    </a:lnR>
                    <a:lnT>
                      <a:noFill/>
                    </a:lnT>
                    <a:lnB>
                      <a:noFill/>
                    </a:lnB>
                    <a:noFill/>
                  </a:tcPr>
                </a:tc>
                <a:tc>
                  <a:txBody>
                    <a:bodyPr/>
                    <a:lstStyle/>
                    <a:p>
                      <a:r>
                        <a:rPr lang="es-CO" sz="1600" dirty="0" err="1"/>
                        <a:t>Scope</a:t>
                      </a:r>
                      <a:r>
                        <a:rPr lang="es-CO" sz="1600" dirty="0"/>
                        <a:t> 1‑3 CO₂, avance en doble materialidad, métricas sociales y producto</a:t>
                      </a:r>
                    </a:p>
                  </a:txBody>
                  <a:tcPr marL="45326" marR="45326" marT="22663" marB="22663" anchor="ctr">
                    <a:lnL>
                      <a:noFill/>
                    </a:lnL>
                    <a:lnR>
                      <a:noFill/>
                    </a:lnR>
                    <a:lnT>
                      <a:noFill/>
                    </a:lnT>
                    <a:lnB>
                      <a:noFill/>
                    </a:lnB>
                    <a:noFill/>
                  </a:tcPr>
                </a:tc>
                <a:extLst>
                  <a:ext uri="{0D108BD9-81ED-4DB2-BD59-A6C34878D82A}">
                    <a16:rowId xmlns:a16="http://schemas.microsoft.com/office/drawing/2014/main" val="1383752908"/>
                  </a:ext>
                </a:extLst>
              </a:tr>
            </a:tbl>
          </a:graphicData>
        </a:graphic>
      </p:graphicFrame>
    </p:spTree>
    <p:extLst>
      <p:ext uri="{BB962C8B-B14F-4D97-AF65-F5344CB8AC3E}">
        <p14:creationId xmlns:p14="http://schemas.microsoft.com/office/powerpoint/2010/main" val="400151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DEAAA871-CBFD-8295-AFB2-D47BA3E99625}"/>
              </a:ext>
            </a:extLst>
          </p:cNvPr>
          <p:cNvSpPr>
            <a:spLocks noChangeArrowheads="1"/>
          </p:cNvSpPr>
          <p:nvPr/>
        </p:nvSpPr>
        <p:spPr bwMode="auto">
          <a:xfrm>
            <a:off x="993058" y="1808049"/>
            <a:ext cx="1020588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000" b="1" i="0" u="none" strike="noStrike" cap="none" normalizeH="0" baseline="0" dirty="0">
                <a:ln>
                  <a:noFill/>
                </a:ln>
                <a:solidFill>
                  <a:schemeClr val="tx1"/>
                </a:solidFill>
                <a:effectLst/>
                <a:latin typeface="Montserrat" panose="00000500000000000000" pitchFamily="2" charset="0"/>
              </a:rPr>
              <a:t>Inicio</a:t>
            </a:r>
            <a:r>
              <a:rPr kumimoji="0" lang="es-CO" altLang="es-CO" sz="2000" b="0" i="0" u="none" strike="noStrike" cap="none" normalizeH="0" baseline="0" dirty="0">
                <a:ln>
                  <a:noFill/>
                </a:ln>
                <a:solidFill>
                  <a:schemeClr val="tx1"/>
                </a:solidFill>
                <a:effectLst/>
                <a:latin typeface="Montserrat" panose="00000500000000000000" pitchFamily="2" charset="0"/>
              </a:rPr>
              <a:t>: todos comienzan con la carta de líder (CEO), alineando estrategia con sostenibilidad.</a:t>
            </a:r>
          </a:p>
          <a:p>
            <a:pPr marL="0" marR="0" lvl="0" indent="0" algn="l" defTabSz="914400" rtl="0" eaLnBrk="0" fontAlgn="base" latinLnBrk="0" hangingPunct="0">
              <a:lnSpc>
                <a:spcPct val="100000"/>
              </a:lnSpc>
              <a:spcBef>
                <a:spcPct val="0"/>
              </a:spcBef>
              <a:spcAft>
                <a:spcPct val="0"/>
              </a:spcAft>
              <a:buClrTx/>
              <a:buSzTx/>
              <a:tabLst/>
            </a:pPr>
            <a:endParaRPr kumimoji="0" lang="es-CO" altLang="es-CO" sz="2000" b="0"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000" b="1" i="0" u="none" strike="noStrike" cap="none" normalizeH="0" baseline="0" dirty="0">
                <a:ln>
                  <a:noFill/>
                </a:ln>
                <a:solidFill>
                  <a:schemeClr val="tx1"/>
                </a:solidFill>
                <a:effectLst/>
                <a:latin typeface="Montserrat" panose="00000500000000000000" pitchFamily="2" charset="0"/>
              </a:rPr>
              <a:t>Estructura general</a:t>
            </a:r>
            <a:r>
              <a:rPr kumimoji="0" lang="es-CO" altLang="es-CO" sz="2000" b="0" i="0" u="none" strike="noStrike" cap="none" normalizeH="0" baseline="0" dirty="0">
                <a:ln>
                  <a:noFill/>
                </a:ln>
                <a:solidFill>
                  <a:schemeClr val="tx1"/>
                </a:solidFill>
                <a:effectLst/>
                <a:latin typeface="Montserrat" panose="00000500000000000000" pitchFamily="2" charset="0"/>
              </a:rPr>
              <a:t>: secciones típicas: gobernanza, ambiente, social; enfoque GRI/TCFD.</a:t>
            </a:r>
          </a:p>
          <a:p>
            <a:pPr marL="0" marR="0" lvl="0" indent="0" algn="l" defTabSz="914400" rtl="0" eaLnBrk="0" fontAlgn="base" latinLnBrk="0" hangingPunct="0">
              <a:lnSpc>
                <a:spcPct val="100000"/>
              </a:lnSpc>
              <a:spcBef>
                <a:spcPct val="0"/>
              </a:spcBef>
              <a:spcAft>
                <a:spcPct val="0"/>
              </a:spcAft>
              <a:buClrTx/>
              <a:buSzTx/>
              <a:tabLst/>
            </a:pPr>
            <a:endParaRPr kumimoji="0" lang="es-CO" altLang="es-CO" sz="2000" b="0"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000" b="1" i="0" u="none" strike="noStrike" cap="none" normalizeH="0" baseline="0" dirty="0">
                <a:ln>
                  <a:noFill/>
                </a:ln>
                <a:solidFill>
                  <a:schemeClr val="tx1"/>
                </a:solidFill>
                <a:effectLst/>
                <a:latin typeface="Montserrat" panose="00000500000000000000" pitchFamily="2" charset="0"/>
              </a:rPr>
              <a:t>Presentación (elementos clave)</a:t>
            </a:r>
            <a:r>
              <a:rPr kumimoji="0" lang="es-CO" altLang="es-CO" sz="2000" b="0" i="0" u="none" strike="noStrike" cap="none" normalizeH="0" baseline="0" dirty="0">
                <a:ln>
                  <a:noFill/>
                </a:ln>
                <a:solidFill>
                  <a:schemeClr val="tx1"/>
                </a:solidFill>
                <a:effectLst/>
                <a:latin typeface="Montserrat" panose="00000500000000000000" pitchFamily="2" charset="0"/>
              </a:rPr>
              <a:t>: cada sección comienza con objetivos, luego datos/análisis, y “casos” o proyectos.</a:t>
            </a:r>
          </a:p>
          <a:p>
            <a:pPr marL="0" marR="0" lvl="0" indent="0" algn="l" defTabSz="914400" rtl="0" eaLnBrk="0" fontAlgn="base" latinLnBrk="0" hangingPunct="0">
              <a:lnSpc>
                <a:spcPct val="100000"/>
              </a:lnSpc>
              <a:spcBef>
                <a:spcPct val="0"/>
              </a:spcBef>
              <a:spcAft>
                <a:spcPct val="0"/>
              </a:spcAft>
              <a:buClrTx/>
              <a:buSzTx/>
              <a:tabLst/>
            </a:pPr>
            <a:endParaRPr kumimoji="0" lang="es-CO" altLang="es-CO" sz="2000" b="0"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000" b="1" i="0" u="none" strike="noStrike" cap="none" normalizeH="0" baseline="0" dirty="0">
                <a:ln>
                  <a:noFill/>
                </a:ln>
                <a:solidFill>
                  <a:schemeClr val="tx1"/>
                </a:solidFill>
                <a:effectLst/>
                <a:latin typeface="Montserrat" panose="00000500000000000000" pitchFamily="2" charset="0"/>
              </a:rPr>
              <a:t>Indicadores comunes</a:t>
            </a:r>
            <a:r>
              <a:rPr kumimoji="0" lang="es-CO" altLang="es-CO" sz="2000" b="0" i="0" u="none" strike="noStrike" cap="none" normalizeH="0" baseline="0" dirty="0">
                <a:ln>
                  <a:noFill/>
                </a:ln>
                <a:solidFill>
                  <a:schemeClr val="tx1"/>
                </a:solidFill>
                <a:effectLst/>
                <a:latin typeface="Montserrat" panose="00000500000000000000" pitchFamily="2" charset="0"/>
              </a:rPr>
              <a:t>: emisiones CO₂ (</a:t>
            </a:r>
            <a:r>
              <a:rPr kumimoji="0" lang="es-CO" altLang="es-CO" sz="2000" b="0" i="0" u="none" strike="noStrike" cap="none" normalizeH="0" baseline="0" dirty="0" err="1">
                <a:ln>
                  <a:noFill/>
                </a:ln>
                <a:solidFill>
                  <a:schemeClr val="tx1"/>
                </a:solidFill>
                <a:effectLst/>
                <a:latin typeface="Montserrat" panose="00000500000000000000" pitchFamily="2" charset="0"/>
              </a:rPr>
              <a:t>Scope</a:t>
            </a:r>
            <a:r>
              <a:rPr kumimoji="0" lang="es-CO" altLang="es-CO" sz="2000" b="0" i="0" u="none" strike="noStrike" cap="none" normalizeH="0" baseline="0" dirty="0">
                <a:ln>
                  <a:noFill/>
                </a:ln>
                <a:solidFill>
                  <a:schemeClr val="tx1"/>
                </a:solidFill>
                <a:effectLst/>
                <a:latin typeface="Montserrat" panose="00000500000000000000" pitchFamily="2" charset="0"/>
              </a:rPr>
              <a:t> 1‑3), energía renovable, agua, residuos, diversidad, ética, salud y seguridad.</a:t>
            </a:r>
          </a:p>
        </p:txBody>
      </p:sp>
    </p:spTree>
    <p:extLst>
      <p:ext uri="{BB962C8B-B14F-4D97-AF65-F5344CB8AC3E}">
        <p14:creationId xmlns:p14="http://schemas.microsoft.com/office/powerpoint/2010/main" val="2470042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FAA9B-EEF0-7E84-C81A-15141E8C838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E9ECA70-A5A1-FB13-F227-2ED9DD68ACCD}"/>
              </a:ext>
            </a:extLst>
          </p:cNvPr>
          <p:cNvSpPr txBox="1"/>
          <p:nvPr/>
        </p:nvSpPr>
        <p:spPr>
          <a:xfrm>
            <a:off x="2804631" y="606005"/>
            <a:ext cx="6093724" cy="954107"/>
          </a:xfrm>
          <a:prstGeom prst="rect">
            <a:avLst/>
          </a:prstGeom>
          <a:noFill/>
        </p:spPr>
        <p:txBody>
          <a:bodyPr wrap="square">
            <a:spAutoFit/>
          </a:bodyPr>
          <a:lstStyle/>
          <a:p>
            <a:pPr algn="ctr"/>
            <a:r>
              <a:rPr lang="es-ES" sz="2800" b="1" dirty="0">
                <a:solidFill>
                  <a:srgbClr val="002060"/>
                </a:solidFill>
                <a:latin typeface="Montserrat" panose="00000500000000000000" pitchFamily="2" charset="0"/>
              </a:rPr>
              <a:t>Reconoce tu contexto de sostenibilidad </a:t>
            </a:r>
          </a:p>
        </p:txBody>
      </p:sp>
      <p:sp>
        <p:nvSpPr>
          <p:cNvPr id="7" name="Forma libre: forma 6">
            <a:extLst>
              <a:ext uri="{FF2B5EF4-FFF2-40B4-BE49-F238E27FC236}">
                <a16:creationId xmlns:a16="http://schemas.microsoft.com/office/drawing/2014/main" id="{03E7273C-ED83-D745-3BA1-E47BA7C44AF6}"/>
              </a:ext>
            </a:extLst>
          </p:cNvPr>
          <p:cNvSpPr/>
          <p:nvPr/>
        </p:nvSpPr>
        <p:spPr>
          <a:xfrm>
            <a:off x="6400800" y="1566757"/>
            <a:ext cx="5791200" cy="3079549"/>
          </a:xfrm>
          <a:custGeom>
            <a:avLst/>
            <a:gdLst>
              <a:gd name="connsiteX0" fmla="*/ 1250271 w 6763791"/>
              <a:gd name="connsiteY0" fmla="*/ 106 h 5446912"/>
              <a:gd name="connsiteX1" fmla="*/ 1381650 w 6763791"/>
              <a:gd name="connsiteY1" fmla="*/ 7145 h 5446912"/>
              <a:gd name="connsiteX2" fmla="*/ 6763791 w 6763791"/>
              <a:gd name="connsiteY2" fmla="*/ 7145 h 5446912"/>
              <a:gd name="connsiteX3" fmla="*/ 6763791 w 6763791"/>
              <a:gd name="connsiteY3" fmla="*/ 5446912 h 5446912"/>
              <a:gd name="connsiteX4" fmla="*/ 460757 w 6763791"/>
              <a:gd name="connsiteY4" fmla="*/ 5433206 h 5446912"/>
              <a:gd name="connsiteX5" fmla="*/ 44334 w 6763791"/>
              <a:gd name="connsiteY5" fmla="*/ 4457208 h 5446912"/>
              <a:gd name="connsiteX6" fmla="*/ 455194 w 6763791"/>
              <a:gd name="connsiteY6" fmla="*/ 913818 h 5446912"/>
              <a:gd name="connsiteX7" fmla="*/ 1250271 w 6763791"/>
              <a:gd name="connsiteY7" fmla="*/ 106 h 5446912"/>
              <a:gd name="connsiteX0" fmla="*/ 1250271 w 6763791"/>
              <a:gd name="connsiteY0" fmla="*/ 2220 h 5449026"/>
              <a:gd name="connsiteX1" fmla="*/ 1392996 w 6763791"/>
              <a:gd name="connsiteY1" fmla="*/ 1639 h 5449026"/>
              <a:gd name="connsiteX2" fmla="*/ 6763791 w 6763791"/>
              <a:gd name="connsiteY2" fmla="*/ 9259 h 5449026"/>
              <a:gd name="connsiteX3" fmla="*/ 6763791 w 6763791"/>
              <a:gd name="connsiteY3" fmla="*/ 5449026 h 5449026"/>
              <a:gd name="connsiteX4" fmla="*/ 460757 w 6763791"/>
              <a:gd name="connsiteY4" fmla="*/ 5435320 h 5449026"/>
              <a:gd name="connsiteX5" fmla="*/ 44334 w 6763791"/>
              <a:gd name="connsiteY5" fmla="*/ 4459322 h 5449026"/>
              <a:gd name="connsiteX6" fmla="*/ 455194 w 6763791"/>
              <a:gd name="connsiteY6" fmla="*/ 915932 h 5449026"/>
              <a:gd name="connsiteX7" fmla="*/ 1250271 w 6763791"/>
              <a:gd name="connsiteY7" fmla="*/ 2220 h 5449026"/>
              <a:gd name="connsiteX0" fmla="*/ 1250271 w 6763791"/>
              <a:gd name="connsiteY0" fmla="*/ 581 h 5447387"/>
              <a:gd name="connsiteX1" fmla="*/ 1392996 w 6763791"/>
              <a:gd name="connsiteY1" fmla="*/ 0 h 5447387"/>
              <a:gd name="connsiteX2" fmla="*/ 6763791 w 6763791"/>
              <a:gd name="connsiteY2" fmla="*/ 7620 h 5447387"/>
              <a:gd name="connsiteX3" fmla="*/ 6763791 w 6763791"/>
              <a:gd name="connsiteY3" fmla="*/ 5447387 h 5447387"/>
              <a:gd name="connsiteX4" fmla="*/ 460757 w 6763791"/>
              <a:gd name="connsiteY4" fmla="*/ 5433681 h 5447387"/>
              <a:gd name="connsiteX5" fmla="*/ 44334 w 6763791"/>
              <a:gd name="connsiteY5" fmla="*/ 4457683 h 5447387"/>
              <a:gd name="connsiteX6" fmla="*/ 455194 w 6763791"/>
              <a:gd name="connsiteY6" fmla="*/ 914293 h 5447387"/>
              <a:gd name="connsiteX7" fmla="*/ 1250271 w 6763791"/>
              <a:gd name="connsiteY7" fmla="*/ 581 h 5447387"/>
              <a:gd name="connsiteX0" fmla="*/ 1250271 w 6763791"/>
              <a:gd name="connsiteY0" fmla="*/ 581 h 5447387"/>
              <a:gd name="connsiteX1" fmla="*/ 4742701 w 6763791"/>
              <a:gd name="connsiteY1" fmla="*/ 0 h 5447387"/>
              <a:gd name="connsiteX2" fmla="*/ 6763791 w 6763791"/>
              <a:gd name="connsiteY2" fmla="*/ 7620 h 5447387"/>
              <a:gd name="connsiteX3" fmla="*/ 6763791 w 6763791"/>
              <a:gd name="connsiteY3" fmla="*/ 5447387 h 5447387"/>
              <a:gd name="connsiteX4" fmla="*/ 460757 w 6763791"/>
              <a:gd name="connsiteY4" fmla="*/ 5433681 h 5447387"/>
              <a:gd name="connsiteX5" fmla="*/ 44334 w 6763791"/>
              <a:gd name="connsiteY5" fmla="*/ 4457683 h 5447387"/>
              <a:gd name="connsiteX6" fmla="*/ 455194 w 6763791"/>
              <a:gd name="connsiteY6" fmla="*/ 914293 h 5447387"/>
              <a:gd name="connsiteX7" fmla="*/ 1250271 w 6763791"/>
              <a:gd name="connsiteY7" fmla="*/ 581 h 5447387"/>
              <a:gd name="connsiteX0" fmla="*/ 1250271 w 6763791"/>
              <a:gd name="connsiteY0" fmla="*/ 581 h 5447387"/>
              <a:gd name="connsiteX1" fmla="*/ 4742701 w 6763791"/>
              <a:gd name="connsiteY1" fmla="*/ 0 h 5447387"/>
              <a:gd name="connsiteX2" fmla="*/ 6763791 w 6763791"/>
              <a:gd name="connsiteY2" fmla="*/ 7620 h 5447387"/>
              <a:gd name="connsiteX3" fmla="*/ 6763791 w 6763791"/>
              <a:gd name="connsiteY3" fmla="*/ 5447387 h 5447387"/>
              <a:gd name="connsiteX4" fmla="*/ 460757 w 6763791"/>
              <a:gd name="connsiteY4" fmla="*/ 5433681 h 5447387"/>
              <a:gd name="connsiteX5" fmla="*/ 44334 w 6763791"/>
              <a:gd name="connsiteY5" fmla="*/ 4457683 h 5447387"/>
              <a:gd name="connsiteX6" fmla="*/ 455194 w 6763791"/>
              <a:gd name="connsiteY6" fmla="*/ 914293 h 5447387"/>
              <a:gd name="connsiteX7" fmla="*/ 1250271 w 6763791"/>
              <a:gd name="connsiteY7" fmla="*/ 581 h 5447387"/>
              <a:gd name="connsiteX0" fmla="*/ 2165270 w 7678790"/>
              <a:gd name="connsiteY0" fmla="*/ 581 h 5447387"/>
              <a:gd name="connsiteX1" fmla="*/ 5657700 w 7678790"/>
              <a:gd name="connsiteY1" fmla="*/ 0 h 5447387"/>
              <a:gd name="connsiteX2" fmla="*/ 7678790 w 7678790"/>
              <a:gd name="connsiteY2" fmla="*/ 7620 h 5447387"/>
              <a:gd name="connsiteX3" fmla="*/ 7678790 w 7678790"/>
              <a:gd name="connsiteY3" fmla="*/ 5447387 h 5447387"/>
              <a:gd name="connsiteX4" fmla="*/ 1375756 w 7678790"/>
              <a:gd name="connsiteY4" fmla="*/ 5433681 h 5447387"/>
              <a:gd name="connsiteX5" fmla="*/ 5399 w 7678790"/>
              <a:gd name="connsiteY5" fmla="*/ 4480056 h 5447387"/>
              <a:gd name="connsiteX6" fmla="*/ 1370193 w 7678790"/>
              <a:gd name="connsiteY6" fmla="*/ 914293 h 5447387"/>
              <a:gd name="connsiteX7" fmla="*/ 2165270 w 7678790"/>
              <a:gd name="connsiteY7" fmla="*/ 581 h 5447387"/>
              <a:gd name="connsiteX0" fmla="*/ 2201031 w 7714551"/>
              <a:gd name="connsiteY0" fmla="*/ 581 h 5478425"/>
              <a:gd name="connsiteX1" fmla="*/ 5693461 w 7714551"/>
              <a:gd name="connsiteY1" fmla="*/ 0 h 5478425"/>
              <a:gd name="connsiteX2" fmla="*/ 7714551 w 7714551"/>
              <a:gd name="connsiteY2" fmla="*/ 7620 h 5478425"/>
              <a:gd name="connsiteX3" fmla="*/ 7714551 w 7714551"/>
              <a:gd name="connsiteY3" fmla="*/ 5447387 h 5478425"/>
              <a:gd name="connsiteX4" fmla="*/ 472971 w 7714551"/>
              <a:gd name="connsiteY4" fmla="*/ 5478425 h 5478425"/>
              <a:gd name="connsiteX5" fmla="*/ 41160 w 7714551"/>
              <a:gd name="connsiteY5" fmla="*/ 4480056 h 5478425"/>
              <a:gd name="connsiteX6" fmla="*/ 1405954 w 7714551"/>
              <a:gd name="connsiteY6" fmla="*/ 914293 h 5478425"/>
              <a:gd name="connsiteX7" fmla="*/ 2201031 w 7714551"/>
              <a:gd name="connsiteY7" fmla="*/ 581 h 5478425"/>
              <a:gd name="connsiteX0" fmla="*/ 2377827 w 7891347"/>
              <a:gd name="connsiteY0" fmla="*/ 581 h 5478425"/>
              <a:gd name="connsiteX1" fmla="*/ 5870257 w 7891347"/>
              <a:gd name="connsiteY1" fmla="*/ 0 h 5478425"/>
              <a:gd name="connsiteX2" fmla="*/ 7891347 w 7891347"/>
              <a:gd name="connsiteY2" fmla="*/ 7620 h 5478425"/>
              <a:gd name="connsiteX3" fmla="*/ 7891347 w 7891347"/>
              <a:gd name="connsiteY3" fmla="*/ 5447387 h 5478425"/>
              <a:gd name="connsiteX4" fmla="*/ 649767 w 7891347"/>
              <a:gd name="connsiteY4" fmla="*/ 5478425 h 5478425"/>
              <a:gd name="connsiteX5" fmla="*/ 217956 w 7891347"/>
              <a:gd name="connsiteY5" fmla="*/ 4480056 h 5478425"/>
              <a:gd name="connsiteX6" fmla="*/ 1582750 w 7891347"/>
              <a:gd name="connsiteY6" fmla="*/ 914293 h 5478425"/>
              <a:gd name="connsiteX7" fmla="*/ 2377827 w 7891347"/>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618413 w 7927010"/>
              <a:gd name="connsiteY6" fmla="*/ 914293 h 5478425"/>
              <a:gd name="connsiteX7" fmla="*/ 2413490 w 7927010"/>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618413 w 7927010"/>
              <a:gd name="connsiteY6" fmla="*/ 914293 h 5478425"/>
              <a:gd name="connsiteX7" fmla="*/ 2413490 w 7927010"/>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618413 w 7927010"/>
              <a:gd name="connsiteY6" fmla="*/ 914293 h 5478425"/>
              <a:gd name="connsiteX7" fmla="*/ 2413490 w 7927010"/>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587641 w 7927010"/>
              <a:gd name="connsiteY6" fmla="*/ 891921 h 5478425"/>
              <a:gd name="connsiteX7" fmla="*/ 2413490 w 7927010"/>
              <a:gd name="connsiteY7" fmla="*/ 581 h 5478425"/>
              <a:gd name="connsiteX0" fmla="*/ 2413490 w 7927010"/>
              <a:gd name="connsiteY0" fmla="*/ 15953 h 5493797"/>
              <a:gd name="connsiteX1" fmla="*/ 5905920 w 7927010"/>
              <a:gd name="connsiteY1" fmla="*/ 15372 h 5493797"/>
              <a:gd name="connsiteX2" fmla="*/ 7927010 w 7927010"/>
              <a:gd name="connsiteY2" fmla="*/ 22992 h 5493797"/>
              <a:gd name="connsiteX3" fmla="*/ 7927010 w 7927010"/>
              <a:gd name="connsiteY3" fmla="*/ 5462759 h 5493797"/>
              <a:gd name="connsiteX4" fmla="*/ 685430 w 7927010"/>
              <a:gd name="connsiteY4" fmla="*/ 5493797 h 5493797"/>
              <a:gd name="connsiteX5" fmla="*/ 207461 w 7927010"/>
              <a:gd name="connsiteY5" fmla="*/ 4473056 h 5493797"/>
              <a:gd name="connsiteX6" fmla="*/ 1587641 w 7927010"/>
              <a:gd name="connsiteY6" fmla="*/ 907293 h 5493797"/>
              <a:gd name="connsiteX7" fmla="*/ 2413490 w 7927010"/>
              <a:gd name="connsiteY7" fmla="*/ 15953 h 5493797"/>
              <a:gd name="connsiteX0" fmla="*/ 2413490 w 7927010"/>
              <a:gd name="connsiteY0" fmla="*/ 20043 h 5497887"/>
              <a:gd name="connsiteX1" fmla="*/ 5905920 w 7927010"/>
              <a:gd name="connsiteY1" fmla="*/ 19462 h 5497887"/>
              <a:gd name="connsiteX2" fmla="*/ 7927010 w 7927010"/>
              <a:gd name="connsiteY2" fmla="*/ 27082 h 5497887"/>
              <a:gd name="connsiteX3" fmla="*/ 7927010 w 7927010"/>
              <a:gd name="connsiteY3" fmla="*/ 5466849 h 5497887"/>
              <a:gd name="connsiteX4" fmla="*/ 685430 w 7927010"/>
              <a:gd name="connsiteY4" fmla="*/ 5497887 h 5497887"/>
              <a:gd name="connsiteX5" fmla="*/ 207461 w 7927010"/>
              <a:gd name="connsiteY5" fmla="*/ 4477146 h 5497887"/>
              <a:gd name="connsiteX6" fmla="*/ 1587641 w 7927010"/>
              <a:gd name="connsiteY6" fmla="*/ 889011 h 5497887"/>
              <a:gd name="connsiteX7" fmla="*/ 2413490 w 7927010"/>
              <a:gd name="connsiteY7" fmla="*/ 20043 h 5497887"/>
              <a:gd name="connsiteX0" fmla="*/ 2813527 w 7927010"/>
              <a:gd name="connsiteY0" fmla="*/ 20043 h 5497887"/>
              <a:gd name="connsiteX1" fmla="*/ 5905920 w 7927010"/>
              <a:gd name="connsiteY1" fmla="*/ 19462 h 5497887"/>
              <a:gd name="connsiteX2" fmla="*/ 7927010 w 7927010"/>
              <a:gd name="connsiteY2" fmla="*/ 27082 h 5497887"/>
              <a:gd name="connsiteX3" fmla="*/ 7927010 w 7927010"/>
              <a:gd name="connsiteY3" fmla="*/ 5466849 h 5497887"/>
              <a:gd name="connsiteX4" fmla="*/ 685430 w 7927010"/>
              <a:gd name="connsiteY4" fmla="*/ 5497887 h 5497887"/>
              <a:gd name="connsiteX5" fmla="*/ 207461 w 7927010"/>
              <a:gd name="connsiteY5" fmla="*/ 4477146 h 5497887"/>
              <a:gd name="connsiteX6" fmla="*/ 1587641 w 7927010"/>
              <a:gd name="connsiteY6" fmla="*/ 889011 h 5497887"/>
              <a:gd name="connsiteX7" fmla="*/ 2813527 w 7927010"/>
              <a:gd name="connsiteY7" fmla="*/ 20043 h 5497887"/>
              <a:gd name="connsiteX0" fmla="*/ 2982775 w 7927010"/>
              <a:gd name="connsiteY0" fmla="*/ 15953 h 5516169"/>
              <a:gd name="connsiteX1" fmla="*/ 5905920 w 7927010"/>
              <a:gd name="connsiteY1" fmla="*/ 37744 h 5516169"/>
              <a:gd name="connsiteX2" fmla="*/ 7927010 w 7927010"/>
              <a:gd name="connsiteY2" fmla="*/ 45364 h 5516169"/>
              <a:gd name="connsiteX3" fmla="*/ 7927010 w 7927010"/>
              <a:gd name="connsiteY3" fmla="*/ 5485131 h 5516169"/>
              <a:gd name="connsiteX4" fmla="*/ 685430 w 7927010"/>
              <a:gd name="connsiteY4" fmla="*/ 5516169 h 5516169"/>
              <a:gd name="connsiteX5" fmla="*/ 207461 w 7927010"/>
              <a:gd name="connsiteY5" fmla="*/ 4495428 h 5516169"/>
              <a:gd name="connsiteX6" fmla="*/ 1587641 w 7927010"/>
              <a:gd name="connsiteY6" fmla="*/ 907293 h 5516169"/>
              <a:gd name="connsiteX7" fmla="*/ 2982775 w 7927010"/>
              <a:gd name="connsiteY7" fmla="*/ 15953 h 5516169"/>
              <a:gd name="connsiteX0" fmla="*/ 2982775 w 7927010"/>
              <a:gd name="connsiteY0" fmla="*/ 15953 h 5516169"/>
              <a:gd name="connsiteX1" fmla="*/ 5905920 w 7927010"/>
              <a:gd name="connsiteY1" fmla="*/ 37744 h 5516169"/>
              <a:gd name="connsiteX2" fmla="*/ 7927010 w 7927010"/>
              <a:gd name="connsiteY2" fmla="*/ 45364 h 5516169"/>
              <a:gd name="connsiteX3" fmla="*/ 7927010 w 7927010"/>
              <a:gd name="connsiteY3" fmla="*/ 5485131 h 5516169"/>
              <a:gd name="connsiteX4" fmla="*/ 685430 w 7927010"/>
              <a:gd name="connsiteY4" fmla="*/ 5516169 h 5516169"/>
              <a:gd name="connsiteX5" fmla="*/ 207461 w 7927010"/>
              <a:gd name="connsiteY5" fmla="*/ 4495428 h 5516169"/>
              <a:gd name="connsiteX6" fmla="*/ 1495325 w 7927010"/>
              <a:gd name="connsiteY6" fmla="*/ 907293 h 5516169"/>
              <a:gd name="connsiteX7" fmla="*/ 2982775 w 7927010"/>
              <a:gd name="connsiteY7" fmla="*/ 15953 h 5516169"/>
              <a:gd name="connsiteX0" fmla="*/ 2948859 w 7893094"/>
              <a:gd name="connsiteY0" fmla="*/ 15953 h 5516169"/>
              <a:gd name="connsiteX1" fmla="*/ 5872004 w 7893094"/>
              <a:gd name="connsiteY1" fmla="*/ 37744 h 5516169"/>
              <a:gd name="connsiteX2" fmla="*/ 7893094 w 7893094"/>
              <a:gd name="connsiteY2" fmla="*/ 45364 h 5516169"/>
              <a:gd name="connsiteX3" fmla="*/ 7893094 w 7893094"/>
              <a:gd name="connsiteY3" fmla="*/ 5485131 h 5516169"/>
              <a:gd name="connsiteX4" fmla="*/ 651514 w 7893094"/>
              <a:gd name="connsiteY4" fmla="*/ 5516169 h 5516169"/>
              <a:gd name="connsiteX5" fmla="*/ 173545 w 7893094"/>
              <a:gd name="connsiteY5" fmla="*/ 4495428 h 5516169"/>
              <a:gd name="connsiteX6" fmla="*/ 1461409 w 7893094"/>
              <a:gd name="connsiteY6" fmla="*/ 907293 h 5516169"/>
              <a:gd name="connsiteX7" fmla="*/ 2948859 w 7893094"/>
              <a:gd name="connsiteY7" fmla="*/ 15953 h 5516169"/>
              <a:gd name="connsiteX0" fmla="*/ 2948859 w 7893094"/>
              <a:gd name="connsiteY0" fmla="*/ 15953 h 5516169"/>
              <a:gd name="connsiteX1" fmla="*/ 5872004 w 7893094"/>
              <a:gd name="connsiteY1" fmla="*/ 37744 h 5516169"/>
              <a:gd name="connsiteX2" fmla="*/ 7893094 w 7893094"/>
              <a:gd name="connsiteY2" fmla="*/ 45364 h 5516169"/>
              <a:gd name="connsiteX3" fmla="*/ 7893094 w 7893094"/>
              <a:gd name="connsiteY3" fmla="*/ 5485131 h 5516169"/>
              <a:gd name="connsiteX4" fmla="*/ 651514 w 7893094"/>
              <a:gd name="connsiteY4" fmla="*/ 5516169 h 5516169"/>
              <a:gd name="connsiteX5" fmla="*/ 173545 w 7893094"/>
              <a:gd name="connsiteY5" fmla="*/ 4495428 h 5516169"/>
              <a:gd name="connsiteX6" fmla="*/ 1461409 w 7893094"/>
              <a:gd name="connsiteY6" fmla="*/ 907293 h 5516169"/>
              <a:gd name="connsiteX7" fmla="*/ 2948859 w 7893094"/>
              <a:gd name="connsiteY7" fmla="*/ 15953 h 5516169"/>
              <a:gd name="connsiteX0" fmla="*/ 2948859 w 7893094"/>
              <a:gd name="connsiteY0" fmla="*/ 15953 h 5516169"/>
              <a:gd name="connsiteX1" fmla="*/ 5872004 w 7893094"/>
              <a:gd name="connsiteY1" fmla="*/ 37744 h 5516169"/>
              <a:gd name="connsiteX2" fmla="*/ 7893094 w 7893094"/>
              <a:gd name="connsiteY2" fmla="*/ 45364 h 5516169"/>
              <a:gd name="connsiteX3" fmla="*/ 7893094 w 7893094"/>
              <a:gd name="connsiteY3" fmla="*/ 5485131 h 5516169"/>
              <a:gd name="connsiteX4" fmla="*/ 651514 w 7893094"/>
              <a:gd name="connsiteY4" fmla="*/ 5516169 h 5516169"/>
              <a:gd name="connsiteX5" fmla="*/ 173545 w 7893094"/>
              <a:gd name="connsiteY5" fmla="*/ 4495428 h 5516169"/>
              <a:gd name="connsiteX6" fmla="*/ 1461409 w 7893094"/>
              <a:gd name="connsiteY6" fmla="*/ 907293 h 5516169"/>
              <a:gd name="connsiteX7" fmla="*/ 2948859 w 7893094"/>
              <a:gd name="connsiteY7" fmla="*/ 15953 h 5516169"/>
              <a:gd name="connsiteX0" fmla="*/ 2948859 w 7893094"/>
              <a:gd name="connsiteY0" fmla="*/ 0 h 5500216"/>
              <a:gd name="connsiteX1" fmla="*/ 5872004 w 7893094"/>
              <a:gd name="connsiteY1" fmla="*/ 21791 h 5500216"/>
              <a:gd name="connsiteX2" fmla="*/ 7893094 w 7893094"/>
              <a:gd name="connsiteY2" fmla="*/ 29411 h 5500216"/>
              <a:gd name="connsiteX3" fmla="*/ 7893094 w 7893094"/>
              <a:gd name="connsiteY3" fmla="*/ 5469178 h 5500216"/>
              <a:gd name="connsiteX4" fmla="*/ 651514 w 7893094"/>
              <a:gd name="connsiteY4" fmla="*/ 5500216 h 5500216"/>
              <a:gd name="connsiteX5" fmla="*/ 173545 w 7893094"/>
              <a:gd name="connsiteY5" fmla="*/ 4479475 h 5500216"/>
              <a:gd name="connsiteX6" fmla="*/ 1461409 w 7893094"/>
              <a:gd name="connsiteY6" fmla="*/ 891340 h 5500216"/>
              <a:gd name="connsiteX7" fmla="*/ 2948859 w 7893094"/>
              <a:gd name="connsiteY7" fmla="*/ 0 h 5500216"/>
              <a:gd name="connsiteX0" fmla="*/ 2948859 w 7893094"/>
              <a:gd name="connsiteY0" fmla="*/ 0 h 5500216"/>
              <a:gd name="connsiteX1" fmla="*/ 5872004 w 7893094"/>
              <a:gd name="connsiteY1" fmla="*/ 21791 h 5500216"/>
              <a:gd name="connsiteX2" fmla="*/ 7893094 w 7893094"/>
              <a:gd name="connsiteY2" fmla="*/ 29411 h 5500216"/>
              <a:gd name="connsiteX3" fmla="*/ 7893094 w 7893094"/>
              <a:gd name="connsiteY3" fmla="*/ 5469178 h 5500216"/>
              <a:gd name="connsiteX4" fmla="*/ 651514 w 7893094"/>
              <a:gd name="connsiteY4" fmla="*/ 5500216 h 5500216"/>
              <a:gd name="connsiteX5" fmla="*/ 173545 w 7893094"/>
              <a:gd name="connsiteY5" fmla="*/ 4479475 h 5500216"/>
              <a:gd name="connsiteX6" fmla="*/ 1461409 w 7893094"/>
              <a:gd name="connsiteY6" fmla="*/ 891340 h 5500216"/>
              <a:gd name="connsiteX7" fmla="*/ 2948859 w 7893094"/>
              <a:gd name="connsiteY7" fmla="*/ 0 h 5500216"/>
              <a:gd name="connsiteX0" fmla="*/ 2948859 w 7893094"/>
              <a:gd name="connsiteY0" fmla="*/ 0 h 5500216"/>
              <a:gd name="connsiteX1" fmla="*/ 5872004 w 7893094"/>
              <a:gd name="connsiteY1" fmla="*/ 21791 h 5500216"/>
              <a:gd name="connsiteX2" fmla="*/ 7893094 w 7893094"/>
              <a:gd name="connsiteY2" fmla="*/ 29411 h 5500216"/>
              <a:gd name="connsiteX3" fmla="*/ 7893094 w 7893094"/>
              <a:gd name="connsiteY3" fmla="*/ 5469178 h 5500216"/>
              <a:gd name="connsiteX4" fmla="*/ 651514 w 7893094"/>
              <a:gd name="connsiteY4" fmla="*/ 5500216 h 5500216"/>
              <a:gd name="connsiteX5" fmla="*/ 173545 w 7893094"/>
              <a:gd name="connsiteY5" fmla="*/ 4479475 h 5500216"/>
              <a:gd name="connsiteX6" fmla="*/ 1461409 w 7893094"/>
              <a:gd name="connsiteY6" fmla="*/ 891340 h 5500216"/>
              <a:gd name="connsiteX7" fmla="*/ 2948859 w 7893094"/>
              <a:gd name="connsiteY7" fmla="*/ 0 h 550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3094" h="5500216">
                <a:moveTo>
                  <a:pt x="2948859" y="0"/>
                </a:moveTo>
                <a:lnTo>
                  <a:pt x="5872004" y="21791"/>
                </a:lnTo>
                <a:lnTo>
                  <a:pt x="7893094" y="29411"/>
                </a:lnTo>
                <a:lnTo>
                  <a:pt x="7893094" y="5469178"/>
                </a:lnTo>
                <a:lnTo>
                  <a:pt x="651514" y="5500216"/>
                </a:lnTo>
                <a:cubicBezTo>
                  <a:pt x="139846" y="5500216"/>
                  <a:pt x="-234769" y="5478562"/>
                  <a:pt x="173545" y="4479475"/>
                </a:cubicBezTo>
                <a:cubicBezTo>
                  <a:pt x="749659" y="2777626"/>
                  <a:pt x="1018054" y="2147692"/>
                  <a:pt x="1461409" y="891340"/>
                </a:cubicBezTo>
                <a:cubicBezTo>
                  <a:pt x="1928787" y="-189084"/>
                  <a:pt x="2203970" y="37159"/>
                  <a:pt x="2948859" y="0"/>
                </a:cubicBezTo>
                <a:close/>
              </a:path>
            </a:pathLst>
          </a:cu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PE" dirty="0"/>
          </a:p>
        </p:txBody>
      </p:sp>
      <p:sp>
        <p:nvSpPr>
          <p:cNvPr id="8" name="Forma libre: forma 7">
            <a:extLst>
              <a:ext uri="{FF2B5EF4-FFF2-40B4-BE49-F238E27FC236}">
                <a16:creationId xmlns:a16="http://schemas.microsoft.com/office/drawing/2014/main" id="{ECF584BF-B4BC-E4FF-7A5B-8A66FC3727C5}"/>
              </a:ext>
            </a:extLst>
          </p:cNvPr>
          <p:cNvSpPr/>
          <p:nvPr/>
        </p:nvSpPr>
        <p:spPr>
          <a:xfrm flipH="1" flipV="1">
            <a:off x="2043" y="2631297"/>
            <a:ext cx="5906963" cy="3079549"/>
          </a:xfrm>
          <a:custGeom>
            <a:avLst/>
            <a:gdLst>
              <a:gd name="connsiteX0" fmla="*/ 1250271 w 6763791"/>
              <a:gd name="connsiteY0" fmla="*/ 106 h 5446912"/>
              <a:gd name="connsiteX1" fmla="*/ 1381650 w 6763791"/>
              <a:gd name="connsiteY1" fmla="*/ 7145 h 5446912"/>
              <a:gd name="connsiteX2" fmla="*/ 6763791 w 6763791"/>
              <a:gd name="connsiteY2" fmla="*/ 7145 h 5446912"/>
              <a:gd name="connsiteX3" fmla="*/ 6763791 w 6763791"/>
              <a:gd name="connsiteY3" fmla="*/ 5446912 h 5446912"/>
              <a:gd name="connsiteX4" fmla="*/ 460757 w 6763791"/>
              <a:gd name="connsiteY4" fmla="*/ 5433206 h 5446912"/>
              <a:gd name="connsiteX5" fmla="*/ 44334 w 6763791"/>
              <a:gd name="connsiteY5" fmla="*/ 4457208 h 5446912"/>
              <a:gd name="connsiteX6" fmla="*/ 455194 w 6763791"/>
              <a:gd name="connsiteY6" fmla="*/ 913818 h 5446912"/>
              <a:gd name="connsiteX7" fmla="*/ 1250271 w 6763791"/>
              <a:gd name="connsiteY7" fmla="*/ 106 h 5446912"/>
              <a:gd name="connsiteX0" fmla="*/ 1250271 w 6763791"/>
              <a:gd name="connsiteY0" fmla="*/ 2220 h 5449026"/>
              <a:gd name="connsiteX1" fmla="*/ 1392996 w 6763791"/>
              <a:gd name="connsiteY1" fmla="*/ 1639 h 5449026"/>
              <a:gd name="connsiteX2" fmla="*/ 6763791 w 6763791"/>
              <a:gd name="connsiteY2" fmla="*/ 9259 h 5449026"/>
              <a:gd name="connsiteX3" fmla="*/ 6763791 w 6763791"/>
              <a:gd name="connsiteY3" fmla="*/ 5449026 h 5449026"/>
              <a:gd name="connsiteX4" fmla="*/ 460757 w 6763791"/>
              <a:gd name="connsiteY4" fmla="*/ 5435320 h 5449026"/>
              <a:gd name="connsiteX5" fmla="*/ 44334 w 6763791"/>
              <a:gd name="connsiteY5" fmla="*/ 4459322 h 5449026"/>
              <a:gd name="connsiteX6" fmla="*/ 455194 w 6763791"/>
              <a:gd name="connsiteY6" fmla="*/ 915932 h 5449026"/>
              <a:gd name="connsiteX7" fmla="*/ 1250271 w 6763791"/>
              <a:gd name="connsiteY7" fmla="*/ 2220 h 5449026"/>
              <a:gd name="connsiteX0" fmla="*/ 1250271 w 6763791"/>
              <a:gd name="connsiteY0" fmla="*/ 581 h 5447387"/>
              <a:gd name="connsiteX1" fmla="*/ 1392996 w 6763791"/>
              <a:gd name="connsiteY1" fmla="*/ 0 h 5447387"/>
              <a:gd name="connsiteX2" fmla="*/ 6763791 w 6763791"/>
              <a:gd name="connsiteY2" fmla="*/ 7620 h 5447387"/>
              <a:gd name="connsiteX3" fmla="*/ 6763791 w 6763791"/>
              <a:gd name="connsiteY3" fmla="*/ 5447387 h 5447387"/>
              <a:gd name="connsiteX4" fmla="*/ 460757 w 6763791"/>
              <a:gd name="connsiteY4" fmla="*/ 5433681 h 5447387"/>
              <a:gd name="connsiteX5" fmla="*/ 44334 w 6763791"/>
              <a:gd name="connsiteY5" fmla="*/ 4457683 h 5447387"/>
              <a:gd name="connsiteX6" fmla="*/ 455194 w 6763791"/>
              <a:gd name="connsiteY6" fmla="*/ 914293 h 5447387"/>
              <a:gd name="connsiteX7" fmla="*/ 1250271 w 6763791"/>
              <a:gd name="connsiteY7" fmla="*/ 581 h 5447387"/>
              <a:gd name="connsiteX0" fmla="*/ 1250271 w 6763791"/>
              <a:gd name="connsiteY0" fmla="*/ 581 h 5447387"/>
              <a:gd name="connsiteX1" fmla="*/ 4742701 w 6763791"/>
              <a:gd name="connsiteY1" fmla="*/ 0 h 5447387"/>
              <a:gd name="connsiteX2" fmla="*/ 6763791 w 6763791"/>
              <a:gd name="connsiteY2" fmla="*/ 7620 h 5447387"/>
              <a:gd name="connsiteX3" fmla="*/ 6763791 w 6763791"/>
              <a:gd name="connsiteY3" fmla="*/ 5447387 h 5447387"/>
              <a:gd name="connsiteX4" fmla="*/ 460757 w 6763791"/>
              <a:gd name="connsiteY4" fmla="*/ 5433681 h 5447387"/>
              <a:gd name="connsiteX5" fmla="*/ 44334 w 6763791"/>
              <a:gd name="connsiteY5" fmla="*/ 4457683 h 5447387"/>
              <a:gd name="connsiteX6" fmla="*/ 455194 w 6763791"/>
              <a:gd name="connsiteY6" fmla="*/ 914293 h 5447387"/>
              <a:gd name="connsiteX7" fmla="*/ 1250271 w 6763791"/>
              <a:gd name="connsiteY7" fmla="*/ 581 h 5447387"/>
              <a:gd name="connsiteX0" fmla="*/ 1250271 w 6763791"/>
              <a:gd name="connsiteY0" fmla="*/ 581 h 5447387"/>
              <a:gd name="connsiteX1" fmla="*/ 4742701 w 6763791"/>
              <a:gd name="connsiteY1" fmla="*/ 0 h 5447387"/>
              <a:gd name="connsiteX2" fmla="*/ 6763791 w 6763791"/>
              <a:gd name="connsiteY2" fmla="*/ 7620 h 5447387"/>
              <a:gd name="connsiteX3" fmla="*/ 6763791 w 6763791"/>
              <a:gd name="connsiteY3" fmla="*/ 5447387 h 5447387"/>
              <a:gd name="connsiteX4" fmla="*/ 460757 w 6763791"/>
              <a:gd name="connsiteY4" fmla="*/ 5433681 h 5447387"/>
              <a:gd name="connsiteX5" fmla="*/ 44334 w 6763791"/>
              <a:gd name="connsiteY5" fmla="*/ 4457683 h 5447387"/>
              <a:gd name="connsiteX6" fmla="*/ 455194 w 6763791"/>
              <a:gd name="connsiteY6" fmla="*/ 914293 h 5447387"/>
              <a:gd name="connsiteX7" fmla="*/ 1250271 w 6763791"/>
              <a:gd name="connsiteY7" fmla="*/ 581 h 5447387"/>
              <a:gd name="connsiteX0" fmla="*/ 2165270 w 7678790"/>
              <a:gd name="connsiteY0" fmla="*/ 581 h 5447387"/>
              <a:gd name="connsiteX1" fmla="*/ 5657700 w 7678790"/>
              <a:gd name="connsiteY1" fmla="*/ 0 h 5447387"/>
              <a:gd name="connsiteX2" fmla="*/ 7678790 w 7678790"/>
              <a:gd name="connsiteY2" fmla="*/ 7620 h 5447387"/>
              <a:gd name="connsiteX3" fmla="*/ 7678790 w 7678790"/>
              <a:gd name="connsiteY3" fmla="*/ 5447387 h 5447387"/>
              <a:gd name="connsiteX4" fmla="*/ 1375756 w 7678790"/>
              <a:gd name="connsiteY4" fmla="*/ 5433681 h 5447387"/>
              <a:gd name="connsiteX5" fmla="*/ 5399 w 7678790"/>
              <a:gd name="connsiteY5" fmla="*/ 4480056 h 5447387"/>
              <a:gd name="connsiteX6" fmla="*/ 1370193 w 7678790"/>
              <a:gd name="connsiteY6" fmla="*/ 914293 h 5447387"/>
              <a:gd name="connsiteX7" fmla="*/ 2165270 w 7678790"/>
              <a:gd name="connsiteY7" fmla="*/ 581 h 5447387"/>
              <a:gd name="connsiteX0" fmla="*/ 2201031 w 7714551"/>
              <a:gd name="connsiteY0" fmla="*/ 581 h 5478425"/>
              <a:gd name="connsiteX1" fmla="*/ 5693461 w 7714551"/>
              <a:gd name="connsiteY1" fmla="*/ 0 h 5478425"/>
              <a:gd name="connsiteX2" fmla="*/ 7714551 w 7714551"/>
              <a:gd name="connsiteY2" fmla="*/ 7620 h 5478425"/>
              <a:gd name="connsiteX3" fmla="*/ 7714551 w 7714551"/>
              <a:gd name="connsiteY3" fmla="*/ 5447387 h 5478425"/>
              <a:gd name="connsiteX4" fmla="*/ 472971 w 7714551"/>
              <a:gd name="connsiteY4" fmla="*/ 5478425 h 5478425"/>
              <a:gd name="connsiteX5" fmla="*/ 41160 w 7714551"/>
              <a:gd name="connsiteY5" fmla="*/ 4480056 h 5478425"/>
              <a:gd name="connsiteX6" fmla="*/ 1405954 w 7714551"/>
              <a:gd name="connsiteY6" fmla="*/ 914293 h 5478425"/>
              <a:gd name="connsiteX7" fmla="*/ 2201031 w 7714551"/>
              <a:gd name="connsiteY7" fmla="*/ 581 h 5478425"/>
              <a:gd name="connsiteX0" fmla="*/ 2377827 w 7891347"/>
              <a:gd name="connsiteY0" fmla="*/ 581 h 5478425"/>
              <a:gd name="connsiteX1" fmla="*/ 5870257 w 7891347"/>
              <a:gd name="connsiteY1" fmla="*/ 0 h 5478425"/>
              <a:gd name="connsiteX2" fmla="*/ 7891347 w 7891347"/>
              <a:gd name="connsiteY2" fmla="*/ 7620 h 5478425"/>
              <a:gd name="connsiteX3" fmla="*/ 7891347 w 7891347"/>
              <a:gd name="connsiteY3" fmla="*/ 5447387 h 5478425"/>
              <a:gd name="connsiteX4" fmla="*/ 649767 w 7891347"/>
              <a:gd name="connsiteY4" fmla="*/ 5478425 h 5478425"/>
              <a:gd name="connsiteX5" fmla="*/ 217956 w 7891347"/>
              <a:gd name="connsiteY5" fmla="*/ 4480056 h 5478425"/>
              <a:gd name="connsiteX6" fmla="*/ 1582750 w 7891347"/>
              <a:gd name="connsiteY6" fmla="*/ 914293 h 5478425"/>
              <a:gd name="connsiteX7" fmla="*/ 2377827 w 7891347"/>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618413 w 7927010"/>
              <a:gd name="connsiteY6" fmla="*/ 914293 h 5478425"/>
              <a:gd name="connsiteX7" fmla="*/ 2413490 w 7927010"/>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618413 w 7927010"/>
              <a:gd name="connsiteY6" fmla="*/ 914293 h 5478425"/>
              <a:gd name="connsiteX7" fmla="*/ 2413490 w 7927010"/>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618413 w 7927010"/>
              <a:gd name="connsiteY6" fmla="*/ 914293 h 5478425"/>
              <a:gd name="connsiteX7" fmla="*/ 2413490 w 7927010"/>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587641 w 7927010"/>
              <a:gd name="connsiteY6" fmla="*/ 891921 h 5478425"/>
              <a:gd name="connsiteX7" fmla="*/ 2413490 w 7927010"/>
              <a:gd name="connsiteY7" fmla="*/ 581 h 5478425"/>
              <a:gd name="connsiteX0" fmla="*/ 2413490 w 7927010"/>
              <a:gd name="connsiteY0" fmla="*/ 15953 h 5493797"/>
              <a:gd name="connsiteX1" fmla="*/ 5905920 w 7927010"/>
              <a:gd name="connsiteY1" fmla="*/ 15372 h 5493797"/>
              <a:gd name="connsiteX2" fmla="*/ 7927010 w 7927010"/>
              <a:gd name="connsiteY2" fmla="*/ 22992 h 5493797"/>
              <a:gd name="connsiteX3" fmla="*/ 7927010 w 7927010"/>
              <a:gd name="connsiteY3" fmla="*/ 5462759 h 5493797"/>
              <a:gd name="connsiteX4" fmla="*/ 685430 w 7927010"/>
              <a:gd name="connsiteY4" fmla="*/ 5493797 h 5493797"/>
              <a:gd name="connsiteX5" fmla="*/ 207461 w 7927010"/>
              <a:gd name="connsiteY5" fmla="*/ 4473056 h 5493797"/>
              <a:gd name="connsiteX6" fmla="*/ 1587641 w 7927010"/>
              <a:gd name="connsiteY6" fmla="*/ 907293 h 5493797"/>
              <a:gd name="connsiteX7" fmla="*/ 2413490 w 7927010"/>
              <a:gd name="connsiteY7" fmla="*/ 15953 h 5493797"/>
              <a:gd name="connsiteX0" fmla="*/ 2413490 w 7927010"/>
              <a:gd name="connsiteY0" fmla="*/ 20043 h 5497887"/>
              <a:gd name="connsiteX1" fmla="*/ 5905920 w 7927010"/>
              <a:gd name="connsiteY1" fmla="*/ 19462 h 5497887"/>
              <a:gd name="connsiteX2" fmla="*/ 7927010 w 7927010"/>
              <a:gd name="connsiteY2" fmla="*/ 27082 h 5497887"/>
              <a:gd name="connsiteX3" fmla="*/ 7927010 w 7927010"/>
              <a:gd name="connsiteY3" fmla="*/ 5466849 h 5497887"/>
              <a:gd name="connsiteX4" fmla="*/ 685430 w 7927010"/>
              <a:gd name="connsiteY4" fmla="*/ 5497887 h 5497887"/>
              <a:gd name="connsiteX5" fmla="*/ 207461 w 7927010"/>
              <a:gd name="connsiteY5" fmla="*/ 4477146 h 5497887"/>
              <a:gd name="connsiteX6" fmla="*/ 1587641 w 7927010"/>
              <a:gd name="connsiteY6" fmla="*/ 889011 h 5497887"/>
              <a:gd name="connsiteX7" fmla="*/ 2413490 w 7927010"/>
              <a:gd name="connsiteY7" fmla="*/ 20043 h 5497887"/>
              <a:gd name="connsiteX0" fmla="*/ 2813527 w 7927010"/>
              <a:gd name="connsiteY0" fmla="*/ 20043 h 5497887"/>
              <a:gd name="connsiteX1" fmla="*/ 5905920 w 7927010"/>
              <a:gd name="connsiteY1" fmla="*/ 19462 h 5497887"/>
              <a:gd name="connsiteX2" fmla="*/ 7927010 w 7927010"/>
              <a:gd name="connsiteY2" fmla="*/ 27082 h 5497887"/>
              <a:gd name="connsiteX3" fmla="*/ 7927010 w 7927010"/>
              <a:gd name="connsiteY3" fmla="*/ 5466849 h 5497887"/>
              <a:gd name="connsiteX4" fmla="*/ 685430 w 7927010"/>
              <a:gd name="connsiteY4" fmla="*/ 5497887 h 5497887"/>
              <a:gd name="connsiteX5" fmla="*/ 207461 w 7927010"/>
              <a:gd name="connsiteY5" fmla="*/ 4477146 h 5497887"/>
              <a:gd name="connsiteX6" fmla="*/ 1587641 w 7927010"/>
              <a:gd name="connsiteY6" fmla="*/ 889011 h 5497887"/>
              <a:gd name="connsiteX7" fmla="*/ 2813527 w 7927010"/>
              <a:gd name="connsiteY7" fmla="*/ 20043 h 5497887"/>
              <a:gd name="connsiteX0" fmla="*/ 2982775 w 7927010"/>
              <a:gd name="connsiteY0" fmla="*/ 15953 h 5516169"/>
              <a:gd name="connsiteX1" fmla="*/ 5905920 w 7927010"/>
              <a:gd name="connsiteY1" fmla="*/ 37744 h 5516169"/>
              <a:gd name="connsiteX2" fmla="*/ 7927010 w 7927010"/>
              <a:gd name="connsiteY2" fmla="*/ 45364 h 5516169"/>
              <a:gd name="connsiteX3" fmla="*/ 7927010 w 7927010"/>
              <a:gd name="connsiteY3" fmla="*/ 5485131 h 5516169"/>
              <a:gd name="connsiteX4" fmla="*/ 685430 w 7927010"/>
              <a:gd name="connsiteY4" fmla="*/ 5516169 h 5516169"/>
              <a:gd name="connsiteX5" fmla="*/ 207461 w 7927010"/>
              <a:gd name="connsiteY5" fmla="*/ 4495428 h 5516169"/>
              <a:gd name="connsiteX6" fmla="*/ 1587641 w 7927010"/>
              <a:gd name="connsiteY6" fmla="*/ 907293 h 5516169"/>
              <a:gd name="connsiteX7" fmla="*/ 2982775 w 7927010"/>
              <a:gd name="connsiteY7" fmla="*/ 15953 h 5516169"/>
              <a:gd name="connsiteX0" fmla="*/ 2982775 w 7927010"/>
              <a:gd name="connsiteY0" fmla="*/ 15953 h 5516169"/>
              <a:gd name="connsiteX1" fmla="*/ 5905920 w 7927010"/>
              <a:gd name="connsiteY1" fmla="*/ 37744 h 5516169"/>
              <a:gd name="connsiteX2" fmla="*/ 7927010 w 7927010"/>
              <a:gd name="connsiteY2" fmla="*/ 45364 h 5516169"/>
              <a:gd name="connsiteX3" fmla="*/ 7927010 w 7927010"/>
              <a:gd name="connsiteY3" fmla="*/ 5485131 h 5516169"/>
              <a:gd name="connsiteX4" fmla="*/ 685430 w 7927010"/>
              <a:gd name="connsiteY4" fmla="*/ 5516169 h 5516169"/>
              <a:gd name="connsiteX5" fmla="*/ 207461 w 7927010"/>
              <a:gd name="connsiteY5" fmla="*/ 4495428 h 5516169"/>
              <a:gd name="connsiteX6" fmla="*/ 1495325 w 7927010"/>
              <a:gd name="connsiteY6" fmla="*/ 907293 h 5516169"/>
              <a:gd name="connsiteX7" fmla="*/ 2982775 w 7927010"/>
              <a:gd name="connsiteY7" fmla="*/ 15953 h 5516169"/>
              <a:gd name="connsiteX0" fmla="*/ 2948859 w 7893094"/>
              <a:gd name="connsiteY0" fmla="*/ 15953 h 5516169"/>
              <a:gd name="connsiteX1" fmla="*/ 5872004 w 7893094"/>
              <a:gd name="connsiteY1" fmla="*/ 37744 h 5516169"/>
              <a:gd name="connsiteX2" fmla="*/ 7893094 w 7893094"/>
              <a:gd name="connsiteY2" fmla="*/ 45364 h 5516169"/>
              <a:gd name="connsiteX3" fmla="*/ 7893094 w 7893094"/>
              <a:gd name="connsiteY3" fmla="*/ 5485131 h 5516169"/>
              <a:gd name="connsiteX4" fmla="*/ 651514 w 7893094"/>
              <a:gd name="connsiteY4" fmla="*/ 5516169 h 5516169"/>
              <a:gd name="connsiteX5" fmla="*/ 173545 w 7893094"/>
              <a:gd name="connsiteY5" fmla="*/ 4495428 h 5516169"/>
              <a:gd name="connsiteX6" fmla="*/ 1461409 w 7893094"/>
              <a:gd name="connsiteY6" fmla="*/ 907293 h 5516169"/>
              <a:gd name="connsiteX7" fmla="*/ 2948859 w 7893094"/>
              <a:gd name="connsiteY7" fmla="*/ 15953 h 5516169"/>
              <a:gd name="connsiteX0" fmla="*/ 2948859 w 7893094"/>
              <a:gd name="connsiteY0" fmla="*/ 15953 h 5516169"/>
              <a:gd name="connsiteX1" fmla="*/ 5872004 w 7893094"/>
              <a:gd name="connsiteY1" fmla="*/ 37744 h 5516169"/>
              <a:gd name="connsiteX2" fmla="*/ 7893094 w 7893094"/>
              <a:gd name="connsiteY2" fmla="*/ 45364 h 5516169"/>
              <a:gd name="connsiteX3" fmla="*/ 7893094 w 7893094"/>
              <a:gd name="connsiteY3" fmla="*/ 5485131 h 5516169"/>
              <a:gd name="connsiteX4" fmla="*/ 651514 w 7893094"/>
              <a:gd name="connsiteY4" fmla="*/ 5516169 h 5516169"/>
              <a:gd name="connsiteX5" fmla="*/ 173545 w 7893094"/>
              <a:gd name="connsiteY5" fmla="*/ 4495428 h 5516169"/>
              <a:gd name="connsiteX6" fmla="*/ 1461409 w 7893094"/>
              <a:gd name="connsiteY6" fmla="*/ 907293 h 5516169"/>
              <a:gd name="connsiteX7" fmla="*/ 2948859 w 7893094"/>
              <a:gd name="connsiteY7" fmla="*/ 15953 h 5516169"/>
              <a:gd name="connsiteX0" fmla="*/ 2948859 w 7893094"/>
              <a:gd name="connsiteY0" fmla="*/ 15953 h 5516169"/>
              <a:gd name="connsiteX1" fmla="*/ 5872004 w 7893094"/>
              <a:gd name="connsiteY1" fmla="*/ 37744 h 5516169"/>
              <a:gd name="connsiteX2" fmla="*/ 7893094 w 7893094"/>
              <a:gd name="connsiteY2" fmla="*/ 45364 h 5516169"/>
              <a:gd name="connsiteX3" fmla="*/ 7893094 w 7893094"/>
              <a:gd name="connsiteY3" fmla="*/ 5485131 h 5516169"/>
              <a:gd name="connsiteX4" fmla="*/ 651514 w 7893094"/>
              <a:gd name="connsiteY4" fmla="*/ 5516169 h 5516169"/>
              <a:gd name="connsiteX5" fmla="*/ 173545 w 7893094"/>
              <a:gd name="connsiteY5" fmla="*/ 4495428 h 5516169"/>
              <a:gd name="connsiteX6" fmla="*/ 1461409 w 7893094"/>
              <a:gd name="connsiteY6" fmla="*/ 907293 h 5516169"/>
              <a:gd name="connsiteX7" fmla="*/ 2948859 w 7893094"/>
              <a:gd name="connsiteY7" fmla="*/ 15953 h 5516169"/>
              <a:gd name="connsiteX0" fmla="*/ 2948859 w 7893094"/>
              <a:gd name="connsiteY0" fmla="*/ 0 h 5500216"/>
              <a:gd name="connsiteX1" fmla="*/ 5872004 w 7893094"/>
              <a:gd name="connsiteY1" fmla="*/ 21791 h 5500216"/>
              <a:gd name="connsiteX2" fmla="*/ 7893094 w 7893094"/>
              <a:gd name="connsiteY2" fmla="*/ 29411 h 5500216"/>
              <a:gd name="connsiteX3" fmla="*/ 7893094 w 7893094"/>
              <a:gd name="connsiteY3" fmla="*/ 5469178 h 5500216"/>
              <a:gd name="connsiteX4" fmla="*/ 651514 w 7893094"/>
              <a:gd name="connsiteY4" fmla="*/ 5500216 h 5500216"/>
              <a:gd name="connsiteX5" fmla="*/ 173545 w 7893094"/>
              <a:gd name="connsiteY5" fmla="*/ 4479475 h 5500216"/>
              <a:gd name="connsiteX6" fmla="*/ 1461409 w 7893094"/>
              <a:gd name="connsiteY6" fmla="*/ 891340 h 5500216"/>
              <a:gd name="connsiteX7" fmla="*/ 2948859 w 7893094"/>
              <a:gd name="connsiteY7" fmla="*/ 0 h 5500216"/>
              <a:gd name="connsiteX0" fmla="*/ 2948859 w 7893094"/>
              <a:gd name="connsiteY0" fmla="*/ 0 h 5500216"/>
              <a:gd name="connsiteX1" fmla="*/ 5872004 w 7893094"/>
              <a:gd name="connsiteY1" fmla="*/ 21791 h 5500216"/>
              <a:gd name="connsiteX2" fmla="*/ 7893094 w 7893094"/>
              <a:gd name="connsiteY2" fmla="*/ 29411 h 5500216"/>
              <a:gd name="connsiteX3" fmla="*/ 7893094 w 7893094"/>
              <a:gd name="connsiteY3" fmla="*/ 5469178 h 5500216"/>
              <a:gd name="connsiteX4" fmla="*/ 651514 w 7893094"/>
              <a:gd name="connsiteY4" fmla="*/ 5500216 h 5500216"/>
              <a:gd name="connsiteX5" fmla="*/ 173545 w 7893094"/>
              <a:gd name="connsiteY5" fmla="*/ 4479475 h 5500216"/>
              <a:gd name="connsiteX6" fmla="*/ 1461409 w 7893094"/>
              <a:gd name="connsiteY6" fmla="*/ 891340 h 5500216"/>
              <a:gd name="connsiteX7" fmla="*/ 2948859 w 7893094"/>
              <a:gd name="connsiteY7" fmla="*/ 0 h 5500216"/>
              <a:gd name="connsiteX0" fmla="*/ 2948859 w 7893094"/>
              <a:gd name="connsiteY0" fmla="*/ 0 h 5500216"/>
              <a:gd name="connsiteX1" fmla="*/ 5872004 w 7893094"/>
              <a:gd name="connsiteY1" fmla="*/ 21791 h 5500216"/>
              <a:gd name="connsiteX2" fmla="*/ 7893094 w 7893094"/>
              <a:gd name="connsiteY2" fmla="*/ 29411 h 5500216"/>
              <a:gd name="connsiteX3" fmla="*/ 7893094 w 7893094"/>
              <a:gd name="connsiteY3" fmla="*/ 5469178 h 5500216"/>
              <a:gd name="connsiteX4" fmla="*/ 651514 w 7893094"/>
              <a:gd name="connsiteY4" fmla="*/ 5500216 h 5500216"/>
              <a:gd name="connsiteX5" fmla="*/ 173545 w 7893094"/>
              <a:gd name="connsiteY5" fmla="*/ 4479475 h 5500216"/>
              <a:gd name="connsiteX6" fmla="*/ 1461409 w 7893094"/>
              <a:gd name="connsiteY6" fmla="*/ 891340 h 5500216"/>
              <a:gd name="connsiteX7" fmla="*/ 2948859 w 7893094"/>
              <a:gd name="connsiteY7" fmla="*/ 0 h 550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3094" h="5500216">
                <a:moveTo>
                  <a:pt x="2948859" y="0"/>
                </a:moveTo>
                <a:lnTo>
                  <a:pt x="5872004" y="21791"/>
                </a:lnTo>
                <a:lnTo>
                  <a:pt x="7893094" y="29411"/>
                </a:lnTo>
                <a:lnTo>
                  <a:pt x="7893094" y="5469178"/>
                </a:lnTo>
                <a:lnTo>
                  <a:pt x="651514" y="5500216"/>
                </a:lnTo>
                <a:cubicBezTo>
                  <a:pt x="139846" y="5500216"/>
                  <a:pt x="-234769" y="5478562"/>
                  <a:pt x="173545" y="4479475"/>
                </a:cubicBezTo>
                <a:cubicBezTo>
                  <a:pt x="749659" y="2777626"/>
                  <a:pt x="1018054" y="2147692"/>
                  <a:pt x="1461409" y="891340"/>
                </a:cubicBezTo>
                <a:cubicBezTo>
                  <a:pt x="1928787" y="-189084"/>
                  <a:pt x="2203970" y="37159"/>
                  <a:pt x="2948859" y="0"/>
                </a:cubicBezTo>
                <a:close/>
              </a:path>
            </a:pathLst>
          </a:cu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PE" dirty="0"/>
          </a:p>
        </p:txBody>
      </p:sp>
      <p:sp>
        <p:nvSpPr>
          <p:cNvPr id="9" name="CuadroTexto 8">
            <a:extLst>
              <a:ext uri="{FF2B5EF4-FFF2-40B4-BE49-F238E27FC236}">
                <a16:creationId xmlns:a16="http://schemas.microsoft.com/office/drawing/2014/main" id="{CFFD4168-1143-FB66-5883-087B4E6F36C1}"/>
              </a:ext>
            </a:extLst>
          </p:cNvPr>
          <p:cNvSpPr txBox="1"/>
          <p:nvPr/>
        </p:nvSpPr>
        <p:spPr>
          <a:xfrm>
            <a:off x="7347642" y="4727089"/>
            <a:ext cx="4525910" cy="830997"/>
          </a:xfrm>
          <a:prstGeom prst="rect">
            <a:avLst/>
          </a:prstGeom>
          <a:noFill/>
        </p:spPr>
        <p:txBody>
          <a:bodyPr wrap="square" rtlCol="0">
            <a:spAutoFit/>
          </a:bodyPr>
          <a:lstStyle/>
          <a:p>
            <a:pPr algn="r"/>
            <a:r>
              <a:rPr lang="es-ES" sz="2400" b="1" dirty="0">
                <a:solidFill>
                  <a:srgbClr val="002060"/>
                </a:solidFill>
                <a:latin typeface="Montserrat Light" panose="00000400000000000000" pitchFamily="50" charset="0"/>
              </a:rPr>
              <a:t>Estándares, Metodologías y formas de presentación </a:t>
            </a:r>
          </a:p>
        </p:txBody>
      </p:sp>
      <p:sp>
        <p:nvSpPr>
          <p:cNvPr id="10" name="CuadroTexto 9">
            <a:extLst>
              <a:ext uri="{FF2B5EF4-FFF2-40B4-BE49-F238E27FC236}">
                <a16:creationId xmlns:a16="http://schemas.microsoft.com/office/drawing/2014/main" id="{0D372C0F-69E4-AFE2-4264-13B2D041C808}"/>
              </a:ext>
            </a:extLst>
          </p:cNvPr>
          <p:cNvSpPr txBox="1"/>
          <p:nvPr/>
        </p:nvSpPr>
        <p:spPr>
          <a:xfrm>
            <a:off x="692569" y="5850474"/>
            <a:ext cx="4525910" cy="523220"/>
          </a:xfrm>
          <a:prstGeom prst="rect">
            <a:avLst/>
          </a:prstGeom>
          <a:noFill/>
        </p:spPr>
        <p:txBody>
          <a:bodyPr wrap="square" rtlCol="0">
            <a:spAutoFit/>
          </a:bodyPr>
          <a:lstStyle/>
          <a:p>
            <a:r>
              <a:rPr lang="es-ES" sz="2400" b="1" dirty="0">
                <a:solidFill>
                  <a:srgbClr val="002060"/>
                </a:solidFill>
                <a:latin typeface="Montserrat Light" panose="00000400000000000000" pitchFamily="50" charset="0"/>
              </a:rPr>
              <a:t>Benchmarking</a:t>
            </a:r>
            <a:r>
              <a:rPr lang="es-ES" sz="2800" b="1" dirty="0">
                <a:solidFill>
                  <a:srgbClr val="002060"/>
                </a:solidFill>
                <a:latin typeface="Montserrat Light" panose="00000400000000000000" pitchFamily="50" charset="0"/>
              </a:rPr>
              <a:t> </a:t>
            </a:r>
          </a:p>
        </p:txBody>
      </p:sp>
      <p:sp>
        <p:nvSpPr>
          <p:cNvPr id="11" name="Forma libre: forma 10">
            <a:extLst>
              <a:ext uri="{FF2B5EF4-FFF2-40B4-BE49-F238E27FC236}">
                <a16:creationId xmlns:a16="http://schemas.microsoft.com/office/drawing/2014/main" id="{DF6FEC17-3A08-36A4-5522-B1C03899C4DE}"/>
              </a:ext>
            </a:extLst>
          </p:cNvPr>
          <p:cNvSpPr/>
          <p:nvPr/>
        </p:nvSpPr>
        <p:spPr>
          <a:xfrm>
            <a:off x="6212434" y="1299914"/>
            <a:ext cx="5906963" cy="3079549"/>
          </a:xfrm>
          <a:custGeom>
            <a:avLst/>
            <a:gdLst>
              <a:gd name="connsiteX0" fmla="*/ 1250271 w 6763791"/>
              <a:gd name="connsiteY0" fmla="*/ 106 h 5446912"/>
              <a:gd name="connsiteX1" fmla="*/ 1381650 w 6763791"/>
              <a:gd name="connsiteY1" fmla="*/ 7145 h 5446912"/>
              <a:gd name="connsiteX2" fmla="*/ 6763791 w 6763791"/>
              <a:gd name="connsiteY2" fmla="*/ 7145 h 5446912"/>
              <a:gd name="connsiteX3" fmla="*/ 6763791 w 6763791"/>
              <a:gd name="connsiteY3" fmla="*/ 5446912 h 5446912"/>
              <a:gd name="connsiteX4" fmla="*/ 460757 w 6763791"/>
              <a:gd name="connsiteY4" fmla="*/ 5433206 h 5446912"/>
              <a:gd name="connsiteX5" fmla="*/ 44334 w 6763791"/>
              <a:gd name="connsiteY5" fmla="*/ 4457208 h 5446912"/>
              <a:gd name="connsiteX6" fmla="*/ 455194 w 6763791"/>
              <a:gd name="connsiteY6" fmla="*/ 913818 h 5446912"/>
              <a:gd name="connsiteX7" fmla="*/ 1250271 w 6763791"/>
              <a:gd name="connsiteY7" fmla="*/ 106 h 5446912"/>
              <a:gd name="connsiteX0" fmla="*/ 1250271 w 6763791"/>
              <a:gd name="connsiteY0" fmla="*/ 2220 h 5449026"/>
              <a:gd name="connsiteX1" fmla="*/ 1392996 w 6763791"/>
              <a:gd name="connsiteY1" fmla="*/ 1639 h 5449026"/>
              <a:gd name="connsiteX2" fmla="*/ 6763791 w 6763791"/>
              <a:gd name="connsiteY2" fmla="*/ 9259 h 5449026"/>
              <a:gd name="connsiteX3" fmla="*/ 6763791 w 6763791"/>
              <a:gd name="connsiteY3" fmla="*/ 5449026 h 5449026"/>
              <a:gd name="connsiteX4" fmla="*/ 460757 w 6763791"/>
              <a:gd name="connsiteY4" fmla="*/ 5435320 h 5449026"/>
              <a:gd name="connsiteX5" fmla="*/ 44334 w 6763791"/>
              <a:gd name="connsiteY5" fmla="*/ 4459322 h 5449026"/>
              <a:gd name="connsiteX6" fmla="*/ 455194 w 6763791"/>
              <a:gd name="connsiteY6" fmla="*/ 915932 h 5449026"/>
              <a:gd name="connsiteX7" fmla="*/ 1250271 w 6763791"/>
              <a:gd name="connsiteY7" fmla="*/ 2220 h 5449026"/>
              <a:gd name="connsiteX0" fmla="*/ 1250271 w 6763791"/>
              <a:gd name="connsiteY0" fmla="*/ 581 h 5447387"/>
              <a:gd name="connsiteX1" fmla="*/ 1392996 w 6763791"/>
              <a:gd name="connsiteY1" fmla="*/ 0 h 5447387"/>
              <a:gd name="connsiteX2" fmla="*/ 6763791 w 6763791"/>
              <a:gd name="connsiteY2" fmla="*/ 7620 h 5447387"/>
              <a:gd name="connsiteX3" fmla="*/ 6763791 w 6763791"/>
              <a:gd name="connsiteY3" fmla="*/ 5447387 h 5447387"/>
              <a:gd name="connsiteX4" fmla="*/ 460757 w 6763791"/>
              <a:gd name="connsiteY4" fmla="*/ 5433681 h 5447387"/>
              <a:gd name="connsiteX5" fmla="*/ 44334 w 6763791"/>
              <a:gd name="connsiteY5" fmla="*/ 4457683 h 5447387"/>
              <a:gd name="connsiteX6" fmla="*/ 455194 w 6763791"/>
              <a:gd name="connsiteY6" fmla="*/ 914293 h 5447387"/>
              <a:gd name="connsiteX7" fmla="*/ 1250271 w 6763791"/>
              <a:gd name="connsiteY7" fmla="*/ 581 h 5447387"/>
              <a:gd name="connsiteX0" fmla="*/ 1250271 w 6763791"/>
              <a:gd name="connsiteY0" fmla="*/ 581 h 5447387"/>
              <a:gd name="connsiteX1" fmla="*/ 4742701 w 6763791"/>
              <a:gd name="connsiteY1" fmla="*/ 0 h 5447387"/>
              <a:gd name="connsiteX2" fmla="*/ 6763791 w 6763791"/>
              <a:gd name="connsiteY2" fmla="*/ 7620 h 5447387"/>
              <a:gd name="connsiteX3" fmla="*/ 6763791 w 6763791"/>
              <a:gd name="connsiteY3" fmla="*/ 5447387 h 5447387"/>
              <a:gd name="connsiteX4" fmla="*/ 460757 w 6763791"/>
              <a:gd name="connsiteY4" fmla="*/ 5433681 h 5447387"/>
              <a:gd name="connsiteX5" fmla="*/ 44334 w 6763791"/>
              <a:gd name="connsiteY5" fmla="*/ 4457683 h 5447387"/>
              <a:gd name="connsiteX6" fmla="*/ 455194 w 6763791"/>
              <a:gd name="connsiteY6" fmla="*/ 914293 h 5447387"/>
              <a:gd name="connsiteX7" fmla="*/ 1250271 w 6763791"/>
              <a:gd name="connsiteY7" fmla="*/ 581 h 5447387"/>
              <a:gd name="connsiteX0" fmla="*/ 1250271 w 6763791"/>
              <a:gd name="connsiteY0" fmla="*/ 581 h 5447387"/>
              <a:gd name="connsiteX1" fmla="*/ 4742701 w 6763791"/>
              <a:gd name="connsiteY1" fmla="*/ 0 h 5447387"/>
              <a:gd name="connsiteX2" fmla="*/ 6763791 w 6763791"/>
              <a:gd name="connsiteY2" fmla="*/ 7620 h 5447387"/>
              <a:gd name="connsiteX3" fmla="*/ 6763791 w 6763791"/>
              <a:gd name="connsiteY3" fmla="*/ 5447387 h 5447387"/>
              <a:gd name="connsiteX4" fmla="*/ 460757 w 6763791"/>
              <a:gd name="connsiteY4" fmla="*/ 5433681 h 5447387"/>
              <a:gd name="connsiteX5" fmla="*/ 44334 w 6763791"/>
              <a:gd name="connsiteY5" fmla="*/ 4457683 h 5447387"/>
              <a:gd name="connsiteX6" fmla="*/ 455194 w 6763791"/>
              <a:gd name="connsiteY6" fmla="*/ 914293 h 5447387"/>
              <a:gd name="connsiteX7" fmla="*/ 1250271 w 6763791"/>
              <a:gd name="connsiteY7" fmla="*/ 581 h 5447387"/>
              <a:gd name="connsiteX0" fmla="*/ 2165270 w 7678790"/>
              <a:gd name="connsiteY0" fmla="*/ 581 h 5447387"/>
              <a:gd name="connsiteX1" fmla="*/ 5657700 w 7678790"/>
              <a:gd name="connsiteY1" fmla="*/ 0 h 5447387"/>
              <a:gd name="connsiteX2" fmla="*/ 7678790 w 7678790"/>
              <a:gd name="connsiteY2" fmla="*/ 7620 h 5447387"/>
              <a:gd name="connsiteX3" fmla="*/ 7678790 w 7678790"/>
              <a:gd name="connsiteY3" fmla="*/ 5447387 h 5447387"/>
              <a:gd name="connsiteX4" fmla="*/ 1375756 w 7678790"/>
              <a:gd name="connsiteY4" fmla="*/ 5433681 h 5447387"/>
              <a:gd name="connsiteX5" fmla="*/ 5399 w 7678790"/>
              <a:gd name="connsiteY5" fmla="*/ 4480056 h 5447387"/>
              <a:gd name="connsiteX6" fmla="*/ 1370193 w 7678790"/>
              <a:gd name="connsiteY6" fmla="*/ 914293 h 5447387"/>
              <a:gd name="connsiteX7" fmla="*/ 2165270 w 7678790"/>
              <a:gd name="connsiteY7" fmla="*/ 581 h 5447387"/>
              <a:gd name="connsiteX0" fmla="*/ 2201031 w 7714551"/>
              <a:gd name="connsiteY0" fmla="*/ 581 h 5478425"/>
              <a:gd name="connsiteX1" fmla="*/ 5693461 w 7714551"/>
              <a:gd name="connsiteY1" fmla="*/ 0 h 5478425"/>
              <a:gd name="connsiteX2" fmla="*/ 7714551 w 7714551"/>
              <a:gd name="connsiteY2" fmla="*/ 7620 h 5478425"/>
              <a:gd name="connsiteX3" fmla="*/ 7714551 w 7714551"/>
              <a:gd name="connsiteY3" fmla="*/ 5447387 h 5478425"/>
              <a:gd name="connsiteX4" fmla="*/ 472971 w 7714551"/>
              <a:gd name="connsiteY4" fmla="*/ 5478425 h 5478425"/>
              <a:gd name="connsiteX5" fmla="*/ 41160 w 7714551"/>
              <a:gd name="connsiteY5" fmla="*/ 4480056 h 5478425"/>
              <a:gd name="connsiteX6" fmla="*/ 1405954 w 7714551"/>
              <a:gd name="connsiteY6" fmla="*/ 914293 h 5478425"/>
              <a:gd name="connsiteX7" fmla="*/ 2201031 w 7714551"/>
              <a:gd name="connsiteY7" fmla="*/ 581 h 5478425"/>
              <a:gd name="connsiteX0" fmla="*/ 2377827 w 7891347"/>
              <a:gd name="connsiteY0" fmla="*/ 581 h 5478425"/>
              <a:gd name="connsiteX1" fmla="*/ 5870257 w 7891347"/>
              <a:gd name="connsiteY1" fmla="*/ 0 h 5478425"/>
              <a:gd name="connsiteX2" fmla="*/ 7891347 w 7891347"/>
              <a:gd name="connsiteY2" fmla="*/ 7620 h 5478425"/>
              <a:gd name="connsiteX3" fmla="*/ 7891347 w 7891347"/>
              <a:gd name="connsiteY3" fmla="*/ 5447387 h 5478425"/>
              <a:gd name="connsiteX4" fmla="*/ 649767 w 7891347"/>
              <a:gd name="connsiteY4" fmla="*/ 5478425 h 5478425"/>
              <a:gd name="connsiteX5" fmla="*/ 217956 w 7891347"/>
              <a:gd name="connsiteY5" fmla="*/ 4480056 h 5478425"/>
              <a:gd name="connsiteX6" fmla="*/ 1582750 w 7891347"/>
              <a:gd name="connsiteY6" fmla="*/ 914293 h 5478425"/>
              <a:gd name="connsiteX7" fmla="*/ 2377827 w 7891347"/>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618413 w 7927010"/>
              <a:gd name="connsiteY6" fmla="*/ 914293 h 5478425"/>
              <a:gd name="connsiteX7" fmla="*/ 2413490 w 7927010"/>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618413 w 7927010"/>
              <a:gd name="connsiteY6" fmla="*/ 914293 h 5478425"/>
              <a:gd name="connsiteX7" fmla="*/ 2413490 w 7927010"/>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618413 w 7927010"/>
              <a:gd name="connsiteY6" fmla="*/ 914293 h 5478425"/>
              <a:gd name="connsiteX7" fmla="*/ 2413490 w 7927010"/>
              <a:gd name="connsiteY7" fmla="*/ 581 h 5478425"/>
              <a:gd name="connsiteX0" fmla="*/ 2413490 w 7927010"/>
              <a:gd name="connsiteY0" fmla="*/ 581 h 5478425"/>
              <a:gd name="connsiteX1" fmla="*/ 5905920 w 7927010"/>
              <a:gd name="connsiteY1" fmla="*/ 0 h 5478425"/>
              <a:gd name="connsiteX2" fmla="*/ 7927010 w 7927010"/>
              <a:gd name="connsiteY2" fmla="*/ 7620 h 5478425"/>
              <a:gd name="connsiteX3" fmla="*/ 7927010 w 7927010"/>
              <a:gd name="connsiteY3" fmla="*/ 5447387 h 5478425"/>
              <a:gd name="connsiteX4" fmla="*/ 685430 w 7927010"/>
              <a:gd name="connsiteY4" fmla="*/ 5478425 h 5478425"/>
              <a:gd name="connsiteX5" fmla="*/ 207461 w 7927010"/>
              <a:gd name="connsiteY5" fmla="*/ 4457684 h 5478425"/>
              <a:gd name="connsiteX6" fmla="*/ 1587641 w 7927010"/>
              <a:gd name="connsiteY6" fmla="*/ 891921 h 5478425"/>
              <a:gd name="connsiteX7" fmla="*/ 2413490 w 7927010"/>
              <a:gd name="connsiteY7" fmla="*/ 581 h 5478425"/>
              <a:gd name="connsiteX0" fmla="*/ 2413490 w 7927010"/>
              <a:gd name="connsiteY0" fmla="*/ 15953 h 5493797"/>
              <a:gd name="connsiteX1" fmla="*/ 5905920 w 7927010"/>
              <a:gd name="connsiteY1" fmla="*/ 15372 h 5493797"/>
              <a:gd name="connsiteX2" fmla="*/ 7927010 w 7927010"/>
              <a:gd name="connsiteY2" fmla="*/ 22992 h 5493797"/>
              <a:gd name="connsiteX3" fmla="*/ 7927010 w 7927010"/>
              <a:gd name="connsiteY3" fmla="*/ 5462759 h 5493797"/>
              <a:gd name="connsiteX4" fmla="*/ 685430 w 7927010"/>
              <a:gd name="connsiteY4" fmla="*/ 5493797 h 5493797"/>
              <a:gd name="connsiteX5" fmla="*/ 207461 w 7927010"/>
              <a:gd name="connsiteY5" fmla="*/ 4473056 h 5493797"/>
              <a:gd name="connsiteX6" fmla="*/ 1587641 w 7927010"/>
              <a:gd name="connsiteY6" fmla="*/ 907293 h 5493797"/>
              <a:gd name="connsiteX7" fmla="*/ 2413490 w 7927010"/>
              <a:gd name="connsiteY7" fmla="*/ 15953 h 5493797"/>
              <a:gd name="connsiteX0" fmla="*/ 2413490 w 7927010"/>
              <a:gd name="connsiteY0" fmla="*/ 20043 h 5497887"/>
              <a:gd name="connsiteX1" fmla="*/ 5905920 w 7927010"/>
              <a:gd name="connsiteY1" fmla="*/ 19462 h 5497887"/>
              <a:gd name="connsiteX2" fmla="*/ 7927010 w 7927010"/>
              <a:gd name="connsiteY2" fmla="*/ 27082 h 5497887"/>
              <a:gd name="connsiteX3" fmla="*/ 7927010 w 7927010"/>
              <a:gd name="connsiteY3" fmla="*/ 5466849 h 5497887"/>
              <a:gd name="connsiteX4" fmla="*/ 685430 w 7927010"/>
              <a:gd name="connsiteY4" fmla="*/ 5497887 h 5497887"/>
              <a:gd name="connsiteX5" fmla="*/ 207461 w 7927010"/>
              <a:gd name="connsiteY5" fmla="*/ 4477146 h 5497887"/>
              <a:gd name="connsiteX6" fmla="*/ 1587641 w 7927010"/>
              <a:gd name="connsiteY6" fmla="*/ 889011 h 5497887"/>
              <a:gd name="connsiteX7" fmla="*/ 2413490 w 7927010"/>
              <a:gd name="connsiteY7" fmla="*/ 20043 h 5497887"/>
              <a:gd name="connsiteX0" fmla="*/ 2813527 w 7927010"/>
              <a:gd name="connsiteY0" fmla="*/ 20043 h 5497887"/>
              <a:gd name="connsiteX1" fmla="*/ 5905920 w 7927010"/>
              <a:gd name="connsiteY1" fmla="*/ 19462 h 5497887"/>
              <a:gd name="connsiteX2" fmla="*/ 7927010 w 7927010"/>
              <a:gd name="connsiteY2" fmla="*/ 27082 h 5497887"/>
              <a:gd name="connsiteX3" fmla="*/ 7927010 w 7927010"/>
              <a:gd name="connsiteY3" fmla="*/ 5466849 h 5497887"/>
              <a:gd name="connsiteX4" fmla="*/ 685430 w 7927010"/>
              <a:gd name="connsiteY4" fmla="*/ 5497887 h 5497887"/>
              <a:gd name="connsiteX5" fmla="*/ 207461 w 7927010"/>
              <a:gd name="connsiteY5" fmla="*/ 4477146 h 5497887"/>
              <a:gd name="connsiteX6" fmla="*/ 1587641 w 7927010"/>
              <a:gd name="connsiteY6" fmla="*/ 889011 h 5497887"/>
              <a:gd name="connsiteX7" fmla="*/ 2813527 w 7927010"/>
              <a:gd name="connsiteY7" fmla="*/ 20043 h 5497887"/>
              <a:gd name="connsiteX0" fmla="*/ 2982775 w 7927010"/>
              <a:gd name="connsiteY0" fmla="*/ 15953 h 5516169"/>
              <a:gd name="connsiteX1" fmla="*/ 5905920 w 7927010"/>
              <a:gd name="connsiteY1" fmla="*/ 37744 h 5516169"/>
              <a:gd name="connsiteX2" fmla="*/ 7927010 w 7927010"/>
              <a:gd name="connsiteY2" fmla="*/ 45364 h 5516169"/>
              <a:gd name="connsiteX3" fmla="*/ 7927010 w 7927010"/>
              <a:gd name="connsiteY3" fmla="*/ 5485131 h 5516169"/>
              <a:gd name="connsiteX4" fmla="*/ 685430 w 7927010"/>
              <a:gd name="connsiteY4" fmla="*/ 5516169 h 5516169"/>
              <a:gd name="connsiteX5" fmla="*/ 207461 w 7927010"/>
              <a:gd name="connsiteY5" fmla="*/ 4495428 h 5516169"/>
              <a:gd name="connsiteX6" fmla="*/ 1587641 w 7927010"/>
              <a:gd name="connsiteY6" fmla="*/ 907293 h 5516169"/>
              <a:gd name="connsiteX7" fmla="*/ 2982775 w 7927010"/>
              <a:gd name="connsiteY7" fmla="*/ 15953 h 5516169"/>
              <a:gd name="connsiteX0" fmla="*/ 2982775 w 7927010"/>
              <a:gd name="connsiteY0" fmla="*/ 15953 h 5516169"/>
              <a:gd name="connsiteX1" fmla="*/ 5905920 w 7927010"/>
              <a:gd name="connsiteY1" fmla="*/ 37744 h 5516169"/>
              <a:gd name="connsiteX2" fmla="*/ 7927010 w 7927010"/>
              <a:gd name="connsiteY2" fmla="*/ 45364 h 5516169"/>
              <a:gd name="connsiteX3" fmla="*/ 7927010 w 7927010"/>
              <a:gd name="connsiteY3" fmla="*/ 5485131 h 5516169"/>
              <a:gd name="connsiteX4" fmla="*/ 685430 w 7927010"/>
              <a:gd name="connsiteY4" fmla="*/ 5516169 h 5516169"/>
              <a:gd name="connsiteX5" fmla="*/ 207461 w 7927010"/>
              <a:gd name="connsiteY5" fmla="*/ 4495428 h 5516169"/>
              <a:gd name="connsiteX6" fmla="*/ 1495325 w 7927010"/>
              <a:gd name="connsiteY6" fmla="*/ 907293 h 5516169"/>
              <a:gd name="connsiteX7" fmla="*/ 2982775 w 7927010"/>
              <a:gd name="connsiteY7" fmla="*/ 15953 h 5516169"/>
              <a:gd name="connsiteX0" fmla="*/ 2948859 w 7893094"/>
              <a:gd name="connsiteY0" fmla="*/ 15953 h 5516169"/>
              <a:gd name="connsiteX1" fmla="*/ 5872004 w 7893094"/>
              <a:gd name="connsiteY1" fmla="*/ 37744 h 5516169"/>
              <a:gd name="connsiteX2" fmla="*/ 7893094 w 7893094"/>
              <a:gd name="connsiteY2" fmla="*/ 45364 h 5516169"/>
              <a:gd name="connsiteX3" fmla="*/ 7893094 w 7893094"/>
              <a:gd name="connsiteY3" fmla="*/ 5485131 h 5516169"/>
              <a:gd name="connsiteX4" fmla="*/ 651514 w 7893094"/>
              <a:gd name="connsiteY4" fmla="*/ 5516169 h 5516169"/>
              <a:gd name="connsiteX5" fmla="*/ 173545 w 7893094"/>
              <a:gd name="connsiteY5" fmla="*/ 4495428 h 5516169"/>
              <a:gd name="connsiteX6" fmla="*/ 1461409 w 7893094"/>
              <a:gd name="connsiteY6" fmla="*/ 907293 h 5516169"/>
              <a:gd name="connsiteX7" fmla="*/ 2948859 w 7893094"/>
              <a:gd name="connsiteY7" fmla="*/ 15953 h 5516169"/>
              <a:gd name="connsiteX0" fmla="*/ 2948859 w 7893094"/>
              <a:gd name="connsiteY0" fmla="*/ 15953 h 5516169"/>
              <a:gd name="connsiteX1" fmla="*/ 5872004 w 7893094"/>
              <a:gd name="connsiteY1" fmla="*/ 37744 h 5516169"/>
              <a:gd name="connsiteX2" fmla="*/ 7893094 w 7893094"/>
              <a:gd name="connsiteY2" fmla="*/ 45364 h 5516169"/>
              <a:gd name="connsiteX3" fmla="*/ 7893094 w 7893094"/>
              <a:gd name="connsiteY3" fmla="*/ 5485131 h 5516169"/>
              <a:gd name="connsiteX4" fmla="*/ 651514 w 7893094"/>
              <a:gd name="connsiteY4" fmla="*/ 5516169 h 5516169"/>
              <a:gd name="connsiteX5" fmla="*/ 173545 w 7893094"/>
              <a:gd name="connsiteY5" fmla="*/ 4495428 h 5516169"/>
              <a:gd name="connsiteX6" fmla="*/ 1461409 w 7893094"/>
              <a:gd name="connsiteY6" fmla="*/ 907293 h 5516169"/>
              <a:gd name="connsiteX7" fmla="*/ 2948859 w 7893094"/>
              <a:gd name="connsiteY7" fmla="*/ 15953 h 5516169"/>
              <a:gd name="connsiteX0" fmla="*/ 2948859 w 7893094"/>
              <a:gd name="connsiteY0" fmla="*/ 15953 h 5516169"/>
              <a:gd name="connsiteX1" fmla="*/ 5872004 w 7893094"/>
              <a:gd name="connsiteY1" fmla="*/ 37744 h 5516169"/>
              <a:gd name="connsiteX2" fmla="*/ 7893094 w 7893094"/>
              <a:gd name="connsiteY2" fmla="*/ 45364 h 5516169"/>
              <a:gd name="connsiteX3" fmla="*/ 7893094 w 7893094"/>
              <a:gd name="connsiteY3" fmla="*/ 5485131 h 5516169"/>
              <a:gd name="connsiteX4" fmla="*/ 651514 w 7893094"/>
              <a:gd name="connsiteY4" fmla="*/ 5516169 h 5516169"/>
              <a:gd name="connsiteX5" fmla="*/ 173545 w 7893094"/>
              <a:gd name="connsiteY5" fmla="*/ 4495428 h 5516169"/>
              <a:gd name="connsiteX6" fmla="*/ 1461409 w 7893094"/>
              <a:gd name="connsiteY6" fmla="*/ 907293 h 5516169"/>
              <a:gd name="connsiteX7" fmla="*/ 2948859 w 7893094"/>
              <a:gd name="connsiteY7" fmla="*/ 15953 h 5516169"/>
              <a:gd name="connsiteX0" fmla="*/ 2948859 w 7893094"/>
              <a:gd name="connsiteY0" fmla="*/ 0 h 5500216"/>
              <a:gd name="connsiteX1" fmla="*/ 5872004 w 7893094"/>
              <a:gd name="connsiteY1" fmla="*/ 21791 h 5500216"/>
              <a:gd name="connsiteX2" fmla="*/ 7893094 w 7893094"/>
              <a:gd name="connsiteY2" fmla="*/ 29411 h 5500216"/>
              <a:gd name="connsiteX3" fmla="*/ 7893094 w 7893094"/>
              <a:gd name="connsiteY3" fmla="*/ 5469178 h 5500216"/>
              <a:gd name="connsiteX4" fmla="*/ 651514 w 7893094"/>
              <a:gd name="connsiteY4" fmla="*/ 5500216 h 5500216"/>
              <a:gd name="connsiteX5" fmla="*/ 173545 w 7893094"/>
              <a:gd name="connsiteY5" fmla="*/ 4479475 h 5500216"/>
              <a:gd name="connsiteX6" fmla="*/ 1461409 w 7893094"/>
              <a:gd name="connsiteY6" fmla="*/ 891340 h 5500216"/>
              <a:gd name="connsiteX7" fmla="*/ 2948859 w 7893094"/>
              <a:gd name="connsiteY7" fmla="*/ 0 h 5500216"/>
              <a:gd name="connsiteX0" fmla="*/ 2948859 w 7893094"/>
              <a:gd name="connsiteY0" fmla="*/ 0 h 5500216"/>
              <a:gd name="connsiteX1" fmla="*/ 5872004 w 7893094"/>
              <a:gd name="connsiteY1" fmla="*/ 21791 h 5500216"/>
              <a:gd name="connsiteX2" fmla="*/ 7893094 w 7893094"/>
              <a:gd name="connsiteY2" fmla="*/ 29411 h 5500216"/>
              <a:gd name="connsiteX3" fmla="*/ 7893094 w 7893094"/>
              <a:gd name="connsiteY3" fmla="*/ 5469178 h 5500216"/>
              <a:gd name="connsiteX4" fmla="*/ 651514 w 7893094"/>
              <a:gd name="connsiteY4" fmla="*/ 5500216 h 5500216"/>
              <a:gd name="connsiteX5" fmla="*/ 173545 w 7893094"/>
              <a:gd name="connsiteY5" fmla="*/ 4479475 h 5500216"/>
              <a:gd name="connsiteX6" fmla="*/ 1461409 w 7893094"/>
              <a:gd name="connsiteY6" fmla="*/ 891340 h 5500216"/>
              <a:gd name="connsiteX7" fmla="*/ 2948859 w 7893094"/>
              <a:gd name="connsiteY7" fmla="*/ 0 h 5500216"/>
              <a:gd name="connsiteX0" fmla="*/ 2948859 w 7893094"/>
              <a:gd name="connsiteY0" fmla="*/ 0 h 5500216"/>
              <a:gd name="connsiteX1" fmla="*/ 5872004 w 7893094"/>
              <a:gd name="connsiteY1" fmla="*/ 21791 h 5500216"/>
              <a:gd name="connsiteX2" fmla="*/ 7893094 w 7893094"/>
              <a:gd name="connsiteY2" fmla="*/ 29411 h 5500216"/>
              <a:gd name="connsiteX3" fmla="*/ 7893094 w 7893094"/>
              <a:gd name="connsiteY3" fmla="*/ 5469178 h 5500216"/>
              <a:gd name="connsiteX4" fmla="*/ 651514 w 7893094"/>
              <a:gd name="connsiteY4" fmla="*/ 5500216 h 5500216"/>
              <a:gd name="connsiteX5" fmla="*/ 173545 w 7893094"/>
              <a:gd name="connsiteY5" fmla="*/ 4479475 h 5500216"/>
              <a:gd name="connsiteX6" fmla="*/ 1461409 w 7893094"/>
              <a:gd name="connsiteY6" fmla="*/ 891340 h 5500216"/>
              <a:gd name="connsiteX7" fmla="*/ 2948859 w 7893094"/>
              <a:gd name="connsiteY7" fmla="*/ 0 h 550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3094" h="5500216">
                <a:moveTo>
                  <a:pt x="2948859" y="0"/>
                </a:moveTo>
                <a:lnTo>
                  <a:pt x="5872004" y="21791"/>
                </a:lnTo>
                <a:lnTo>
                  <a:pt x="7893094" y="29411"/>
                </a:lnTo>
                <a:lnTo>
                  <a:pt x="7893094" y="5469178"/>
                </a:lnTo>
                <a:lnTo>
                  <a:pt x="651514" y="5500216"/>
                </a:lnTo>
                <a:cubicBezTo>
                  <a:pt x="139846" y="5500216"/>
                  <a:pt x="-234769" y="5478562"/>
                  <a:pt x="173545" y="4479475"/>
                </a:cubicBezTo>
                <a:cubicBezTo>
                  <a:pt x="749659" y="2777626"/>
                  <a:pt x="1018054" y="2147692"/>
                  <a:pt x="1461409" y="891340"/>
                </a:cubicBezTo>
                <a:cubicBezTo>
                  <a:pt x="1928787" y="-189084"/>
                  <a:pt x="2203970" y="37159"/>
                  <a:pt x="2948859" y="0"/>
                </a:cubicBezTo>
                <a:close/>
              </a:path>
            </a:pathLst>
          </a:custGeom>
          <a:blipFill>
            <a:blip r:embed="rId3"/>
            <a:stretch>
              <a:fillRect t="-12541" b="-125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PE" dirty="0"/>
          </a:p>
        </p:txBody>
      </p:sp>
    </p:spTree>
    <p:extLst>
      <p:ext uri="{BB962C8B-B14F-4D97-AF65-F5344CB8AC3E}">
        <p14:creationId xmlns:p14="http://schemas.microsoft.com/office/powerpoint/2010/main" val="4284262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D84A7-92CC-0A12-E8C6-17C144D998C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7C0120A7-15B2-A366-4E3D-52E7C92341E6}"/>
              </a:ext>
            </a:extLst>
          </p:cNvPr>
          <p:cNvSpPr txBox="1"/>
          <p:nvPr/>
        </p:nvSpPr>
        <p:spPr>
          <a:xfrm>
            <a:off x="9215764" y="1542997"/>
            <a:ext cx="1716090" cy="769441"/>
          </a:xfrm>
          <a:prstGeom prst="rect">
            <a:avLst/>
          </a:prstGeom>
          <a:noFill/>
        </p:spPr>
        <p:txBody>
          <a:bodyPr wrap="square" rtlCol="0">
            <a:spAutoFit/>
          </a:bodyPr>
          <a:lstStyle/>
          <a:p>
            <a:pPr algn="ctr"/>
            <a:r>
              <a:rPr lang="es-ES" sz="4400" dirty="0">
                <a:solidFill>
                  <a:srgbClr val="002060"/>
                </a:solidFill>
                <a:latin typeface="Montserrat Black" panose="00000A00000000000000" pitchFamily="50" charset="0"/>
              </a:rPr>
              <a:t>GRI</a:t>
            </a:r>
            <a:endParaRPr lang="es-ES" sz="3600" dirty="0">
              <a:solidFill>
                <a:srgbClr val="002060"/>
              </a:solidFill>
              <a:latin typeface="Montserrat Black" panose="00000A00000000000000" pitchFamily="50" charset="0"/>
            </a:endParaRPr>
          </a:p>
        </p:txBody>
      </p:sp>
      <p:sp>
        <p:nvSpPr>
          <p:cNvPr id="3" name="CuadroTexto 2">
            <a:extLst>
              <a:ext uri="{FF2B5EF4-FFF2-40B4-BE49-F238E27FC236}">
                <a16:creationId xmlns:a16="http://schemas.microsoft.com/office/drawing/2014/main" id="{8BE97C83-E2B2-F235-7173-85F6D9B648AA}"/>
              </a:ext>
            </a:extLst>
          </p:cNvPr>
          <p:cNvSpPr txBox="1"/>
          <p:nvPr/>
        </p:nvSpPr>
        <p:spPr>
          <a:xfrm>
            <a:off x="593014" y="2312438"/>
            <a:ext cx="3740338" cy="3108543"/>
          </a:xfrm>
          <a:prstGeom prst="rect">
            <a:avLst/>
          </a:prstGeom>
          <a:noFill/>
        </p:spPr>
        <p:txBody>
          <a:bodyPr wrap="square" rtlCol="0">
            <a:spAutoFit/>
          </a:bodyPr>
          <a:lstStyle/>
          <a:p>
            <a:r>
              <a:rPr lang="es-ES" sz="2800" b="1" dirty="0">
                <a:solidFill>
                  <a:srgbClr val="002060"/>
                </a:solidFill>
                <a:latin typeface="Montserrat" panose="00000500000000000000" pitchFamily="2" charset="0"/>
              </a:rPr>
              <a:t>3. Establece una metodología basada en un estándar o marco de referencia</a:t>
            </a:r>
          </a:p>
          <a:p>
            <a:endParaRPr lang="es-ES" sz="2800" b="1" dirty="0">
              <a:solidFill>
                <a:srgbClr val="002060"/>
              </a:solidFill>
              <a:latin typeface="Montserrat" panose="00000500000000000000" pitchFamily="2" charset="0"/>
            </a:endParaRPr>
          </a:p>
          <a:p>
            <a:r>
              <a:rPr lang="es-ES" sz="2800" b="1" dirty="0">
                <a:solidFill>
                  <a:srgbClr val="002060"/>
                </a:solidFill>
                <a:latin typeface="Montserrat" panose="00000500000000000000" pitchFamily="2" charset="0"/>
              </a:rPr>
              <a:t>¡¡¡Elige!!!</a:t>
            </a:r>
          </a:p>
        </p:txBody>
      </p:sp>
      <p:sp>
        <p:nvSpPr>
          <p:cNvPr id="4" name="CuadroTexto 3">
            <a:extLst>
              <a:ext uri="{FF2B5EF4-FFF2-40B4-BE49-F238E27FC236}">
                <a16:creationId xmlns:a16="http://schemas.microsoft.com/office/drawing/2014/main" id="{F4AD777B-97E1-11D8-8B0D-3C87914262D2}"/>
              </a:ext>
            </a:extLst>
          </p:cNvPr>
          <p:cNvSpPr txBox="1"/>
          <p:nvPr/>
        </p:nvSpPr>
        <p:spPr>
          <a:xfrm>
            <a:off x="8731270" y="3394174"/>
            <a:ext cx="2867716" cy="1323439"/>
          </a:xfrm>
          <a:prstGeom prst="rect">
            <a:avLst/>
          </a:prstGeom>
          <a:noFill/>
        </p:spPr>
        <p:txBody>
          <a:bodyPr wrap="square" rtlCol="0">
            <a:spAutoFit/>
          </a:bodyPr>
          <a:lstStyle/>
          <a:p>
            <a:pPr algn="ctr"/>
            <a:r>
              <a:rPr lang="es-ES" sz="4400" dirty="0">
                <a:solidFill>
                  <a:srgbClr val="002060"/>
                </a:solidFill>
                <a:latin typeface="Montserrat Black" panose="00000A00000000000000" pitchFamily="50" charset="0"/>
              </a:rPr>
              <a:t>IR / </a:t>
            </a:r>
            <a:r>
              <a:rPr lang="es-ES" sz="3600" dirty="0">
                <a:solidFill>
                  <a:srgbClr val="002060"/>
                </a:solidFill>
                <a:latin typeface="Montserrat Black" panose="00000A00000000000000" pitchFamily="50" charset="0"/>
              </a:rPr>
              <a:t>SASB</a:t>
            </a:r>
            <a:endParaRPr lang="es-ES" sz="2800" dirty="0">
              <a:solidFill>
                <a:srgbClr val="002060"/>
              </a:solidFill>
              <a:latin typeface="Montserrat Black" panose="00000A00000000000000" pitchFamily="50" charset="0"/>
            </a:endParaRPr>
          </a:p>
          <a:p>
            <a:pPr algn="ctr"/>
            <a:endParaRPr lang="es-ES" sz="3600" dirty="0">
              <a:solidFill>
                <a:srgbClr val="002060"/>
              </a:solidFill>
              <a:latin typeface="Montserrat Black" panose="00000A00000000000000" pitchFamily="50" charset="0"/>
            </a:endParaRPr>
          </a:p>
        </p:txBody>
      </p:sp>
      <p:sp>
        <p:nvSpPr>
          <p:cNvPr id="5" name="CuadroTexto 4">
            <a:extLst>
              <a:ext uri="{FF2B5EF4-FFF2-40B4-BE49-F238E27FC236}">
                <a16:creationId xmlns:a16="http://schemas.microsoft.com/office/drawing/2014/main" id="{AD299005-220A-C163-A384-1CF9315A2010}"/>
              </a:ext>
            </a:extLst>
          </p:cNvPr>
          <p:cNvSpPr txBox="1"/>
          <p:nvPr/>
        </p:nvSpPr>
        <p:spPr>
          <a:xfrm>
            <a:off x="9042893" y="5196765"/>
            <a:ext cx="2061833" cy="769441"/>
          </a:xfrm>
          <a:prstGeom prst="rect">
            <a:avLst/>
          </a:prstGeom>
          <a:noFill/>
        </p:spPr>
        <p:txBody>
          <a:bodyPr wrap="square" rtlCol="0">
            <a:spAutoFit/>
          </a:bodyPr>
          <a:lstStyle/>
          <a:p>
            <a:pPr algn="ctr"/>
            <a:r>
              <a:rPr lang="en-US" sz="4400" dirty="0">
                <a:solidFill>
                  <a:srgbClr val="002060"/>
                </a:solidFill>
                <a:latin typeface="Montserrat Black" panose="00000A00000000000000" pitchFamily="50" charset="0"/>
              </a:rPr>
              <a:t>ESRS</a:t>
            </a:r>
            <a:endParaRPr lang="es-ES" sz="3600" dirty="0">
              <a:solidFill>
                <a:srgbClr val="002060"/>
              </a:solidFill>
              <a:latin typeface="Montserrat Black" panose="00000A00000000000000" pitchFamily="50" charset="0"/>
            </a:endParaRPr>
          </a:p>
        </p:txBody>
      </p:sp>
      <p:grpSp>
        <p:nvGrpSpPr>
          <p:cNvPr id="16" name="Grupo 15">
            <a:extLst>
              <a:ext uri="{FF2B5EF4-FFF2-40B4-BE49-F238E27FC236}">
                <a16:creationId xmlns:a16="http://schemas.microsoft.com/office/drawing/2014/main" id="{5A3F85E9-0112-7450-93F7-D98427741C25}"/>
              </a:ext>
            </a:extLst>
          </p:cNvPr>
          <p:cNvGrpSpPr/>
          <p:nvPr/>
        </p:nvGrpSpPr>
        <p:grpSpPr>
          <a:xfrm rot="20516527">
            <a:off x="4530147" y="584177"/>
            <a:ext cx="3131706" cy="5703295"/>
            <a:chOff x="4189863" y="0"/>
            <a:chExt cx="3765760" cy="6858000"/>
          </a:xfrm>
        </p:grpSpPr>
        <p:pic>
          <p:nvPicPr>
            <p:cNvPr id="17" name="Imagen 16" descr="Imagen que contiene electrónica, monitor, teléfono, celular&#10;&#10;Descripción generada automáticamente">
              <a:extLst>
                <a:ext uri="{FF2B5EF4-FFF2-40B4-BE49-F238E27FC236}">
                  <a16:creationId xmlns:a16="http://schemas.microsoft.com/office/drawing/2014/main" id="{B4196AB0-44C8-A367-C083-12AEACCFD8A8}"/>
                </a:ext>
              </a:extLst>
            </p:cNvPr>
            <p:cNvPicPr>
              <a:picLocks noChangeAspect="1"/>
            </p:cNvPicPr>
            <p:nvPr/>
          </p:nvPicPr>
          <p:blipFill rotWithShape="1">
            <a:blip r:embed="rId2">
              <a:extLst>
                <a:ext uri="{28A0092B-C50C-407E-A947-70E740481C1C}">
                  <a14:useLocalDpi xmlns:a14="http://schemas.microsoft.com/office/drawing/2010/main" val="0"/>
                </a:ext>
              </a:extLst>
            </a:blip>
            <a:srcRect l="23292" r="23943"/>
            <a:stretch/>
          </p:blipFill>
          <p:spPr>
            <a:xfrm>
              <a:off x="4189863" y="0"/>
              <a:ext cx="3765760" cy="6858000"/>
            </a:xfrm>
            <a:prstGeom prst="rect">
              <a:avLst/>
            </a:prstGeom>
          </p:spPr>
        </p:pic>
        <p:pic>
          <p:nvPicPr>
            <p:cNvPr id="18" name="Imagen 17" descr="Imagen que contiene persona, interior, gente, hombre&#10;&#10;Descripción generada automáticamente">
              <a:extLst>
                <a:ext uri="{FF2B5EF4-FFF2-40B4-BE49-F238E27FC236}">
                  <a16:creationId xmlns:a16="http://schemas.microsoft.com/office/drawing/2014/main" id="{33305C52-5FCB-4858-91E2-4AC9CA6BFCB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6528"/>
            <a:stretch/>
          </p:blipFill>
          <p:spPr>
            <a:xfrm>
              <a:off x="4529931" y="871691"/>
              <a:ext cx="3096289" cy="5012742"/>
            </a:xfrm>
            <a:prstGeom prst="rect">
              <a:avLst/>
            </a:prstGeom>
          </p:spPr>
        </p:pic>
      </p:grpSp>
    </p:spTree>
    <p:extLst>
      <p:ext uri="{BB962C8B-B14F-4D97-AF65-F5344CB8AC3E}">
        <p14:creationId xmlns:p14="http://schemas.microsoft.com/office/powerpoint/2010/main" val="184548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2" presetClass="entr" presetSubtype="4" decel="100000" fill="hold" nodeType="withEffect">
                                  <p:stCondLst>
                                    <p:cond delay="50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000" fill="hold"/>
                                        <p:tgtEl>
                                          <p:spTgt spid="16"/>
                                        </p:tgtEl>
                                        <p:attrNameLst>
                                          <p:attrName>ppt_x</p:attrName>
                                        </p:attrNameLst>
                                      </p:cBhvr>
                                      <p:tavLst>
                                        <p:tav tm="0">
                                          <p:val>
                                            <p:strVal val="#ppt_x"/>
                                          </p:val>
                                        </p:tav>
                                        <p:tav tm="100000">
                                          <p:val>
                                            <p:strVal val="#ppt_x"/>
                                          </p:val>
                                        </p:tav>
                                      </p:tavLst>
                                    </p:anim>
                                    <p:anim calcmode="lin" valueType="num">
                                      <p:cBhvr additive="base">
                                        <p:cTn id="23"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82B7-3EEA-89F8-D76B-885FD744730A}"/>
            </a:ext>
          </a:extLst>
        </p:cNvPr>
        <p:cNvGrpSpPr/>
        <p:nvPr/>
      </p:nvGrpSpPr>
      <p:grpSpPr>
        <a:xfrm>
          <a:off x="0" y="0"/>
          <a:ext cx="0" cy="0"/>
          <a:chOff x="0" y="0"/>
          <a:chExt cx="0" cy="0"/>
        </a:xfrm>
      </p:grpSpPr>
      <p:sp>
        <p:nvSpPr>
          <p:cNvPr id="46" name="CuadroTexto 45">
            <a:extLst>
              <a:ext uri="{FF2B5EF4-FFF2-40B4-BE49-F238E27FC236}">
                <a16:creationId xmlns:a16="http://schemas.microsoft.com/office/drawing/2014/main" id="{485A4B00-E7B8-71EE-B9A5-CA931AC8D96D}"/>
              </a:ext>
            </a:extLst>
          </p:cNvPr>
          <p:cNvSpPr txBox="1"/>
          <p:nvPr/>
        </p:nvSpPr>
        <p:spPr>
          <a:xfrm>
            <a:off x="1101545" y="1901395"/>
            <a:ext cx="2230149" cy="1200329"/>
          </a:xfrm>
          <a:prstGeom prst="rect">
            <a:avLst/>
          </a:prstGeom>
          <a:noFill/>
        </p:spPr>
        <p:txBody>
          <a:bodyPr wrap="square" rtlCol="0">
            <a:spAutoFit/>
          </a:bodyPr>
          <a:lstStyle/>
          <a:p>
            <a:pPr algn="ctr"/>
            <a:r>
              <a:rPr lang="es-ES" sz="2400" dirty="0">
                <a:solidFill>
                  <a:srgbClr val="002060"/>
                </a:solidFill>
                <a:latin typeface="Montserrat Medium" panose="00000600000000000000" pitchFamily="50" charset="0"/>
              </a:rPr>
              <a:t> Conforma un equipo de trabajo</a:t>
            </a:r>
          </a:p>
        </p:txBody>
      </p:sp>
      <p:sp>
        <p:nvSpPr>
          <p:cNvPr id="47" name="CuadroTexto 46">
            <a:extLst>
              <a:ext uri="{FF2B5EF4-FFF2-40B4-BE49-F238E27FC236}">
                <a16:creationId xmlns:a16="http://schemas.microsoft.com/office/drawing/2014/main" id="{41660B43-5C7E-90A5-E363-E52B0FCB379C}"/>
              </a:ext>
            </a:extLst>
          </p:cNvPr>
          <p:cNvSpPr txBox="1"/>
          <p:nvPr/>
        </p:nvSpPr>
        <p:spPr>
          <a:xfrm>
            <a:off x="6927855" y="4669574"/>
            <a:ext cx="2230149" cy="1200329"/>
          </a:xfrm>
          <a:prstGeom prst="rect">
            <a:avLst/>
          </a:prstGeom>
          <a:noFill/>
        </p:spPr>
        <p:txBody>
          <a:bodyPr wrap="square" rtlCol="0">
            <a:spAutoFit/>
          </a:bodyPr>
          <a:lstStyle/>
          <a:p>
            <a:pPr algn="ctr"/>
            <a:r>
              <a:rPr lang="es-ES" sz="2400" dirty="0">
                <a:solidFill>
                  <a:srgbClr val="002060"/>
                </a:solidFill>
                <a:latin typeface="Montserrat Medium" panose="00000600000000000000" pitchFamily="50" charset="0"/>
              </a:rPr>
              <a:t> Sistematiza información y métricas </a:t>
            </a:r>
          </a:p>
        </p:txBody>
      </p:sp>
      <p:sp>
        <p:nvSpPr>
          <p:cNvPr id="48" name="CuadroTexto 47">
            <a:extLst>
              <a:ext uri="{FF2B5EF4-FFF2-40B4-BE49-F238E27FC236}">
                <a16:creationId xmlns:a16="http://schemas.microsoft.com/office/drawing/2014/main" id="{65EDE363-76F3-8D7C-0CC6-82F4B75B8423}"/>
              </a:ext>
            </a:extLst>
          </p:cNvPr>
          <p:cNvSpPr txBox="1"/>
          <p:nvPr/>
        </p:nvSpPr>
        <p:spPr>
          <a:xfrm>
            <a:off x="4930956" y="1576998"/>
            <a:ext cx="2230149" cy="1200329"/>
          </a:xfrm>
          <a:prstGeom prst="rect">
            <a:avLst/>
          </a:prstGeom>
          <a:noFill/>
        </p:spPr>
        <p:txBody>
          <a:bodyPr wrap="square" rtlCol="0">
            <a:spAutoFit/>
          </a:bodyPr>
          <a:lstStyle/>
          <a:p>
            <a:pPr algn="ctr"/>
            <a:r>
              <a:rPr lang="es-ES" sz="2400" dirty="0">
                <a:solidFill>
                  <a:srgbClr val="002060"/>
                </a:solidFill>
                <a:latin typeface="Montserrat Medium" panose="00000600000000000000" pitchFamily="50" charset="0"/>
              </a:rPr>
              <a:t>Establece los temas materiales </a:t>
            </a:r>
          </a:p>
        </p:txBody>
      </p:sp>
      <p:sp>
        <p:nvSpPr>
          <p:cNvPr id="49" name="CuadroTexto 48">
            <a:extLst>
              <a:ext uri="{FF2B5EF4-FFF2-40B4-BE49-F238E27FC236}">
                <a16:creationId xmlns:a16="http://schemas.microsoft.com/office/drawing/2014/main" id="{7DDFBD06-2CAA-A1D5-DDFE-228DE4112AA4}"/>
              </a:ext>
            </a:extLst>
          </p:cNvPr>
          <p:cNvSpPr txBox="1"/>
          <p:nvPr/>
        </p:nvSpPr>
        <p:spPr>
          <a:xfrm>
            <a:off x="8760367" y="2172900"/>
            <a:ext cx="2230149" cy="830997"/>
          </a:xfrm>
          <a:prstGeom prst="rect">
            <a:avLst/>
          </a:prstGeom>
          <a:noFill/>
        </p:spPr>
        <p:txBody>
          <a:bodyPr wrap="square" rtlCol="0">
            <a:spAutoFit/>
          </a:bodyPr>
          <a:lstStyle/>
          <a:p>
            <a:pPr algn="ctr"/>
            <a:r>
              <a:rPr lang="es-ES" sz="2000" dirty="0">
                <a:solidFill>
                  <a:srgbClr val="002060"/>
                </a:solidFill>
                <a:latin typeface="Montserrat Medium" panose="00000600000000000000" pitchFamily="50" charset="0"/>
              </a:rPr>
              <a:t> </a:t>
            </a:r>
            <a:r>
              <a:rPr lang="es-ES" sz="2400" dirty="0">
                <a:solidFill>
                  <a:srgbClr val="002060"/>
                </a:solidFill>
                <a:latin typeface="Montserrat Medium" panose="00000600000000000000" pitchFamily="50" charset="0"/>
              </a:rPr>
              <a:t>Diseña el reporte </a:t>
            </a:r>
          </a:p>
        </p:txBody>
      </p:sp>
      <p:pic>
        <p:nvPicPr>
          <p:cNvPr id="50" name="Gráfico 49" descr="Bolsa para la compra">
            <a:extLst>
              <a:ext uri="{FF2B5EF4-FFF2-40B4-BE49-F238E27FC236}">
                <a16:creationId xmlns:a16="http://schemas.microsoft.com/office/drawing/2014/main" id="{7C38A84B-060E-E002-7030-0391B7CC4E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49611" y="4712949"/>
            <a:ext cx="782449" cy="782449"/>
          </a:xfrm>
          <a:prstGeom prst="rect">
            <a:avLst/>
          </a:prstGeom>
        </p:spPr>
      </p:pic>
      <p:pic>
        <p:nvPicPr>
          <p:cNvPr id="51" name="Gráfico 50" descr="Cabeza con engranajes">
            <a:extLst>
              <a:ext uri="{FF2B5EF4-FFF2-40B4-BE49-F238E27FC236}">
                <a16:creationId xmlns:a16="http://schemas.microsoft.com/office/drawing/2014/main" id="{5EBD6FCA-AF93-41FA-0F1C-7479F73C5F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68765" y="3709340"/>
            <a:ext cx="854471" cy="854471"/>
          </a:xfrm>
          <a:prstGeom prst="rect">
            <a:avLst/>
          </a:prstGeom>
        </p:spPr>
      </p:pic>
      <p:pic>
        <p:nvPicPr>
          <p:cNvPr id="52" name="Gráfico 51" descr="Engranaje único">
            <a:extLst>
              <a:ext uri="{FF2B5EF4-FFF2-40B4-BE49-F238E27FC236}">
                <a16:creationId xmlns:a16="http://schemas.microsoft.com/office/drawing/2014/main" id="{E37E015B-DC53-646B-44DB-0D0D8A25EB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7037" y="3078931"/>
            <a:ext cx="1031786" cy="1031786"/>
          </a:xfrm>
          <a:prstGeom prst="rect">
            <a:avLst/>
          </a:prstGeom>
        </p:spPr>
      </p:pic>
      <p:pic>
        <p:nvPicPr>
          <p:cNvPr id="53" name="Gráfico 52" descr="Programador">
            <a:extLst>
              <a:ext uri="{FF2B5EF4-FFF2-40B4-BE49-F238E27FC236}">
                <a16:creationId xmlns:a16="http://schemas.microsoft.com/office/drawing/2014/main" id="{9C503D60-13BD-EA39-D9EC-DBAA5106E6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1377" y="4328511"/>
            <a:ext cx="914400" cy="914400"/>
          </a:xfrm>
          <a:prstGeom prst="rect">
            <a:avLst/>
          </a:prstGeom>
        </p:spPr>
      </p:pic>
      <p:pic>
        <p:nvPicPr>
          <p:cNvPr id="54" name="Gráfico 53" descr="Ciclismo en compañía">
            <a:extLst>
              <a:ext uri="{FF2B5EF4-FFF2-40B4-BE49-F238E27FC236}">
                <a16:creationId xmlns:a16="http://schemas.microsoft.com/office/drawing/2014/main" id="{5D54831E-1618-64A6-7D4B-61B2AF27C6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65913" y="2995143"/>
            <a:ext cx="973093" cy="973093"/>
          </a:xfrm>
          <a:prstGeom prst="rect">
            <a:avLst/>
          </a:prstGeom>
        </p:spPr>
      </p:pic>
      <p:sp>
        <p:nvSpPr>
          <p:cNvPr id="55" name="Rectángulo: esquinas redondeadas 9">
            <a:extLst>
              <a:ext uri="{FF2B5EF4-FFF2-40B4-BE49-F238E27FC236}">
                <a16:creationId xmlns:a16="http://schemas.microsoft.com/office/drawing/2014/main" id="{5A2B759B-2641-B948-C729-060984F0F439}"/>
              </a:ext>
            </a:extLst>
          </p:cNvPr>
          <p:cNvSpPr/>
          <p:nvPr/>
        </p:nvSpPr>
        <p:spPr>
          <a:xfrm>
            <a:off x="1367888" y="3463041"/>
            <a:ext cx="9456227" cy="701941"/>
          </a:xfrm>
          <a:custGeom>
            <a:avLst/>
            <a:gdLst>
              <a:gd name="connsiteX0" fmla="*/ 0 w 10214264"/>
              <a:gd name="connsiteY0" fmla="*/ 152403 h 914400"/>
              <a:gd name="connsiteX1" fmla="*/ 152403 w 10214264"/>
              <a:gd name="connsiteY1" fmla="*/ 0 h 914400"/>
              <a:gd name="connsiteX2" fmla="*/ 10061861 w 10214264"/>
              <a:gd name="connsiteY2" fmla="*/ 0 h 914400"/>
              <a:gd name="connsiteX3" fmla="*/ 10214264 w 10214264"/>
              <a:gd name="connsiteY3" fmla="*/ 152403 h 914400"/>
              <a:gd name="connsiteX4" fmla="*/ 10214264 w 10214264"/>
              <a:gd name="connsiteY4" fmla="*/ 761997 h 914400"/>
              <a:gd name="connsiteX5" fmla="*/ 10061861 w 10214264"/>
              <a:gd name="connsiteY5" fmla="*/ 914400 h 914400"/>
              <a:gd name="connsiteX6" fmla="*/ 152403 w 10214264"/>
              <a:gd name="connsiteY6" fmla="*/ 914400 h 914400"/>
              <a:gd name="connsiteX7" fmla="*/ 0 w 10214264"/>
              <a:gd name="connsiteY7" fmla="*/ 761997 h 914400"/>
              <a:gd name="connsiteX8" fmla="*/ 0 w 10214264"/>
              <a:gd name="connsiteY8" fmla="*/ 152403 h 914400"/>
              <a:gd name="connsiteX0" fmla="*/ 0 w 10214264"/>
              <a:gd name="connsiteY0" fmla="*/ 154235 h 916232"/>
              <a:gd name="connsiteX1" fmla="*/ 152403 w 10214264"/>
              <a:gd name="connsiteY1" fmla="*/ 1832 h 916232"/>
              <a:gd name="connsiteX2" fmla="*/ 8697735 w 10214264"/>
              <a:gd name="connsiteY2" fmla="*/ 0 h 916232"/>
              <a:gd name="connsiteX3" fmla="*/ 10061861 w 10214264"/>
              <a:gd name="connsiteY3" fmla="*/ 1832 h 916232"/>
              <a:gd name="connsiteX4" fmla="*/ 10214264 w 10214264"/>
              <a:gd name="connsiteY4" fmla="*/ 154235 h 916232"/>
              <a:gd name="connsiteX5" fmla="*/ 10214264 w 10214264"/>
              <a:gd name="connsiteY5" fmla="*/ 763829 h 916232"/>
              <a:gd name="connsiteX6" fmla="*/ 10061861 w 10214264"/>
              <a:gd name="connsiteY6" fmla="*/ 916232 h 916232"/>
              <a:gd name="connsiteX7" fmla="*/ 152403 w 10214264"/>
              <a:gd name="connsiteY7" fmla="*/ 916232 h 916232"/>
              <a:gd name="connsiteX8" fmla="*/ 0 w 10214264"/>
              <a:gd name="connsiteY8" fmla="*/ 763829 h 916232"/>
              <a:gd name="connsiteX9" fmla="*/ 0 w 10214264"/>
              <a:gd name="connsiteY9" fmla="*/ 154235 h 916232"/>
              <a:gd name="connsiteX0" fmla="*/ 0 w 10214264"/>
              <a:gd name="connsiteY0" fmla="*/ 154235 h 916232"/>
              <a:gd name="connsiteX1" fmla="*/ 152403 w 10214264"/>
              <a:gd name="connsiteY1" fmla="*/ 1832 h 916232"/>
              <a:gd name="connsiteX2" fmla="*/ 5092089 w 10214264"/>
              <a:gd name="connsiteY2" fmla="*/ 0 h 916232"/>
              <a:gd name="connsiteX3" fmla="*/ 8697735 w 10214264"/>
              <a:gd name="connsiteY3" fmla="*/ 0 h 916232"/>
              <a:gd name="connsiteX4" fmla="*/ 10061861 w 10214264"/>
              <a:gd name="connsiteY4" fmla="*/ 1832 h 916232"/>
              <a:gd name="connsiteX5" fmla="*/ 10214264 w 10214264"/>
              <a:gd name="connsiteY5" fmla="*/ 154235 h 916232"/>
              <a:gd name="connsiteX6" fmla="*/ 10214264 w 10214264"/>
              <a:gd name="connsiteY6" fmla="*/ 763829 h 916232"/>
              <a:gd name="connsiteX7" fmla="*/ 10061861 w 10214264"/>
              <a:gd name="connsiteY7" fmla="*/ 916232 h 916232"/>
              <a:gd name="connsiteX8" fmla="*/ 152403 w 10214264"/>
              <a:gd name="connsiteY8" fmla="*/ 916232 h 916232"/>
              <a:gd name="connsiteX9" fmla="*/ 0 w 10214264"/>
              <a:gd name="connsiteY9" fmla="*/ 763829 h 916232"/>
              <a:gd name="connsiteX10" fmla="*/ 0 w 10214264"/>
              <a:gd name="connsiteY10" fmla="*/ 154235 h 916232"/>
              <a:gd name="connsiteX0" fmla="*/ 0 w 10214264"/>
              <a:gd name="connsiteY0" fmla="*/ 164626 h 926623"/>
              <a:gd name="connsiteX1" fmla="*/ 152403 w 10214264"/>
              <a:gd name="connsiteY1" fmla="*/ 12223 h 926623"/>
              <a:gd name="connsiteX2" fmla="*/ 4863489 w 10214264"/>
              <a:gd name="connsiteY2" fmla="*/ 0 h 926623"/>
              <a:gd name="connsiteX3" fmla="*/ 8697735 w 10214264"/>
              <a:gd name="connsiteY3" fmla="*/ 10391 h 926623"/>
              <a:gd name="connsiteX4" fmla="*/ 10061861 w 10214264"/>
              <a:gd name="connsiteY4" fmla="*/ 12223 h 926623"/>
              <a:gd name="connsiteX5" fmla="*/ 10214264 w 10214264"/>
              <a:gd name="connsiteY5" fmla="*/ 164626 h 926623"/>
              <a:gd name="connsiteX6" fmla="*/ 10214264 w 10214264"/>
              <a:gd name="connsiteY6" fmla="*/ 774220 h 926623"/>
              <a:gd name="connsiteX7" fmla="*/ 10061861 w 10214264"/>
              <a:gd name="connsiteY7" fmla="*/ 926623 h 926623"/>
              <a:gd name="connsiteX8" fmla="*/ 152403 w 10214264"/>
              <a:gd name="connsiteY8" fmla="*/ 926623 h 926623"/>
              <a:gd name="connsiteX9" fmla="*/ 0 w 10214264"/>
              <a:gd name="connsiteY9" fmla="*/ 774220 h 926623"/>
              <a:gd name="connsiteX10" fmla="*/ 0 w 10214264"/>
              <a:gd name="connsiteY10" fmla="*/ 164626 h 926623"/>
              <a:gd name="connsiteX0" fmla="*/ 0 w 10214264"/>
              <a:gd name="connsiteY0" fmla="*/ 164626 h 926623"/>
              <a:gd name="connsiteX1" fmla="*/ 152403 w 10214264"/>
              <a:gd name="connsiteY1" fmla="*/ 12223 h 926623"/>
              <a:gd name="connsiteX2" fmla="*/ 1091589 w 10214264"/>
              <a:gd name="connsiteY2" fmla="*/ 1 h 926623"/>
              <a:gd name="connsiteX3" fmla="*/ 4863489 w 10214264"/>
              <a:gd name="connsiteY3" fmla="*/ 0 h 926623"/>
              <a:gd name="connsiteX4" fmla="*/ 8697735 w 10214264"/>
              <a:gd name="connsiteY4" fmla="*/ 10391 h 926623"/>
              <a:gd name="connsiteX5" fmla="*/ 10061861 w 10214264"/>
              <a:gd name="connsiteY5" fmla="*/ 12223 h 926623"/>
              <a:gd name="connsiteX6" fmla="*/ 10214264 w 10214264"/>
              <a:gd name="connsiteY6" fmla="*/ 164626 h 926623"/>
              <a:gd name="connsiteX7" fmla="*/ 10214264 w 10214264"/>
              <a:gd name="connsiteY7" fmla="*/ 774220 h 926623"/>
              <a:gd name="connsiteX8" fmla="*/ 10061861 w 10214264"/>
              <a:gd name="connsiteY8" fmla="*/ 926623 h 926623"/>
              <a:gd name="connsiteX9" fmla="*/ 152403 w 10214264"/>
              <a:gd name="connsiteY9" fmla="*/ 926623 h 926623"/>
              <a:gd name="connsiteX10" fmla="*/ 0 w 10214264"/>
              <a:gd name="connsiteY10" fmla="*/ 774220 h 926623"/>
              <a:gd name="connsiteX11" fmla="*/ 0 w 10214264"/>
              <a:gd name="connsiteY11" fmla="*/ 164626 h 926623"/>
              <a:gd name="connsiteX0" fmla="*/ 0 w 10214264"/>
              <a:gd name="connsiteY0" fmla="*/ 164626 h 926623"/>
              <a:gd name="connsiteX1" fmla="*/ 152403 w 10214264"/>
              <a:gd name="connsiteY1" fmla="*/ 12223 h 926623"/>
              <a:gd name="connsiteX2" fmla="*/ 1091589 w 10214264"/>
              <a:gd name="connsiteY2" fmla="*/ 1 h 926623"/>
              <a:gd name="connsiteX3" fmla="*/ 4863489 w 10214264"/>
              <a:gd name="connsiteY3" fmla="*/ 0 h 926623"/>
              <a:gd name="connsiteX4" fmla="*/ 8697735 w 10214264"/>
              <a:gd name="connsiteY4" fmla="*/ 10391 h 926623"/>
              <a:gd name="connsiteX5" fmla="*/ 10061861 w 10214264"/>
              <a:gd name="connsiteY5" fmla="*/ 12223 h 926623"/>
              <a:gd name="connsiteX6" fmla="*/ 10214264 w 10214264"/>
              <a:gd name="connsiteY6" fmla="*/ 164626 h 926623"/>
              <a:gd name="connsiteX7" fmla="*/ 10214264 w 10214264"/>
              <a:gd name="connsiteY7" fmla="*/ 774220 h 926623"/>
              <a:gd name="connsiteX8" fmla="*/ 10061861 w 10214264"/>
              <a:gd name="connsiteY8" fmla="*/ 926623 h 926623"/>
              <a:gd name="connsiteX9" fmla="*/ 3003517 w 10214264"/>
              <a:gd name="connsiteY9" fmla="*/ 924792 h 926623"/>
              <a:gd name="connsiteX10" fmla="*/ 152403 w 10214264"/>
              <a:gd name="connsiteY10" fmla="*/ 926623 h 926623"/>
              <a:gd name="connsiteX11" fmla="*/ 0 w 10214264"/>
              <a:gd name="connsiteY11" fmla="*/ 774220 h 926623"/>
              <a:gd name="connsiteX12" fmla="*/ 0 w 10214264"/>
              <a:gd name="connsiteY12" fmla="*/ 164626 h 926623"/>
              <a:gd name="connsiteX0" fmla="*/ 0 w 10214264"/>
              <a:gd name="connsiteY0" fmla="*/ 164626 h 926623"/>
              <a:gd name="connsiteX1" fmla="*/ 152403 w 10214264"/>
              <a:gd name="connsiteY1" fmla="*/ 12223 h 926623"/>
              <a:gd name="connsiteX2" fmla="*/ 1091589 w 10214264"/>
              <a:gd name="connsiteY2" fmla="*/ 1 h 926623"/>
              <a:gd name="connsiteX3" fmla="*/ 4863489 w 10214264"/>
              <a:gd name="connsiteY3" fmla="*/ 0 h 926623"/>
              <a:gd name="connsiteX4" fmla="*/ 8697735 w 10214264"/>
              <a:gd name="connsiteY4" fmla="*/ 10391 h 926623"/>
              <a:gd name="connsiteX5" fmla="*/ 10061861 w 10214264"/>
              <a:gd name="connsiteY5" fmla="*/ 12223 h 926623"/>
              <a:gd name="connsiteX6" fmla="*/ 10214264 w 10214264"/>
              <a:gd name="connsiteY6" fmla="*/ 164626 h 926623"/>
              <a:gd name="connsiteX7" fmla="*/ 10214264 w 10214264"/>
              <a:gd name="connsiteY7" fmla="*/ 774220 h 926623"/>
              <a:gd name="connsiteX8" fmla="*/ 10061861 w 10214264"/>
              <a:gd name="connsiteY8" fmla="*/ 926623 h 926623"/>
              <a:gd name="connsiteX9" fmla="*/ 6816980 w 10214264"/>
              <a:gd name="connsiteY9" fmla="*/ 914401 h 926623"/>
              <a:gd name="connsiteX10" fmla="*/ 3003517 w 10214264"/>
              <a:gd name="connsiteY10" fmla="*/ 924792 h 926623"/>
              <a:gd name="connsiteX11" fmla="*/ 152403 w 10214264"/>
              <a:gd name="connsiteY11" fmla="*/ 926623 h 926623"/>
              <a:gd name="connsiteX12" fmla="*/ 0 w 10214264"/>
              <a:gd name="connsiteY12" fmla="*/ 774220 h 926623"/>
              <a:gd name="connsiteX13" fmla="*/ 0 w 10214264"/>
              <a:gd name="connsiteY13" fmla="*/ 164626 h 926623"/>
              <a:gd name="connsiteX0" fmla="*/ 10061861 w 10214264"/>
              <a:gd name="connsiteY0" fmla="*/ 926623 h 1018063"/>
              <a:gd name="connsiteX1" fmla="*/ 6816980 w 10214264"/>
              <a:gd name="connsiteY1" fmla="*/ 914401 h 1018063"/>
              <a:gd name="connsiteX2" fmla="*/ 3003517 w 10214264"/>
              <a:gd name="connsiteY2" fmla="*/ 924792 h 1018063"/>
              <a:gd name="connsiteX3" fmla="*/ 152403 w 10214264"/>
              <a:gd name="connsiteY3" fmla="*/ 926623 h 1018063"/>
              <a:gd name="connsiteX4" fmla="*/ 0 w 10214264"/>
              <a:gd name="connsiteY4" fmla="*/ 774220 h 1018063"/>
              <a:gd name="connsiteX5" fmla="*/ 0 w 10214264"/>
              <a:gd name="connsiteY5" fmla="*/ 164626 h 1018063"/>
              <a:gd name="connsiteX6" fmla="*/ 152403 w 10214264"/>
              <a:gd name="connsiteY6" fmla="*/ 12223 h 1018063"/>
              <a:gd name="connsiteX7" fmla="*/ 1091589 w 10214264"/>
              <a:gd name="connsiteY7" fmla="*/ 1 h 1018063"/>
              <a:gd name="connsiteX8" fmla="*/ 4863489 w 10214264"/>
              <a:gd name="connsiteY8" fmla="*/ 0 h 1018063"/>
              <a:gd name="connsiteX9" fmla="*/ 8697735 w 10214264"/>
              <a:gd name="connsiteY9" fmla="*/ 10391 h 1018063"/>
              <a:gd name="connsiteX10" fmla="*/ 10061861 w 10214264"/>
              <a:gd name="connsiteY10" fmla="*/ 12223 h 1018063"/>
              <a:gd name="connsiteX11" fmla="*/ 10214264 w 10214264"/>
              <a:gd name="connsiteY11" fmla="*/ 164626 h 1018063"/>
              <a:gd name="connsiteX12" fmla="*/ 10214264 w 10214264"/>
              <a:gd name="connsiteY12" fmla="*/ 774220 h 1018063"/>
              <a:gd name="connsiteX13" fmla="*/ 10153301 w 10214264"/>
              <a:gd name="connsiteY13" fmla="*/ 1018063 h 1018063"/>
              <a:gd name="connsiteX0" fmla="*/ 10061861 w 10214264"/>
              <a:gd name="connsiteY0" fmla="*/ 926623 h 1018063"/>
              <a:gd name="connsiteX1" fmla="*/ 6816980 w 10214264"/>
              <a:gd name="connsiteY1" fmla="*/ 914401 h 1018063"/>
              <a:gd name="connsiteX2" fmla="*/ 3003517 w 10214264"/>
              <a:gd name="connsiteY2" fmla="*/ 924792 h 1018063"/>
              <a:gd name="connsiteX3" fmla="*/ 0 w 10214264"/>
              <a:gd name="connsiteY3" fmla="*/ 774220 h 1018063"/>
              <a:gd name="connsiteX4" fmla="*/ 0 w 10214264"/>
              <a:gd name="connsiteY4" fmla="*/ 164626 h 1018063"/>
              <a:gd name="connsiteX5" fmla="*/ 152403 w 10214264"/>
              <a:gd name="connsiteY5" fmla="*/ 12223 h 1018063"/>
              <a:gd name="connsiteX6" fmla="*/ 1091589 w 10214264"/>
              <a:gd name="connsiteY6" fmla="*/ 1 h 1018063"/>
              <a:gd name="connsiteX7" fmla="*/ 4863489 w 10214264"/>
              <a:gd name="connsiteY7" fmla="*/ 0 h 1018063"/>
              <a:gd name="connsiteX8" fmla="*/ 8697735 w 10214264"/>
              <a:gd name="connsiteY8" fmla="*/ 10391 h 1018063"/>
              <a:gd name="connsiteX9" fmla="*/ 10061861 w 10214264"/>
              <a:gd name="connsiteY9" fmla="*/ 12223 h 1018063"/>
              <a:gd name="connsiteX10" fmla="*/ 10214264 w 10214264"/>
              <a:gd name="connsiteY10" fmla="*/ 164626 h 1018063"/>
              <a:gd name="connsiteX11" fmla="*/ 10214264 w 10214264"/>
              <a:gd name="connsiteY11" fmla="*/ 774220 h 1018063"/>
              <a:gd name="connsiteX12" fmla="*/ 10153301 w 10214264"/>
              <a:gd name="connsiteY12" fmla="*/ 1018063 h 1018063"/>
              <a:gd name="connsiteX0" fmla="*/ 6816980 w 10214264"/>
              <a:gd name="connsiteY0" fmla="*/ 914401 h 1018063"/>
              <a:gd name="connsiteX1" fmla="*/ 3003517 w 10214264"/>
              <a:gd name="connsiteY1" fmla="*/ 924792 h 1018063"/>
              <a:gd name="connsiteX2" fmla="*/ 0 w 10214264"/>
              <a:gd name="connsiteY2" fmla="*/ 774220 h 1018063"/>
              <a:gd name="connsiteX3" fmla="*/ 0 w 10214264"/>
              <a:gd name="connsiteY3" fmla="*/ 164626 h 1018063"/>
              <a:gd name="connsiteX4" fmla="*/ 152403 w 10214264"/>
              <a:gd name="connsiteY4" fmla="*/ 12223 h 1018063"/>
              <a:gd name="connsiteX5" fmla="*/ 1091589 w 10214264"/>
              <a:gd name="connsiteY5" fmla="*/ 1 h 1018063"/>
              <a:gd name="connsiteX6" fmla="*/ 4863489 w 10214264"/>
              <a:gd name="connsiteY6" fmla="*/ 0 h 1018063"/>
              <a:gd name="connsiteX7" fmla="*/ 8697735 w 10214264"/>
              <a:gd name="connsiteY7" fmla="*/ 10391 h 1018063"/>
              <a:gd name="connsiteX8" fmla="*/ 10061861 w 10214264"/>
              <a:gd name="connsiteY8" fmla="*/ 12223 h 1018063"/>
              <a:gd name="connsiteX9" fmla="*/ 10214264 w 10214264"/>
              <a:gd name="connsiteY9" fmla="*/ 164626 h 1018063"/>
              <a:gd name="connsiteX10" fmla="*/ 10214264 w 10214264"/>
              <a:gd name="connsiteY10" fmla="*/ 774220 h 1018063"/>
              <a:gd name="connsiteX11" fmla="*/ 10153301 w 10214264"/>
              <a:gd name="connsiteY11" fmla="*/ 1018063 h 1018063"/>
              <a:gd name="connsiteX0" fmla="*/ 3003517 w 10214264"/>
              <a:gd name="connsiteY0" fmla="*/ 924792 h 1018063"/>
              <a:gd name="connsiteX1" fmla="*/ 0 w 10214264"/>
              <a:gd name="connsiteY1" fmla="*/ 774220 h 1018063"/>
              <a:gd name="connsiteX2" fmla="*/ 0 w 10214264"/>
              <a:gd name="connsiteY2" fmla="*/ 164626 h 1018063"/>
              <a:gd name="connsiteX3" fmla="*/ 152403 w 10214264"/>
              <a:gd name="connsiteY3" fmla="*/ 12223 h 1018063"/>
              <a:gd name="connsiteX4" fmla="*/ 1091589 w 10214264"/>
              <a:gd name="connsiteY4" fmla="*/ 1 h 1018063"/>
              <a:gd name="connsiteX5" fmla="*/ 4863489 w 10214264"/>
              <a:gd name="connsiteY5" fmla="*/ 0 h 1018063"/>
              <a:gd name="connsiteX6" fmla="*/ 8697735 w 10214264"/>
              <a:gd name="connsiteY6" fmla="*/ 10391 h 1018063"/>
              <a:gd name="connsiteX7" fmla="*/ 10061861 w 10214264"/>
              <a:gd name="connsiteY7" fmla="*/ 12223 h 1018063"/>
              <a:gd name="connsiteX8" fmla="*/ 10214264 w 10214264"/>
              <a:gd name="connsiteY8" fmla="*/ 164626 h 1018063"/>
              <a:gd name="connsiteX9" fmla="*/ 10214264 w 10214264"/>
              <a:gd name="connsiteY9" fmla="*/ 774220 h 1018063"/>
              <a:gd name="connsiteX10" fmla="*/ 10153301 w 10214264"/>
              <a:gd name="connsiteY10" fmla="*/ 1018063 h 1018063"/>
              <a:gd name="connsiteX0" fmla="*/ 0 w 10214264"/>
              <a:gd name="connsiteY0" fmla="*/ 774220 h 1018063"/>
              <a:gd name="connsiteX1" fmla="*/ 0 w 10214264"/>
              <a:gd name="connsiteY1" fmla="*/ 164626 h 1018063"/>
              <a:gd name="connsiteX2" fmla="*/ 152403 w 10214264"/>
              <a:gd name="connsiteY2" fmla="*/ 12223 h 1018063"/>
              <a:gd name="connsiteX3" fmla="*/ 1091589 w 10214264"/>
              <a:gd name="connsiteY3" fmla="*/ 1 h 1018063"/>
              <a:gd name="connsiteX4" fmla="*/ 4863489 w 10214264"/>
              <a:gd name="connsiteY4" fmla="*/ 0 h 1018063"/>
              <a:gd name="connsiteX5" fmla="*/ 8697735 w 10214264"/>
              <a:gd name="connsiteY5" fmla="*/ 10391 h 1018063"/>
              <a:gd name="connsiteX6" fmla="*/ 10061861 w 10214264"/>
              <a:gd name="connsiteY6" fmla="*/ 12223 h 1018063"/>
              <a:gd name="connsiteX7" fmla="*/ 10214264 w 10214264"/>
              <a:gd name="connsiteY7" fmla="*/ 164626 h 1018063"/>
              <a:gd name="connsiteX8" fmla="*/ 10214264 w 10214264"/>
              <a:gd name="connsiteY8" fmla="*/ 774220 h 1018063"/>
              <a:gd name="connsiteX9" fmla="*/ 10153301 w 10214264"/>
              <a:gd name="connsiteY9" fmla="*/ 1018063 h 1018063"/>
              <a:gd name="connsiteX0" fmla="*/ 0 w 10214264"/>
              <a:gd name="connsiteY0" fmla="*/ 774220 h 774220"/>
              <a:gd name="connsiteX1" fmla="*/ 0 w 10214264"/>
              <a:gd name="connsiteY1" fmla="*/ 164626 h 774220"/>
              <a:gd name="connsiteX2" fmla="*/ 152403 w 10214264"/>
              <a:gd name="connsiteY2" fmla="*/ 12223 h 774220"/>
              <a:gd name="connsiteX3" fmla="*/ 1091589 w 10214264"/>
              <a:gd name="connsiteY3" fmla="*/ 1 h 774220"/>
              <a:gd name="connsiteX4" fmla="*/ 4863489 w 10214264"/>
              <a:gd name="connsiteY4" fmla="*/ 0 h 774220"/>
              <a:gd name="connsiteX5" fmla="*/ 8697735 w 10214264"/>
              <a:gd name="connsiteY5" fmla="*/ 10391 h 774220"/>
              <a:gd name="connsiteX6" fmla="*/ 10061861 w 10214264"/>
              <a:gd name="connsiteY6" fmla="*/ 12223 h 774220"/>
              <a:gd name="connsiteX7" fmla="*/ 10214264 w 10214264"/>
              <a:gd name="connsiteY7" fmla="*/ 164626 h 774220"/>
              <a:gd name="connsiteX8" fmla="*/ 10214264 w 10214264"/>
              <a:gd name="connsiteY8" fmla="*/ 774220 h 774220"/>
              <a:gd name="connsiteX0" fmla="*/ 0 w 10214264"/>
              <a:gd name="connsiteY0" fmla="*/ 774220 h 774220"/>
              <a:gd name="connsiteX1" fmla="*/ 0 w 10214264"/>
              <a:gd name="connsiteY1" fmla="*/ 164626 h 774220"/>
              <a:gd name="connsiteX2" fmla="*/ 152403 w 10214264"/>
              <a:gd name="connsiteY2" fmla="*/ 12223 h 774220"/>
              <a:gd name="connsiteX3" fmla="*/ 1091589 w 10214264"/>
              <a:gd name="connsiteY3" fmla="*/ 1 h 774220"/>
              <a:gd name="connsiteX4" fmla="*/ 4863489 w 10214264"/>
              <a:gd name="connsiteY4" fmla="*/ 0 h 774220"/>
              <a:gd name="connsiteX5" fmla="*/ 8697735 w 10214264"/>
              <a:gd name="connsiteY5" fmla="*/ 10391 h 774220"/>
              <a:gd name="connsiteX6" fmla="*/ 10061861 w 10214264"/>
              <a:gd name="connsiteY6" fmla="*/ 12223 h 774220"/>
              <a:gd name="connsiteX7" fmla="*/ 10214264 w 10214264"/>
              <a:gd name="connsiteY7" fmla="*/ 164626 h 774220"/>
              <a:gd name="connsiteX0" fmla="*/ 0 w 10061861"/>
              <a:gd name="connsiteY0" fmla="*/ 774220 h 774220"/>
              <a:gd name="connsiteX1" fmla="*/ 0 w 10061861"/>
              <a:gd name="connsiteY1" fmla="*/ 164626 h 774220"/>
              <a:gd name="connsiteX2" fmla="*/ 152403 w 10061861"/>
              <a:gd name="connsiteY2" fmla="*/ 12223 h 774220"/>
              <a:gd name="connsiteX3" fmla="*/ 1091589 w 10061861"/>
              <a:gd name="connsiteY3" fmla="*/ 1 h 774220"/>
              <a:gd name="connsiteX4" fmla="*/ 4863489 w 10061861"/>
              <a:gd name="connsiteY4" fmla="*/ 0 h 774220"/>
              <a:gd name="connsiteX5" fmla="*/ 8697735 w 10061861"/>
              <a:gd name="connsiteY5" fmla="*/ 10391 h 774220"/>
              <a:gd name="connsiteX6" fmla="*/ 10061861 w 10061861"/>
              <a:gd name="connsiteY6" fmla="*/ 12223 h 774220"/>
              <a:gd name="connsiteX0" fmla="*/ 0 w 10061861"/>
              <a:gd name="connsiteY0" fmla="*/ 164626 h 164626"/>
              <a:gd name="connsiteX1" fmla="*/ 152403 w 10061861"/>
              <a:gd name="connsiteY1" fmla="*/ 12223 h 164626"/>
              <a:gd name="connsiteX2" fmla="*/ 1091589 w 10061861"/>
              <a:gd name="connsiteY2" fmla="*/ 1 h 164626"/>
              <a:gd name="connsiteX3" fmla="*/ 4863489 w 10061861"/>
              <a:gd name="connsiteY3" fmla="*/ 0 h 164626"/>
              <a:gd name="connsiteX4" fmla="*/ 8697735 w 10061861"/>
              <a:gd name="connsiteY4" fmla="*/ 10391 h 164626"/>
              <a:gd name="connsiteX5" fmla="*/ 10061861 w 10061861"/>
              <a:gd name="connsiteY5" fmla="*/ 12223 h 164626"/>
              <a:gd name="connsiteX0" fmla="*/ 0 w 9909458"/>
              <a:gd name="connsiteY0" fmla="*/ 12223 h 12223"/>
              <a:gd name="connsiteX1" fmla="*/ 939186 w 9909458"/>
              <a:gd name="connsiteY1" fmla="*/ 1 h 12223"/>
              <a:gd name="connsiteX2" fmla="*/ 4711086 w 9909458"/>
              <a:gd name="connsiteY2" fmla="*/ 0 h 12223"/>
              <a:gd name="connsiteX3" fmla="*/ 8545332 w 9909458"/>
              <a:gd name="connsiteY3" fmla="*/ 10391 h 12223"/>
              <a:gd name="connsiteX4" fmla="*/ 9909458 w 9909458"/>
              <a:gd name="connsiteY4" fmla="*/ 12223 h 12223"/>
              <a:gd name="connsiteX0" fmla="*/ 0 w 9909458"/>
              <a:gd name="connsiteY0" fmla="*/ 33002 h 33002"/>
              <a:gd name="connsiteX1" fmla="*/ 939186 w 9909458"/>
              <a:gd name="connsiteY1" fmla="*/ 20780 h 33002"/>
              <a:gd name="connsiteX2" fmla="*/ 2851114 w 9909458"/>
              <a:gd name="connsiteY2" fmla="*/ 0 h 33002"/>
              <a:gd name="connsiteX3" fmla="*/ 4711086 w 9909458"/>
              <a:gd name="connsiteY3" fmla="*/ 20779 h 33002"/>
              <a:gd name="connsiteX4" fmla="*/ 8545332 w 9909458"/>
              <a:gd name="connsiteY4" fmla="*/ 31170 h 33002"/>
              <a:gd name="connsiteX5" fmla="*/ 9909458 w 9909458"/>
              <a:gd name="connsiteY5" fmla="*/ 33002 h 33002"/>
              <a:gd name="connsiteX0" fmla="*/ 0 w 9909458"/>
              <a:gd name="connsiteY0" fmla="*/ 33002 h 33002"/>
              <a:gd name="connsiteX1" fmla="*/ 939186 w 9909458"/>
              <a:gd name="connsiteY1" fmla="*/ 20780 h 33002"/>
              <a:gd name="connsiteX2" fmla="*/ 2851114 w 9909458"/>
              <a:gd name="connsiteY2" fmla="*/ 0 h 33002"/>
              <a:gd name="connsiteX3" fmla="*/ 4711086 w 9909458"/>
              <a:gd name="connsiteY3" fmla="*/ 20779 h 33002"/>
              <a:gd name="connsiteX4" fmla="*/ 6674968 w 9909458"/>
              <a:gd name="connsiteY4" fmla="*/ 10390 h 33002"/>
              <a:gd name="connsiteX5" fmla="*/ 8545332 w 9909458"/>
              <a:gd name="connsiteY5" fmla="*/ 31170 h 33002"/>
              <a:gd name="connsiteX6" fmla="*/ 9909458 w 9909458"/>
              <a:gd name="connsiteY6" fmla="*/ 33002 h 33002"/>
              <a:gd name="connsiteX0" fmla="*/ 0 w 9909458"/>
              <a:gd name="connsiteY0" fmla="*/ 33002 h 914399"/>
              <a:gd name="connsiteX1" fmla="*/ 939186 w 9909458"/>
              <a:gd name="connsiteY1" fmla="*/ 20780 h 914399"/>
              <a:gd name="connsiteX2" fmla="*/ 2851114 w 9909458"/>
              <a:gd name="connsiteY2" fmla="*/ 0 h 914399"/>
              <a:gd name="connsiteX3" fmla="*/ 4711086 w 9909458"/>
              <a:gd name="connsiteY3" fmla="*/ 20779 h 914399"/>
              <a:gd name="connsiteX4" fmla="*/ 6674968 w 9909458"/>
              <a:gd name="connsiteY4" fmla="*/ 914399 h 914399"/>
              <a:gd name="connsiteX5" fmla="*/ 8545332 w 9909458"/>
              <a:gd name="connsiteY5" fmla="*/ 31170 h 914399"/>
              <a:gd name="connsiteX6" fmla="*/ 9909458 w 9909458"/>
              <a:gd name="connsiteY6" fmla="*/ 33002 h 914399"/>
              <a:gd name="connsiteX0" fmla="*/ 0 w 9909458"/>
              <a:gd name="connsiteY0" fmla="*/ 12223 h 914402"/>
              <a:gd name="connsiteX1" fmla="*/ 939186 w 9909458"/>
              <a:gd name="connsiteY1" fmla="*/ 1 h 914402"/>
              <a:gd name="connsiteX2" fmla="*/ 2851114 w 9909458"/>
              <a:gd name="connsiteY2" fmla="*/ 914402 h 914402"/>
              <a:gd name="connsiteX3" fmla="*/ 4711086 w 9909458"/>
              <a:gd name="connsiteY3" fmla="*/ 0 h 914402"/>
              <a:gd name="connsiteX4" fmla="*/ 6674968 w 9909458"/>
              <a:gd name="connsiteY4" fmla="*/ 893620 h 914402"/>
              <a:gd name="connsiteX5" fmla="*/ 8545332 w 9909458"/>
              <a:gd name="connsiteY5" fmla="*/ 10391 h 914402"/>
              <a:gd name="connsiteX6" fmla="*/ 9909458 w 9909458"/>
              <a:gd name="connsiteY6" fmla="*/ 12223 h 914402"/>
              <a:gd name="connsiteX0" fmla="*/ 0 w 9899067"/>
              <a:gd name="connsiteY0" fmla="*/ 562941 h 914402"/>
              <a:gd name="connsiteX1" fmla="*/ 928795 w 9899067"/>
              <a:gd name="connsiteY1" fmla="*/ 1 h 914402"/>
              <a:gd name="connsiteX2" fmla="*/ 2840723 w 9899067"/>
              <a:gd name="connsiteY2" fmla="*/ 914402 h 914402"/>
              <a:gd name="connsiteX3" fmla="*/ 4700695 w 9899067"/>
              <a:gd name="connsiteY3" fmla="*/ 0 h 914402"/>
              <a:gd name="connsiteX4" fmla="*/ 6664577 w 9899067"/>
              <a:gd name="connsiteY4" fmla="*/ 893620 h 914402"/>
              <a:gd name="connsiteX5" fmla="*/ 8534941 w 9899067"/>
              <a:gd name="connsiteY5" fmla="*/ 10391 h 914402"/>
              <a:gd name="connsiteX6" fmla="*/ 9899067 w 9899067"/>
              <a:gd name="connsiteY6" fmla="*/ 12223 h 914402"/>
              <a:gd name="connsiteX0" fmla="*/ 0 w 9888676"/>
              <a:gd name="connsiteY0" fmla="*/ 562941 h 914402"/>
              <a:gd name="connsiteX1" fmla="*/ 928795 w 9888676"/>
              <a:gd name="connsiteY1" fmla="*/ 1 h 914402"/>
              <a:gd name="connsiteX2" fmla="*/ 2840723 w 9888676"/>
              <a:gd name="connsiteY2" fmla="*/ 914402 h 914402"/>
              <a:gd name="connsiteX3" fmla="*/ 4700695 w 9888676"/>
              <a:gd name="connsiteY3" fmla="*/ 0 h 914402"/>
              <a:gd name="connsiteX4" fmla="*/ 6664577 w 9888676"/>
              <a:gd name="connsiteY4" fmla="*/ 893620 h 914402"/>
              <a:gd name="connsiteX5" fmla="*/ 8534941 w 9888676"/>
              <a:gd name="connsiteY5" fmla="*/ 10391 h 914402"/>
              <a:gd name="connsiteX6" fmla="*/ 9888676 w 9888676"/>
              <a:gd name="connsiteY6" fmla="*/ 625287 h 914402"/>
              <a:gd name="connsiteX0" fmla="*/ 0 w 9888676"/>
              <a:gd name="connsiteY0" fmla="*/ 562941 h 914402"/>
              <a:gd name="connsiteX1" fmla="*/ 928795 w 9888676"/>
              <a:gd name="connsiteY1" fmla="*/ 1 h 914402"/>
              <a:gd name="connsiteX2" fmla="*/ 2840723 w 9888676"/>
              <a:gd name="connsiteY2" fmla="*/ 914402 h 914402"/>
              <a:gd name="connsiteX3" fmla="*/ 4700695 w 9888676"/>
              <a:gd name="connsiteY3" fmla="*/ 0 h 914402"/>
              <a:gd name="connsiteX4" fmla="*/ 6664577 w 9888676"/>
              <a:gd name="connsiteY4" fmla="*/ 893620 h 914402"/>
              <a:gd name="connsiteX5" fmla="*/ 8534941 w 9888676"/>
              <a:gd name="connsiteY5" fmla="*/ 10391 h 914402"/>
              <a:gd name="connsiteX6" fmla="*/ 9888676 w 9888676"/>
              <a:gd name="connsiteY6" fmla="*/ 625287 h 914402"/>
              <a:gd name="connsiteX0" fmla="*/ 0 w 9888676"/>
              <a:gd name="connsiteY0" fmla="*/ 562941 h 914402"/>
              <a:gd name="connsiteX1" fmla="*/ 928795 w 9888676"/>
              <a:gd name="connsiteY1" fmla="*/ 1 h 914402"/>
              <a:gd name="connsiteX2" fmla="*/ 2840723 w 9888676"/>
              <a:gd name="connsiteY2" fmla="*/ 914402 h 914402"/>
              <a:gd name="connsiteX3" fmla="*/ 4700695 w 9888676"/>
              <a:gd name="connsiteY3" fmla="*/ 0 h 914402"/>
              <a:gd name="connsiteX4" fmla="*/ 6664577 w 9888676"/>
              <a:gd name="connsiteY4" fmla="*/ 893620 h 914402"/>
              <a:gd name="connsiteX5" fmla="*/ 8534941 w 9888676"/>
              <a:gd name="connsiteY5" fmla="*/ 10391 h 914402"/>
              <a:gd name="connsiteX6" fmla="*/ 9888676 w 9888676"/>
              <a:gd name="connsiteY6" fmla="*/ 625287 h 914402"/>
              <a:gd name="connsiteX0" fmla="*/ 0 w 9888676"/>
              <a:gd name="connsiteY0" fmla="*/ 562941 h 914402"/>
              <a:gd name="connsiteX1" fmla="*/ 928795 w 9888676"/>
              <a:gd name="connsiteY1" fmla="*/ 1 h 914402"/>
              <a:gd name="connsiteX2" fmla="*/ 2840723 w 9888676"/>
              <a:gd name="connsiteY2" fmla="*/ 914402 h 914402"/>
              <a:gd name="connsiteX3" fmla="*/ 4700695 w 9888676"/>
              <a:gd name="connsiteY3" fmla="*/ 0 h 914402"/>
              <a:gd name="connsiteX4" fmla="*/ 6664577 w 9888676"/>
              <a:gd name="connsiteY4" fmla="*/ 893620 h 914402"/>
              <a:gd name="connsiteX5" fmla="*/ 8534941 w 9888676"/>
              <a:gd name="connsiteY5" fmla="*/ 10391 h 914402"/>
              <a:gd name="connsiteX6" fmla="*/ 9888676 w 9888676"/>
              <a:gd name="connsiteY6" fmla="*/ 625287 h 914402"/>
              <a:gd name="connsiteX0" fmla="*/ 0 w 9888676"/>
              <a:gd name="connsiteY0" fmla="*/ 562941 h 914402"/>
              <a:gd name="connsiteX1" fmla="*/ 928795 w 9888676"/>
              <a:gd name="connsiteY1" fmla="*/ 1 h 914402"/>
              <a:gd name="connsiteX2" fmla="*/ 2840723 w 9888676"/>
              <a:gd name="connsiteY2" fmla="*/ 914402 h 914402"/>
              <a:gd name="connsiteX3" fmla="*/ 4700695 w 9888676"/>
              <a:gd name="connsiteY3" fmla="*/ 0 h 914402"/>
              <a:gd name="connsiteX4" fmla="*/ 6664577 w 9888676"/>
              <a:gd name="connsiteY4" fmla="*/ 893620 h 914402"/>
              <a:gd name="connsiteX5" fmla="*/ 8534941 w 9888676"/>
              <a:gd name="connsiteY5" fmla="*/ 10391 h 914402"/>
              <a:gd name="connsiteX6" fmla="*/ 9888676 w 9888676"/>
              <a:gd name="connsiteY6" fmla="*/ 625287 h 914402"/>
              <a:gd name="connsiteX0" fmla="*/ 0 w 9888676"/>
              <a:gd name="connsiteY0" fmla="*/ 562941 h 914402"/>
              <a:gd name="connsiteX1" fmla="*/ 928795 w 9888676"/>
              <a:gd name="connsiteY1" fmla="*/ 1 h 914402"/>
              <a:gd name="connsiteX2" fmla="*/ 2840723 w 9888676"/>
              <a:gd name="connsiteY2" fmla="*/ 914402 h 914402"/>
              <a:gd name="connsiteX3" fmla="*/ 4700695 w 9888676"/>
              <a:gd name="connsiteY3" fmla="*/ 0 h 914402"/>
              <a:gd name="connsiteX4" fmla="*/ 6664577 w 9888676"/>
              <a:gd name="connsiteY4" fmla="*/ 893620 h 914402"/>
              <a:gd name="connsiteX5" fmla="*/ 8534941 w 9888676"/>
              <a:gd name="connsiteY5" fmla="*/ 10391 h 914402"/>
              <a:gd name="connsiteX6" fmla="*/ 9888676 w 9888676"/>
              <a:gd name="connsiteY6" fmla="*/ 625287 h 914402"/>
              <a:gd name="connsiteX0" fmla="*/ 0 w 9888676"/>
              <a:gd name="connsiteY0" fmla="*/ 562941 h 914402"/>
              <a:gd name="connsiteX1" fmla="*/ 928795 w 9888676"/>
              <a:gd name="connsiteY1" fmla="*/ 1 h 914402"/>
              <a:gd name="connsiteX2" fmla="*/ 2840723 w 9888676"/>
              <a:gd name="connsiteY2" fmla="*/ 914402 h 914402"/>
              <a:gd name="connsiteX3" fmla="*/ 4700695 w 9888676"/>
              <a:gd name="connsiteY3" fmla="*/ 0 h 914402"/>
              <a:gd name="connsiteX4" fmla="*/ 6664577 w 9888676"/>
              <a:gd name="connsiteY4" fmla="*/ 893620 h 914402"/>
              <a:gd name="connsiteX5" fmla="*/ 8534941 w 9888676"/>
              <a:gd name="connsiteY5" fmla="*/ 10391 h 914402"/>
              <a:gd name="connsiteX6" fmla="*/ 9888676 w 9888676"/>
              <a:gd name="connsiteY6" fmla="*/ 625287 h 914402"/>
              <a:gd name="connsiteX0" fmla="*/ 0 w 9888676"/>
              <a:gd name="connsiteY0" fmla="*/ 562941 h 914402"/>
              <a:gd name="connsiteX1" fmla="*/ 928795 w 9888676"/>
              <a:gd name="connsiteY1" fmla="*/ 1 h 914402"/>
              <a:gd name="connsiteX2" fmla="*/ 2840723 w 9888676"/>
              <a:gd name="connsiteY2" fmla="*/ 914402 h 914402"/>
              <a:gd name="connsiteX3" fmla="*/ 4700695 w 9888676"/>
              <a:gd name="connsiteY3" fmla="*/ 0 h 914402"/>
              <a:gd name="connsiteX4" fmla="*/ 6664577 w 9888676"/>
              <a:gd name="connsiteY4" fmla="*/ 893620 h 914402"/>
              <a:gd name="connsiteX5" fmla="*/ 8534941 w 9888676"/>
              <a:gd name="connsiteY5" fmla="*/ 10391 h 914402"/>
              <a:gd name="connsiteX6" fmla="*/ 9888676 w 9888676"/>
              <a:gd name="connsiteY6" fmla="*/ 625287 h 914402"/>
              <a:gd name="connsiteX0" fmla="*/ 0 w 9888676"/>
              <a:gd name="connsiteY0" fmla="*/ 562941 h 914402"/>
              <a:gd name="connsiteX1" fmla="*/ 928795 w 9888676"/>
              <a:gd name="connsiteY1" fmla="*/ 1 h 914402"/>
              <a:gd name="connsiteX2" fmla="*/ 2840723 w 9888676"/>
              <a:gd name="connsiteY2" fmla="*/ 914402 h 914402"/>
              <a:gd name="connsiteX3" fmla="*/ 4700695 w 9888676"/>
              <a:gd name="connsiteY3" fmla="*/ 0 h 914402"/>
              <a:gd name="connsiteX4" fmla="*/ 6664577 w 9888676"/>
              <a:gd name="connsiteY4" fmla="*/ 893620 h 914402"/>
              <a:gd name="connsiteX5" fmla="*/ 8534941 w 9888676"/>
              <a:gd name="connsiteY5" fmla="*/ 10391 h 914402"/>
              <a:gd name="connsiteX6" fmla="*/ 9888676 w 9888676"/>
              <a:gd name="connsiteY6" fmla="*/ 625287 h 914402"/>
              <a:gd name="connsiteX0" fmla="*/ 0 w 9888676"/>
              <a:gd name="connsiteY0" fmla="*/ 573906 h 925367"/>
              <a:gd name="connsiteX1" fmla="*/ 928795 w 9888676"/>
              <a:gd name="connsiteY1" fmla="*/ 10966 h 925367"/>
              <a:gd name="connsiteX2" fmla="*/ 2840723 w 9888676"/>
              <a:gd name="connsiteY2" fmla="*/ 925367 h 925367"/>
              <a:gd name="connsiteX3" fmla="*/ 4700695 w 9888676"/>
              <a:gd name="connsiteY3" fmla="*/ 10965 h 925367"/>
              <a:gd name="connsiteX4" fmla="*/ 6664577 w 9888676"/>
              <a:gd name="connsiteY4" fmla="*/ 904585 h 925367"/>
              <a:gd name="connsiteX5" fmla="*/ 8534941 w 9888676"/>
              <a:gd name="connsiteY5" fmla="*/ 21356 h 925367"/>
              <a:gd name="connsiteX6" fmla="*/ 9888676 w 9888676"/>
              <a:gd name="connsiteY6" fmla="*/ 636252 h 925367"/>
              <a:gd name="connsiteX0" fmla="*/ 0 w 9888676"/>
              <a:gd name="connsiteY0" fmla="*/ 573906 h 925367"/>
              <a:gd name="connsiteX1" fmla="*/ 928795 w 9888676"/>
              <a:gd name="connsiteY1" fmla="*/ 10966 h 925367"/>
              <a:gd name="connsiteX2" fmla="*/ 2840723 w 9888676"/>
              <a:gd name="connsiteY2" fmla="*/ 925367 h 925367"/>
              <a:gd name="connsiteX3" fmla="*/ 4742259 w 9888676"/>
              <a:gd name="connsiteY3" fmla="*/ 73311 h 925367"/>
              <a:gd name="connsiteX4" fmla="*/ 6664577 w 9888676"/>
              <a:gd name="connsiteY4" fmla="*/ 904585 h 925367"/>
              <a:gd name="connsiteX5" fmla="*/ 8534941 w 9888676"/>
              <a:gd name="connsiteY5" fmla="*/ 21356 h 925367"/>
              <a:gd name="connsiteX6" fmla="*/ 9888676 w 9888676"/>
              <a:gd name="connsiteY6" fmla="*/ 636252 h 925367"/>
              <a:gd name="connsiteX0" fmla="*/ 0 w 9888676"/>
              <a:gd name="connsiteY0" fmla="*/ 573906 h 925367"/>
              <a:gd name="connsiteX1" fmla="*/ 928795 w 9888676"/>
              <a:gd name="connsiteY1" fmla="*/ 10966 h 925367"/>
              <a:gd name="connsiteX2" fmla="*/ 2840723 w 9888676"/>
              <a:gd name="connsiteY2" fmla="*/ 925367 h 925367"/>
              <a:gd name="connsiteX3" fmla="*/ 4742259 w 9888676"/>
              <a:gd name="connsiteY3" fmla="*/ 73311 h 925367"/>
              <a:gd name="connsiteX4" fmla="*/ 6664577 w 9888676"/>
              <a:gd name="connsiteY4" fmla="*/ 904585 h 925367"/>
              <a:gd name="connsiteX5" fmla="*/ 8534941 w 9888676"/>
              <a:gd name="connsiteY5" fmla="*/ 21356 h 925367"/>
              <a:gd name="connsiteX6" fmla="*/ 9888676 w 9888676"/>
              <a:gd name="connsiteY6" fmla="*/ 636252 h 925367"/>
              <a:gd name="connsiteX0" fmla="*/ 0 w 9888676"/>
              <a:gd name="connsiteY0" fmla="*/ 573906 h 925367"/>
              <a:gd name="connsiteX1" fmla="*/ 928795 w 9888676"/>
              <a:gd name="connsiteY1" fmla="*/ 10966 h 925367"/>
              <a:gd name="connsiteX2" fmla="*/ 2840723 w 9888676"/>
              <a:gd name="connsiteY2" fmla="*/ 925367 h 925367"/>
              <a:gd name="connsiteX3" fmla="*/ 4742259 w 9888676"/>
              <a:gd name="connsiteY3" fmla="*/ 73311 h 925367"/>
              <a:gd name="connsiteX4" fmla="*/ 6664577 w 9888676"/>
              <a:gd name="connsiteY4" fmla="*/ 904585 h 925367"/>
              <a:gd name="connsiteX5" fmla="*/ 8534941 w 9888676"/>
              <a:gd name="connsiteY5" fmla="*/ 21356 h 925367"/>
              <a:gd name="connsiteX6" fmla="*/ 9888676 w 9888676"/>
              <a:gd name="connsiteY6" fmla="*/ 636252 h 925367"/>
              <a:gd name="connsiteX0" fmla="*/ 0 w 9888676"/>
              <a:gd name="connsiteY0" fmla="*/ 573906 h 925367"/>
              <a:gd name="connsiteX1" fmla="*/ 928795 w 9888676"/>
              <a:gd name="connsiteY1" fmla="*/ 10966 h 925367"/>
              <a:gd name="connsiteX2" fmla="*/ 2840723 w 9888676"/>
              <a:gd name="connsiteY2" fmla="*/ 925367 h 925367"/>
              <a:gd name="connsiteX3" fmla="*/ 4742259 w 9888676"/>
              <a:gd name="connsiteY3" fmla="*/ 73311 h 925367"/>
              <a:gd name="connsiteX4" fmla="*/ 6664577 w 9888676"/>
              <a:gd name="connsiteY4" fmla="*/ 904585 h 925367"/>
              <a:gd name="connsiteX5" fmla="*/ 8534941 w 9888676"/>
              <a:gd name="connsiteY5" fmla="*/ 21356 h 925367"/>
              <a:gd name="connsiteX6" fmla="*/ 9888676 w 9888676"/>
              <a:gd name="connsiteY6" fmla="*/ 636252 h 925367"/>
              <a:gd name="connsiteX0" fmla="*/ 0 w 9888676"/>
              <a:gd name="connsiteY0" fmla="*/ 573906 h 925367"/>
              <a:gd name="connsiteX1" fmla="*/ 928795 w 9888676"/>
              <a:gd name="connsiteY1" fmla="*/ 10966 h 925367"/>
              <a:gd name="connsiteX2" fmla="*/ 2840723 w 9888676"/>
              <a:gd name="connsiteY2" fmla="*/ 925367 h 925367"/>
              <a:gd name="connsiteX3" fmla="*/ 4742259 w 9888676"/>
              <a:gd name="connsiteY3" fmla="*/ 73311 h 925367"/>
              <a:gd name="connsiteX4" fmla="*/ 6664577 w 9888676"/>
              <a:gd name="connsiteY4" fmla="*/ 904585 h 925367"/>
              <a:gd name="connsiteX5" fmla="*/ 8534941 w 9888676"/>
              <a:gd name="connsiteY5" fmla="*/ 21356 h 925367"/>
              <a:gd name="connsiteX6" fmla="*/ 9888676 w 9888676"/>
              <a:gd name="connsiteY6" fmla="*/ 636252 h 925367"/>
              <a:gd name="connsiteX0" fmla="*/ 0 w 9888676"/>
              <a:gd name="connsiteY0" fmla="*/ 573906 h 925367"/>
              <a:gd name="connsiteX1" fmla="*/ 928795 w 9888676"/>
              <a:gd name="connsiteY1" fmla="*/ 10966 h 925367"/>
              <a:gd name="connsiteX2" fmla="*/ 2840723 w 9888676"/>
              <a:gd name="connsiteY2" fmla="*/ 925367 h 925367"/>
              <a:gd name="connsiteX3" fmla="*/ 4742259 w 9888676"/>
              <a:gd name="connsiteY3" fmla="*/ 73311 h 925367"/>
              <a:gd name="connsiteX4" fmla="*/ 6664577 w 9888676"/>
              <a:gd name="connsiteY4" fmla="*/ 904585 h 925367"/>
              <a:gd name="connsiteX5" fmla="*/ 8534941 w 9888676"/>
              <a:gd name="connsiteY5" fmla="*/ 21356 h 925367"/>
              <a:gd name="connsiteX6" fmla="*/ 9888676 w 9888676"/>
              <a:gd name="connsiteY6" fmla="*/ 636252 h 925367"/>
              <a:gd name="connsiteX0" fmla="*/ 0 w 9888676"/>
              <a:gd name="connsiteY0" fmla="*/ 573906 h 925367"/>
              <a:gd name="connsiteX1" fmla="*/ 928795 w 9888676"/>
              <a:gd name="connsiteY1" fmla="*/ 10966 h 925367"/>
              <a:gd name="connsiteX2" fmla="*/ 2840723 w 9888676"/>
              <a:gd name="connsiteY2" fmla="*/ 925367 h 925367"/>
              <a:gd name="connsiteX3" fmla="*/ 4742259 w 9888676"/>
              <a:gd name="connsiteY3" fmla="*/ 73311 h 925367"/>
              <a:gd name="connsiteX4" fmla="*/ 6664577 w 9888676"/>
              <a:gd name="connsiteY4" fmla="*/ 904585 h 925367"/>
              <a:gd name="connsiteX5" fmla="*/ 8534941 w 9888676"/>
              <a:gd name="connsiteY5" fmla="*/ 21356 h 925367"/>
              <a:gd name="connsiteX6" fmla="*/ 9888676 w 9888676"/>
              <a:gd name="connsiteY6" fmla="*/ 636252 h 925367"/>
              <a:gd name="connsiteX0" fmla="*/ 0 w 9888676"/>
              <a:gd name="connsiteY0" fmla="*/ 573906 h 925367"/>
              <a:gd name="connsiteX1" fmla="*/ 928795 w 9888676"/>
              <a:gd name="connsiteY1" fmla="*/ 10966 h 925367"/>
              <a:gd name="connsiteX2" fmla="*/ 2840723 w 9888676"/>
              <a:gd name="connsiteY2" fmla="*/ 925367 h 925367"/>
              <a:gd name="connsiteX3" fmla="*/ 4742259 w 9888676"/>
              <a:gd name="connsiteY3" fmla="*/ 73311 h 925367"/>
              <a:gd name="connsiteX4" fmla="*/ 6664577 w 9888676"/>
              <a:gd name="connsiteY4" fmla="*/ 904585 h 925367"/>
              <a:gd name="connsiteX5" fmla="*/ 8534941 w 9888676"/>
              <a:gd name="connsiteY5" fmla="*/ 21356 h 925367"/>
              <a:gd name="connsiteX6" fmla="*/ 9888676 w 9888676"/>
              <a:gd name="connsiteY6" fmla="*/ 636252 h 925367"/>
              <a:gd name="connsiteX0" fmla="*/ 0 w 9888676"/>
              <a:gd name="connsiteY0" fmla="*/ 573906 h 925367"/>
              <a:gd name="connsiteX1" fmla="*/ 928795 w 9888676"/>
              <a:gd name="connsiteY1" fmla="*/ 10966 h 925367"/>
              <a:gd name="connsiteX2" fmla="*/ 2840723 w 9888676"/>
              <a:gd name="connsiteY2" fmla="*/ 925367 h 925367"/>
              <a:gd name="connsiteX3" fmla="*/ 4742259 w 9888676"/>
              <a:gd name="connsiteY3" fmla="*/ 73311 h 925367"/>
              <a:gd name="connsiteX4" fmla="*/ 6664577 w 9888676"/>
              <a:gd name="connsiteY4" fmla="*/ 904585 h 925367"/>
              <a:gd name="connsiteX5" fmla="*/ 8534941 w 9888676"/>
              <a:gd name="connsiteY5" fmla="*/ 21356 h 925367"/>
              <a:gd name="connsiteX6" fmla="*/ 9888676 w 9888676"/>
              <a:gd name="connsiteY6" fmla="*/ 636252 h 925367"/>
              <a:gd name="connsiteX0" fmla="*/ 0 w 9888676"/>
              <a:gd name="connsiteY0" fmla="*/ 573906 h 925367"/>
              <a:gd name="connsiteX1" fmla="*/ 928795 w 9888676"/>
              <a:gd name="connsiteY1" fmla="*/ 10966 h 925367"/>
              <a:gd name="connsiteX2" fmla="*/ 2840723 w 9888676"/>
              <a:gd name="connsiteY2" fmla="*/ 925367 h 925367"/>
              <a:gd name="connsiteX3" fmla="*/ 4742259 w 9888676"/>
              <a:gd name="connsiteY3" fmla="*/ 73311 h 925367"/>
              <a:gd name="connsiteX4" fmla="*/ 6664577 w 9888676"/>
              <a:gd name="connsiteY4" fmla="*/ 904585 h 925367"/>
              <a:gd name="connsiteX5" fmla="*/ 8534941 w 9888676"/>
              <a:gd name="connsiteY5" fmla="*/ 21356 h 925367"/>
              <a:gd name="connsiteX6" fmla="*/ 9888676 w 9888676"/>
              <a:gd name="connsiteY6" fmla="*/ 636252 h 925367"/>
              <a:gd name="connsiteX0" fmla="*/ 0 w 9888676"/>
              <a:gd name="connsiteY0" fmla="*/ 562940 h 914401"/>
              <a:gd name="connsiteX1" fmla="*/ 928795 w 9888676"/>
              <a:gd name="connsiteY1" fmla="*/ 0 h 914401"/>
              <a:gd name="connsiteX2" fmla="*/ 2840723 w 9888676"/>
              <a:gd name="connsiteY2" fmla="*/ 914401 h 914401"/>
              <a:gd name="connsiteX3" fmla="*/ 4742259 w 9888676"/>
              <a:gd name="connsiteY3" fmla="*/ 62345 h 914401"/>
              <a:gd name="connsiteX4" fmla="*/ 6664577 w 9888676"/>
              <a:gd name="connsiteY4" fmla="*/ 893619 h 914401"/>
              <a:gd name="connsiteX5" fmla="*/ 8534941 w 9888676"/>
              <a:gd name="connsiteY5" fmla="*/ 10390 h 914401"/>
              <a:gd name="connsiteX6" fmla="*/ 9888676 w 9888676"/>
              <a:gd name="connsiteY6" fmla="*/ 625286 h 914401"/>
              <a:gd name="connsiteX0" fmla="*/ 0 w 9888676"/>
              <a:gd name="connsiteY0" fmla="*/ 562940 h 914401"/>
              <a:gd name="connsiteX1" fmla="*/ 928795 w 9888676"/>
              <a:gd name="connsiteY1" fmla="*/ 0 h 914401"/>
              <a:gd name="connsiteX2" fmla="*/ 2840723 w 9888676"/>
              <a:gd name="connsiteY2" fmla="*/ 914401 h 914401"/>
              <a:gd name="connsiteX3" fmla="*/ 4742259 w 9888676"/>
              <a:gd name="connsiteY3" fmla="*/ 62345 h 914401"/>
              <a:gd name="connsiteX4" fmla="*/ 6664577 w 9888676"/>
              <a:gd name="connsiteY4" fmla="*/ 893619 h 914401"/>
              <a:gd name="connsiteX5" fmla="*/ 8534941 w 9888676"/>
              <a:gd name="connsiteY5" fmla="*/ 10390 h 914401"/>
              <a:gd name="connsiteX6" fmla="*/ 9888676 w 9888676"/>
              <a:gd name="connsiteY6" fmla="*/ 625286 h 914401"/>
              <a:gd name="connsiteX0" fmla="*/ 0 w 9888676"/>
              <a:gd name="connsiteY0" fmla="*/ 562940 h 914401"/>
              <a:gd name="connsiteX1" fmla="*/ 928795 w 9888676"/>
              <a:gd name="connsiteY1" fmla="*/ 0 h 914401"/>
              <a:gd name="connsiteX2" fmla="*/ 2840723 w 9888676"/>
              <a:gd name="connsiteY2" fmla="*/ 914401 h 914401"/>
              <a:gd name="connsiteX3" fmla="*/ 4742259 w 9888676"/>
              <a:gd name="connsiteY3" fmla="*/ 62345 h 914401"/>
              <a:gd name="connsiteX4" fmla="*/ 6664577 w 9888676"/>
              <a:gd name="connsiteY4" fmla="*/ 893619 h 914401"/>
              <a:gd name="connsiteX5" fmla="*/ 8510622 w 9888676"/>
              <a:gd name="connsiteY5" fmla="*/ 44436 h 914401"/>
              <a:gd name="connsiteX6" fmla="*/ 9888676 w 9888676"/>
              <a:gd name="connsiteY6" fmla="*/ 625286 h 914401"/>
              <a:gd name="connsiteX0" fmla="*/ 0 w 9888676"/>
              <a:gd name="connsiteY0" fmla="*/ 562940 h 893619"/>
              <a:gd name="connsiteX1" fmla="*/ 928795 w 9888676"/>
              <a:gd name="connsiteY1" fmla="*/ 0 h 893619"/>
              <a:gd name="connsiteX2" fmla="*/ 2852676 w 9888676"/>
              <a:gd name="connsiteY2" fmla="*/ 878542 h 893619"/>
              <a:gd name="connsiteX3" fmla="*/ 4742259 w 9888676"/>
              <a:gd name="connsiteY3" fmla="*/ 62345 h 893619"/>
              <a:gd name="connsiteX4" fmla="*/ 6664577 w 9888676"/>
              <a:gd name="connsiteY4" fmla="*/ 893619 h 893619"/>
              <a:gd name="connsiteX5" fmla="*/ 8510622 w 9888676"/>
              <a:gd name="connsiteY5" fmla="*/ 44436 h 893619"/>
              <a:gd name="connsiteX6" fmla="*/ 9888676 w 9888676"/>
              <a:gd name="connsiteY6" fmla="*/ 625286 h 893619"/>
              <a:gd name="connsiteX0" fmla="*/ 0 w 9888676"/>
              <a:gd name="connsiteY0" fmla="*/ 562940 h 893619"/>
              <a:gd name="connsiteX1" fmla="*/ 928795 w 9888676"/>
              <a:gd name="connsiteY1" fmla="*/ 0 h 893619"/>
              <a:gd name="connsiteX2" fmla="*/ 2852676 w 9888676"/>
              <a:gd name="connsiteY2" fmla="*/ 878542 h 893619"/>
              <a:gd name="connsiteX3" fmla="*/ 4742259 w 9888676"/>
              <a:gd name="connsiteY3" fmla="*/ 62345 h 893619"/>
              <a:gd name="connsiteX4" fmla="*/ 6664577 w 9888676"/>
              <a:gd name="connsiteY4" fmla="*/ 893619 h 893619"/>
              <a:gd name="connsiteX5" fmla="*/ 8510622 w 9888676"/>
              <a:gd name="connsiteY5" fmla="*/ 44436 h 893619"/>
              <a:gd name="connsiteX6" fmla="*/ 9888676 w 9888676"/>
              <a:gd name="connsiteY6" fmla="*/ 625286 h 893619"/>
              <a:gd name="connsiteX0" fmla="*/ 0 w 9888676"/>
              <a:gd name="connsiteY0" fmla="*/ 562940 h 893619"/>
              <a:gd name="connsiteX1" fmla="*/ 928795 w 9888676"/>
              <a:gd name="connsiteY1" fmla="*/ 0 h 893619"/>
              <a:gd name="connsiteX2" fmla="*/ 2852676 w 9888676"/>
              <a:gd name="connsiteY2" fmla="*/ 878542 h 893619"/>
              <a:gd name="connsiteX3" fmla="*/ 4742259 w 9888676"/>
              <a:gd name="connsiteY3" fmla="*/ 62345 h 893619"/>
              <a:gd name="connsiteX4" fmla="*/ 6664577 w 9888676"/>
              <a:gd name="connsiteY4" fmla="*/ 893619 h 893619"/>
              <a:gd name="connsiteX5" fmla="*/ 8510622 w 9888676"/>
              <a:gd name="connsiteY5" fmla="*/ 44436 h 893619"/>
              <a:gd name="connsiteX6" fmla="*/ 9888676 w 9888676"/>
              <a:gd name="connsiteY6" fmla="*/ 625286 h 893619"/>
              <a:gd name="connsiteX0" fmla="*/ 1046 w 9889722"/>
              <a:gd name="connsiteY0" fmla="*/ 562940 h 893619"/>
              <a:gd name="connsiteX1" fmla="*/ 929841 w 9889722"/>
              <a:gd name="connsiteY1" fmla="*/ 0 h 893619"/>
              <a:gd name="connsiteX2" fmla="*/ 2853722 w 9889722"/>
              <a:gd name="connsiteY2" fmla="*/ 878542 h 893619"/>
              <a:gd name="connsiteX3" fmla="*/ 4743305 w 9889722"/>
              <a:gd name="connsiteY3" fmla="*/ 62345 h 893619"/>
              <a:gd name="connsiteX4" fmla="*/ 6665623 w 9889722"/>
              <a:gd name="connsiteY4" fmla="*/ 893619 h 893619"/>
              <a:gd name="connsiteX5" fmla="*/ 8511668 w 9889722"/>
              <a:gd name="connsiteY5" fmla="*/ 44436 h 893619"/>
              <a:gd name="connsiteX6" fmla="*/ 9889722 w 9889722"/>
              <a:gd name="connsiteY6" fmla="*/ 625286 h 893619"/>
              <a:gd name="connsiteX0" fmla="*/ 1046 w 9889722"/>
              <a:gd name="connsiteY0" fmla="*/ 562940 h 893619"/>
              <a:gd name="connsiteX1" fmla="*/ 929841 w 9889722"/>
              <a:gd name="connsiteY1" fmla="*/ 0 h 893619"/>
              <a:gd name="connsiteX2" fmla="*/ 2853722 w 9889722"/>
              <a:gd name="connsiteY2" fmla="*/ 878542 h 893619"/>
              <a:gd name="connsiteX3" fmla="*/ 4743305 w 9889722"/>
              <a:gd name="connsiteY3" fmla="*/ 62345 h 893619"/>
              <a:gd name="connsiteX4" fmla="*/ 6665623 w 9889722"/>
              <a:gd name="connsiteY4" fmla="*/ 893619 h 893619"/>
              <a:gd name="connsiteX5" fmla="*/ 8511668 w 9889722"/>
              <a:gd name="connsiteY5" fmla="*/ 44436 h 893619"/>
              <a:gd name="connsiteX6" fmla="*/ 9889722 w 9889722"/>
              <a:gd name="connsiteY6" fmla="*/ 625286 h 893619"/>
              <a:gd name="connsiteX0" fmla="*/ 1046 w 9889722"/>
              <a:gd name="connsiteY0" fmla="*/ 562940 h 893619"/>
              <a:gd name="connsiteX1" fmla="*/ 929841 w 9889722"/>
              <a:gd name="connsiteY1" fmla="*/ 0 h 893619"/>
              <a:gd name="connsiteX2" fmla="*/ 2853722 w 9889722"/>
              <a:gd name="connsiteY2" fmla="*/ 878542 h 893619"/>
              <a:gd name="connsiteX3" fmla="*/ 4743305 w 9889722"/>
              <a:gd name="connsiteY3" fmla="*/ 62345 h 893619"/>
              <a:gd name="connsiteX4" fmla="*/ 6665623 w 9889722"/>
              <a:gd name="connsiteY4" fmla="*/ 893619 h 893619"/>
              <a:gd name="connsiteX5" fmla="*/ 8511668 w 9889722"/>
              <a:gd name="connsiteY5" fmla="*/ 44436 h 893619"/>
              <a:gd name="connsiteX6" fmla="*/ 9889722 w 9889722"/>
              <a:gd name="connsiteY6" fmla="*/ 625286 h 893619"/>
              <a:gd name="connsiteX0" fmla="*/ 1046 w 9889722"/>
              <a:gd name="connsiteY0" fmla="*/ 562940 h 893619"/>
              <a:gd name="connsiteX1" fmla="*/ 929841 w 9889722"/>
              <a:gd name="connsiteY1" fmla="*/ 0 h 893619"/>
              <a:gd name="connsiteX2" fmla="*/ 2853722 w 9889722"/>
              <a:gd name="connsiteY2" fmla="*/ 878542 h 893619"/>
              <a:gd name="connsiteX3" fmla="*/ 4743305 w 9889722"/>
              <a:gd name="connsiteY3" fmla="*/ 62345 h 893619"/>
              <a:gd name="connsiteX4" fmla="*/ 6665623 w 9889722"/>
              <a:gd name="connsiteY4" fmla="*/ 893619 h 893619"/>
              <a:gd name="connsiteX5" fmla="*/ 8511668 w 9889722"/>
              <a:gd name="connsiteY5" fmla="*/ 44436 h 893619"/>
              <a:gd name="connsiteX6" fmla="*/ 9889722 w 9889722"/>
              <a:gd name="connsiteY6" fmla="*/ 625286 h 893619"/>
              <a:gd name="connsiteX0" fmla="*/ 1046 w 9889722"/>
              <a:gd name="connsiteY0" fmla="*/ 562940 h 893619"/>
              <a:gd name="connsiteX1" fmla="*/ 929841 w 9889722"/>
              <a:gd name="connsiteY1" fmla="*/ 0 h 893619"/>
              <a:gd name="connsiteX2" fmla="*/ 2853722 w 9889722"/>
              <a:gd name="connsiteY2" fmla="*/ 878542 h 893619"/>
              <a:gd name="connsiteX3" fmla="*/ 4743305 w 9889722"/>
              <a:gd name="connsiteY3" fmla="*/ 62345 h 893619"/>
              <a:gd name="connsiteX4" fmla="*/ 6665623 w 9889722"/>
              <a:gd name="connsiteY4" fmla="*/ 893619 h 893619"/>
              <a:gd name="connsiteX5" fmla="*/ 8511668 w 9889722"/>
              <a:gd name="connsiteY5" fmla="*/ 44436 h 893619"/>
              <a:gd name="connsiteX6" fmla="*/ 9889722 w 9889722"/>
              <a:gd name="connsiteY6" fmla="*/ 625286 h 893619"/>
              <a:gd name="connsiteX0" fmla="*/ 1046 w 9889722"/>
              <a:gd name="connsiteY0" fmla="*/ 562940 h 893619"/>
              <a:gd name="connsiteX1" fmla="*/ 929841 w 9889722"/>
              <a:gd name="connsiteY1" fmla="*/ 0 h 893619"/>
              <a:gd name="connsiteX2" fmla="*/ 2853722 w 9889722"/>
              <a:gd name="connsiteY2" fmla="*/ 878542 h 893619"/>
              <a:gd name="connsiteX3" fmla="*/ 4743305 w 9889722"/>
              <a:gd name="connsiteY3" fmla="*/ 62345 h 893619"/>
              <a:gd name="connsiteX4" fmla="*/ 6665623 w 9889722"/>
              <a:gd name="connsiteY4" fmla="*/ 893619 h 893619"/>
              <a:gd name="connsiteX5" fmla="*/ 8511668 w 9889722"/>
              <a:gd name="connsiteY5" fmla="*/ 44436 h 893619"/>
              <a:gd name="connsiteX6" fmla="*/ 9889722 w 9889722"/>
              <a:gd name="connsiteY6" fmla="*/ 625286 h 893619"/>
              <a:gd name="connsiteX0" fmla="*/ 1046 w 9889722"/>
              <a:gd name="connsiteY0" fmla="*/ 562940 h 893619"/>
              <a:gd name="connsiteX1" fmla="*/ 929841 w 9889722"/>
              <a:gd name="connsiteY1" fmla="*/ 0 h 893619"/>
              <a:gd name="connsiteX2" fmla="*/ 2853722 w 9889722"/>
              <a:gd name="connsiteY2" fmla="*/ 878542 h 893619"/>
              <a:gd name="connsiteX3" fmla="*/ 4743305 w 9889722"/>
              <a:gd name="connsiteY3" fmla="*/ 62345 h 893619"/>
              <a:gd name="connsiteX4" fmla="*/ 6665623 w 9889722"/>
              <a:gd name="connsiteY4" fmla="*/ 893619 h 893619"/>
              <a:gd name="connsiteX5" fmla="*/ 8511668 w 9889722"/>
              <a:gd name="connsiteY5" fmla="*/ 44436 h 893619"/>
              <a:gd name="connsiteX6" fmla="*/ 9889722 w 9889722"/>
              <a:gd name="connsiteY6" fmla="*/ 625286 h 893619"/>
              <a:gd name="connsiteX0" fmla="*/ 1046 w 9889722"/>
              <a:gd name="connsiteY0" fmla="*/ 562940 h 893619"/>
              <a:gd name="connsiteX1" fmla="*/ 929841 w 9889722"/>
              <a:gd name="connsiteY1" fmla="*/ 0 h 893619"/>
              <a:gd name="connsiteX2" fmla="*/ 2853722 w 9889722"/>
              <a:gd name="connsiteY2" fmla="*/ 878542 h 893619"/>
              <a:gd name="connsiteX3" fmla="*/ 4743305 w 9889722"/>
              <a:gd name="connsiteY3" fmla="*/ 62345 h 893619"/>
              <a:gd name="connsiteX4" fmla="*/ 6665623 w 9889722"/>
              <a:gd name="connsiteY4" fmla="*/ 893619 h 893619"/>
              <a:gd name="connsiteX5" fmla="*/ 8511668 w 9889722"/>
              <a:gd name="connsiteY5" fmla="*/ 44436 h 893619"/>
              <a:gd name="connsiteX6" fmla="*/ 9889722 w 9889722"/>
              <a:gd name="connsiteY6" fmla="*/ 625286 h 893619"/>
              <a:gd name="connsiteX0" fmla="*/ 1046 w 9889722"/>
              <a:gd name="connsiteY0" fmla="*/ 562940 h 893619"/>
              <a:gd name="connsiteX1" fmla="*/ 929841 w 9889722"/>
              <a:gd name="connsiteY1" fmla="*/ 0 h 893619"/>
              <a:gd name="connsiteX2" fmla="*/ 2853722 w 9889722"/>
              <a:gd name="connsiteY2" fmla="*/ 878542 h 893619"/>
              <a:gd name="connsiteX3" fmla="*/ 4743305 w 9889722"/>
              <a:gd name="connsiteY3" fmla="*/ 62345 h 893619"/>
              <a:gd name="connsiteX4" fmla="*/ 6665623 w 9889722"/>
              <a:gd name="connsiteY4" fmla="*/ 893619 h 893619"/>
              <a:gd name="connsiteX5" fmla="*/ 8511668 w 9889722"/>
              <a:gd name="connsiteY5" fmla="*/ 44436 h 893619"/>
              <a:gd name="connsiteX6" fmla="*/ 9889722 w 9889722"/>
              <a:gd name="connsiteY6" fmla="*/ 625286 h 893619"/>
              <a:gd name="connsiteX0" fmla="*/ 1046 w 9889722"/>
              <a:gd name="connsiteY0" fmla="*/ 562940 h 878542"/>
              <a:gd name="connsiteX1" fmla="*/ 929841 w 9889722"/>
              <a:gd name="connsiteY1" fmla="*/ 0 h 878542"/>
              <a:gd name="connsiteX2" fmla="*/ 2853722 w 9889722"/>
              <a:gd name="connsiteY2" fmla="*/ 878542 h 878542"/>
              <a:gd name="connsiteX3" fmla="*/ 4743305 w 9889722"/>
              <a:gd name="connsiteY3" fmla="*/ 62345 h 878542"/>
              <a:gd name="connsiteX4" fmla="*/ 6671599 w 9889722"/>
              <a:gd name="connsiteY4" fmla="*/ 851784 h 878542"/>
              <a:gd name="connsiteX5" fmla="*/ 8511668 w 9889722"/>
              <a:gd name="connsiteY5" fmla="*/ 44436 h 878542"/>
              <a:gd name="connsiteX6" fmla="*/ 9889722 w 9889722"/>
              <a:gd name="connsiteY6" fmla="*/ 625286 h 878542"/>
              <a:gd name="connsiteX0" fmla="*/ 1046 w 9889722"/>
              <a:gd name="connsiteY0" fmla="*/ 562940 h 893619"/>
              <a:gd name="connsiteX1" fmla="*/ 929841 w 9889722"/>
              <a:gd name="connsiteY1" fmla="*/ 0 h 893619"/>
              <a:gd name="connsiteX2" fmla="*/ 2853722 w 9889722"/>
              <a:gd name="connsiteY2" fmla="*/ 878542 h 893619"/>
              <a:gd name="connsiteX3" fmla="*/ 4743305 w 9889722"/>
              <a:gd name="connsiteY3" fmla="*/ 62345 h 893619"/>
              <a:gd name="connsiteX4" fmla="*/ 6671599 w 9889722"/>
              <a:gd name="connsiteY4" fmla="*/ 893619 h 893619"/>
              <a:gd name="connsiteX5" fmla="*/ 8511668 w 9889722"/>
              <a:gd name="connsiteY5" fmla="*/ 44436 h 893619"/>
              <a:gd name="connsiteX6" fmla="*/ 9889722 w 9889722"/>
              <a:gd name="connsiteY6" fmla="*/ 625286 h 893619"/>
              <a:gd name="connsiteX0" fmla="*/ 1046 w 9889722"/>
              <a:gd name="connsiteY0" fmla="*/ 562940 h 893619"/>
              <a:gd name="connsiteX1" fmla="*/ 929841 w 9889722"/>
              <a:gd name="connsiteY1" fmla="*/ 0 h 893619"/>
              <a:gd name="connsiteX2" fmla="*/ 2853722 w 9889722"/>
              <a:gd name="connsiteY2" fmla="*/ 878542 h 893619"/>
              <a:gd name="connsiteX3" fmla="*/ 4743305 w 9889722"/>
              <a:gd name="connsiteY3" fmla="*/ 62345 h 893619"/>
              <a:gd name="connsiteX4" fmla="*/ 6671599 w 9889722"/>
              <a:gd name="connsiteY4" fmla="*/ 893619 h 893619"/>
              <a:gd name="connsiteX5" fmla="*/ 8511668 w 9889722"/>
              <a:gd name="connsiteY5" fmla="*/ 44436 h 893619"/>
              <a:gd name="connsiteX6" fmla="*/ 9889722 w 9889722"/>
              <a:gd name="connsiteY6" fmla="*/ 625286 h 893619"/>
              <a:gd name="connsiteX0" fmla="*/ 1046 w 9889722"/>
              <a:gd name="connsiteY0" fmla="*/ 562940 h 878542"/>
              <a:gd name="connsiteX1" fmla="*/ 929841 w 9889722"/>
              <a:gd name="connsiteY1" fmla="*/ 0 h 878542"/>
              <a:gd name="connsiteX2" fmla="*/ 2853722 w 9889722"/>
              <a:gd name="connsiteY2" fmla="*/ 878542 h 878542"/>
              <a:gd name="connsiteX3" fmla="*/ 4743305 w 9889722"/>
              <a:gd name="connsiteY3" fmla="*/ 62345 h 878542"/>
              <a:gd name="connsiteX4" fmla="*/ 6671599 w 9889722"/>
              <a:gd name="connsiteY4" fmla="*/ 857760 h 878542"/>
              <a:gd name="connsiteX5" fmla="*/ 8511668 w 9889722"/>
              <a:gd name="connsiteY5" fmla="*/ 44436 h 878542"/>
              <a:gd name="connsiteX6" fmla="*/ 9889722 w 9889722"/>
              <a:gd name="connsiteY6" fmla="*/ 625286 h 878542"/>
              <a:gd name="connsiteX0" fmla="*/ 1046 w 9889722"/>
              <a:gd name="connsiteY0" fmla="*/ 562940 h 878542"/>
              <a:gd name="connsiteX1" fmla="*/ 929841 w 9889722"/>
              <a:gd name="connsiteY1" fmla="*/ 0 h 878542"/>
              <a:gd name="connsiteX2" fmla="*/ 2853722 w 9889722"/>
              <a:gd name="connsiteY2" fmla="*/ 878542 h 878542"/>
              <a:gd name="connsiteX3" fmla="*/ 4743305 w 9889722"/>
              <a:gd name="connsiteY3" fmla="*/ 62345 h 878542"/>
              <a:gd name="connsiteX4" fmla="*/ 6671599 w 9889722"/>
              <a:gd name="connsiteY4" fmla="*/ 857760 h 878542"/>
              <a:gd name="connsiteX5" fmla="*/ 8511668 w 9889722"/>
              <a:gd name="connsiteY5" fmla="*/ 44436 h 878542"/>
              <a:gd name="connsiteX6" fmla="*/ 9889722 w 9889722"/>
              <a:gd name="connsiteY6" fmla="*/ 625286 h 878542"/>
              <a:gd name="connsiteX0" fmla="*/ 1046 w 9889722"/>
              <a:gd name="connsiteY0" fmla="*/ 562940 h 878542"/>
              <a:gd name="connsiteX1" fmla="*/ 929841 w 9889722"/>
              <a:gd name="connsiteY1" fmla="*/ 0 h 878542"/>
              <a:gd name="connsiteX2" fmla="*/ 2853722 w 9889722"/>
              <a:gd name="connsiteY2" fmla="*/ 878542 h 878542"/>
              <a:gd name="connsiteX3" fmla="*/ 4743305 w 9889722"/>
              <a:gd name="connsiteY3" fmla="*/ 62345 h 878542"/>
              <a:gd name="connsiteX4" fmla="*/ 6671599 w 9889722"/>
              <a:gd name="connsiteY4" fmla="*/ 857760 h 878542"/>
              <a:gd name="connsiteX5" fmla="*/ 8511668 w 9889722"/>
              <a:gd name="connsiteY5" fmla="*/ 44436 h 878542"/>
              <a:gd name="connsiteX6" fmla="*/ 9889722 w 9889722"/>
              <a:gd name="connsiteY6" fmla="*/ 625286 h 878542"/>
              <a:gd name="connsiteX0" fmla="*/ 1046 w 9889722"/>
              <a:gd name="connsiteY0" fmla="*/ 562940 h 878542"/>
              <a:gd name="connsiteX1" fmla="*/ 929841 w 9889722"/>
              <a:gd name="connsiteY1" fmla="*/ 0 h 878542"/>
              <a:gd name="connsiteX2" fmla="*/ 2853722 w 9889722"/>
              <a:gd name="connsiteY2" fmla="*/ 878542 h 878542"/>
              <a:gd name="connsiteX3" fmla="*/ 4743305 w 9889722"/>
              <a:gd name="connsiteY3" fmla="*/ 62345 h 878542"/>
              <a:gd name="connsiteX4" fmla="*/ 6671599 w 9889722"/>
              <a:gd name="connsiteY4" fmla="*/ 857760 h 878542"/>
              <a:gd name="connsiteX5" fmla="*/ 8511668 w 9889722"/>
              <a:gd name="connsiteY5" fmla="*/ 44436 h 878542"/>
              <a:gd name="connsiteX6" fmla="*/ 9889722 w 9889722"/>
              <a:gd name="connsiteY6" fmla="*/ 625286 h 878542"/>
              <a:gd name="connsiteX0" fmla="*/ 1046 w 9889722"/>
              <a:gd name="connsiteY0" fmla="*/ 562940 h 878542"/>
              <a:gd name="connsiteX1" fmla="*/ 929841 w 9889722"/>
              <a:gd name="connsiteY1" fmla="*/ 0 h 878542"/>
              <a:gd name="connsiteX2" fmla="*/ 2853722 w 9889722"/>
              <a:gd name="connsiteY2" fmla="*/ 878542 h 878542"/>
              <a:gd name="connsiteX3" fmla="*/ 4743305 w 9889722"/>
              <a:gd name="connsiteY3" fmla="*/ 62345 h 878542"/>
              <a:gd name="connsiteX4" fmla="*/ 6671599 w 9889722"/>
              <a:gd name="connsiteY4" fmla="*/ 857760 h 878542"/>
              <a:gd name="connsiteX5" fmla="*/ 8511668 w 9889722"/>
              <a:gd name="connsiteY5" fmla="*/ 44436 h 878542"/>
              <a:gd name="connsiteX6" fmla="*/ 9889722 w 9889722"/>
              <a:gd name="connsiteY6" fmla="*/ 625286 h 878542"/>
              <a:gd name="connsiteX0" fmla="*/ 1046 w 9889722"/>
              <a:gd name="connsiteY0" fmla="*/ 562940 h 878542"/>
              <a:gd name="connsiteX1" fmla="*/ 929841 w 9889722"/>
              <a:gd name="connsiteY1" fmla="*/ 0 h 878542"/>
              <a:gd name="connsiteX2" fmla="*/ 2853722 w 9889722"/>
              <a:gd name="connsiteY2" fmla="*/ 878542 h 878542"/>
              <a:gd name="connsiteX3" fmla="*/ 4743305 w 9889722"/>
              <a:gd name="connsiteY3" fmla="*/ 62345 h 878542"/>
              <a:gd name="connsiteX4" fmla="*/ 6671599 w 9889722"/>
              <a:gd name="connsiteY4" fmla="*/ 857760 h 878542"/>
              <a:gd name="connsiteX5" fmla="*/ 8511668 w 9889722"/>
              <a:gd name="connsiteY5" fmla="*/ 44436 h 878542"/>
              <a:gd name="connsiteX6" fmla="*/ 9889722 w 9889722"/>
              <a:gd name="connsiteY6" fmla="*/ 625286 h 878542"/>
              <a:gd name="connsiteX0" fmla="*/ 1046 w 9889722"/>
              <a:gd name="connsiteY0" fmla="*/ 562940 h 878542"/>
              <a:gd name="connsiteX1" fmla="*/ 929841 w 9889722"/>
              <a:gd name="connsiteY1" fmla="*/ 0 h 878542"/>
              <a:gd name="connsiteX2" fmla="*/ 2853722 w 9889722"/>
              <a:gd name="connsiteY2" fmla="*/ 878542 h 878542"/>
              <a:gd name="connsiteX3" fmla="*/ 4743305 w 9889722"/>
              <a:gd name="connsiteY3" fmla="*/ 62345 h 878542"/>
              <a:gd name="connsiteX4" fmla="*/ 6671599 w 9889722"/>
              <a:gd name="connsiteY4" fmla="*/ 857760 h 878542"/>
              <a:gd name="connsiteX5" fmla="*/ 8511668 w 9889722"/>
              <a:gd name="connsiteY5" fmla="*/ 44436 h 878542"/>
              <a:gd name="connsiteX6" fmla="*/ 9889722 w 9889722"/>
              <a:gd name="connsiteY6" fmla="*/ 625286 h 878542"/>
              <a:gd name="connsiteX0" fmla="*/ 1046 w 9889722"/>
              <a:gd name="connsiteY0" fmla="*/ 562940 h 878542"/>
              <a:gd name="connsiteX1" fmla="*/ 929841 w 9889722"/>
              <a:gd name="connsiteY1" fmla="*/ 0 h 878542"/>
              <a:gd name="connsiteX2" fmla="*/ 2853722 w 9889722"/>
              <a:gd name="connsiteY2" fmla="*/ 878542 h 878542"/>
              <a:gd name="connsiteX3" fmla="*/ 4743305 w 9889722"/>
              <a:gd name="connsiteY3" fmla="*/ 62345 h 878542"/>
              <a:gd name="connsiteX4" fmla="*/ 6671599 w 9889722"/>
              <a:gd name="connsiteY4" fmla="*/ 857760 h 878542"/>
              <a:gd name="connsiteX5" fmla="*/ 8511668 w 9889722"/>
              <a:gd name="connsiteY5" fmla="*/ 44436 h 878542"/>
              <a:gd name="connsiteX6" fmla="*/ 9889722 w 9889722"/>
              <a:gd name="connsiteY6" fmla="*/ 625286 h 878542"/>
              <a:gd name="connsiteX0" fmla="*/ 520 w 9889196"/>
              <a:gd name="connsiteY0" fmla="*/ 562940 h 878542"/>
              <a:gd name="connsiteX1" fmla="*/ 929315 w 9889196"/>
              <a:gd name="connsiteY1" fmla="*/ 0 h 878542"/>
              <a:gd name="connsiteX2" fmla="*/ 2853196 w 9889196"/>
              <a:gd name="connsiteY2" fmla="*/ 878542 h 878542"/>
              <a:gd name="connsiteX3" fmla="*/ 4742779 w 9889196"/>
              <a:gd name="connsiteY3" fmla="*/ 62345 h 878542"/>
              <a:gd name="connsiteX4" fmla="*/ 6671073 w 9889196"/>
              <a:gd name="connsiteY4" fmla="*/ 857760 h 878542"/>
              <a:gd name="connsiteX5" fmla="*/ 8511142 w 9889196"/>
              <a:gd name="connsiteY5" fmla="*/ 44436 h 878542"/>
              <a:gd name="connsiteX6" fmla="*/ 9889196 w 9889196"/>
              <a:gd name="connsiteY6" fmla="*/ 625286 h 878542"/>
              <a:gd name="connsiteX0" fmla="*/ 520 w 9889196"/>
              <a:gd name="connsiteY0" fmla="*/ 518504 h 834106"/>
              <a:gd name="connsiteX1" fmla="*/ 929315 w 9889196"/>
              <a:gd name="connsiteY1" fmla="*/ 3376 h 834106"/>
              <a:gd name="connsiteX2" fmla="*/ 2853196 w 9889196"/>
              <a:gd name="connsiteY2" fmla="*/ 834106 h 834106"/>
              <a:gd name="connsiteX3" fmla="*/ 4742779 w 9889196"/>
              <a:gd name="connsiteY3" fmla="*/ 17909 h 834106"/>
              <a:gd name="connsiteX4" fmla="*/ 6671073 w 9889196"/>
              <a:gd name="connsiteY4" fmla="*/ 813324 h 834106"/>
              <a:gd name="connsiteX5" fmla="*/ 8511142 w 9889196"/>
              <a:gd name="connsiteY5" fmla="*/ 0 h 834106"/>
              <a:gd name="connsiteX6" fmla="*/ 9889196 w 9889196"/>
              <a:gd name="connsiteY6" fmla="*/ 580850 h 834106"/>
              <a:gd name="connsiteX0" fmla="*/ 520 w 9889196"/>
              <a:gd name="connsiteY0" fmla="*/ 518504 h 834106"/>
              <a:gd name="connsiteX1" fmla="*/ 929315 w 9889196"/>
              <a:gd name="connsiteY1" fmla="*/ 3376 h 834106"/>
              <a:gd name="connsiteX2" fmla="*/ 2853196 w 9889196"/>
              <a:gd name="connsiteY2" fmla="*/ 834106 h 834106"/>
              <a:gd name="connsiteX3" fmla="*/ 4742779 w 9889196"/>
              <a:gd name="connsiteY3" fmla="*/ 17909 h 834106"/>
              <a:gd name="connsiteX4" fmla="*/ 6671073 w 9889196"/>
              <a:gd name="connsiteY4" fmla="*/ 813324 h 834106"/>
              <a:gd name="connsiteX5" fmla="*/ 8511142 w 9889196"/>
              <a:gd name="connsiteY5" fmla="*/ 0 h 834106"/>
              <a:gd name="connsiteX6" fmla="*/ 9889196 w 9889196"/>
              <a:gd name="connsiteY6" fmla="*/ 580850 h 834106"/>
              <a:gd name="connsiteX0" fmla="*/ 520 w 9889196"/>
              <a:gd name="connsiteY0" fmla="*/ 518504 h 834106"/>
              <a:gd name="connsiteX1" fmla="*/ 929315 w 9889196"/>
              <a:gd name="connsiteY1" fmla="*/ 3376 h 834106"/>
              <a:gd name="connsiteX2" fmla="*/ 2853196 w 9889196"/>
              <a:gd name="connsiteY2" fmla="*/ 834106 h 834106"/>
              <a:gd name="connsiteX3" fmla="*/ 4742779 w 9889196"/>
              <a:gd name="connsiteY3" fmla="*/ 17909 h 834106"/>
              <a:gd name="connsiteX4" fmla="*/ 6671073 w 9889196"/>
              <a:gd name="connsiteY4" fmla="*/ 813324 h 834106"/>
              <a:gd name="connsiteX5" fmla="*/ 8511142 w 9889196"/>
              <a:gd name="connsiteY5" fmla="*/ 0 h 834106"/>
              <a:gd name="connsiteX6" fmla="*/ 9889196 w 9889196"/>
              <a:gd name="connsiteY6" fmla="*/ 580850 h 834106"/>
              <a:gd name="connsiteX0" fmla="*/ 520 w 9889196"/>
              <a:gd name="connsiteY0" fmla="*/ 515128 h 830730"/>
              <a:gd name="connsiteX1" fmla="*/ 929315 w 9889196"/>
              <a:gd name="connsiteY1" fmla="*/ 0 h 830730"/>
              <a:gd name="connsiteX2" fmla="*/ 2853196 w 9889196"/>
              <a:gd name="connsiteY2" fmla="*/ 830730 h 830730"/>
              <a:gd name="connsiteX3" fmla="*/ 4742779 w 9889196"/>
              <a:gd name="connsiteY3" fmla="*/ 14533 h 830730"/>
              <a:gd name="connsiteX4" fmla="*/ 6671073 w 9889196"/>
              <a:gd name="connsiteY4" fmla="*/ 809948 h 830730"/>
              <a:gd name="connsiteX5" fmla="*/ 8489877 w 9889196"/>
              <a:gd name="connsiteY5" fmla="*/ 81684 h 830730"/>
              <a:gd name="connsiteX6" fmla="*/ 9889196 w 9889196"/>
              <a:gd name="connsiteY6" fmla="*/ 577474 h 830730"/>
              <a:gd name="connsiteX0" fmla="*/ 520 w 9655280"/>
              <a:gd name="connsiteY0" fmla="*/ 515128 h 864553"/>
              <a:gd name="connsiteX1" fmla="*/ 929315 w 9655280"/>
              <a:gd name="connsiteY1" fmla="*/ 0 h 864553"/>
              <a:gd name="connsiteX2" fmla="*/ 2853196 w 9655280"/>
              <a:gd name="connsiteY2" fmla="*/ 830730 h 864553"/>
              <a:gd name="connsiteX3" fmla="*/ 4742779 w 9655280"/>
              <a:gd name="connsiteY3" fmla="*/ 14533 h 864553"/>
              <a:gd name="connsiteX4" fmla="*/ 6671073 w 9655280"/>
              <a:gd name="connsiteY4" fmla="*/ 809948 h 864553"/>
              <a:gd name="connsiteX5" fmla="*/ 8489877 w 9655280"/>
              <a:gd name="connsiteY5" fmla="*/ 81684 h 864553"/>
              <a:gd name="connsiteX6" fmla="*/ 9655280 w 9655280"/>
              <a:gd name="connsiteY6" fmla="*/ 864553 h 864553"/>
              <a:gd name="connsiteX0" fmla="*/ 520 w 9655280"/>
              <a:gd name="connsiteY0" fmla="*/ 515128 h 864553"/>
              <a:gd name="connsiteX1" fmla="*/ 929315 w 9655280"/>
              <a:gd name="connsiteY1" fmla="*/ 0 h 864553"/>
              <a:gd name="connsiteX2" fmla="*/ 2853196 w 9655280"/>
              <a:gd name="connsiteY2" fmla="*/ 830730 h 864553"/>
              <a:gd name="connsiteX3" fmla="*/ 4742779 w 9655280"/>
              <a:gd name="connsiteY3" fmla="*/ 14533 h 864553"/>
              <a:gd name="connsiteX4" fmla="*/ 6671073 w 9655280"/>
              <a:gd name="connsiteY4" fmla="*/ 809948 h 864553"/>
              <a:gd name="connsiteX5" fmla="*/ 8489877 w 9655280"/>
              <a:gd name="connsiteY5" fmla="*/ 81684 h 864553"/>
              <a:gd name="connsiteX6" fmla="*/ 9655280 w 9655280"/>
              <a:gd name="connsiteY6" fmla="*/ 864553 h 864553"/>
              <a:gd name="connsiteX0" fmla="*/ 520 w 9655280"/>
              <a:gd name="connsiteY0" fmla="*/ 515128 h 864553"/>
              <a:gd name="connsiteX1" fmla="*/ 929315 w 9655280"/>
              <a:gd name="connsiteY1" fmla="*/ 0 h 864553"/>
              <a:gd name="connsiteX2" fmla="*/ 2853196 w 9655280"/>
              <a:gd name="connsiteY2" fmla="*/ 830730 h 864553"/>
              <a:gd name="connsiteX3" fmla="*/ 4742779 w 9655280"/>
              <a:gd name="connsiteY3" fmla="*/ 14533 h 864553"/>
              <a:gd name="connsiteX4" fmla="*/ 6696831 w 9655280"/>
              <a:gd name="connsiteY4" fmla="*/ 739114 h 864553"/>
              <a:gd name="connsiteX5" fmla="*/ 8489877 w 9655280"/>
              <a:gd name="connsiteY5" fmla="*/ 81684 h 864553"/>
              <a:gd name="connsiteX6" fmla="*/ 9655280 w 9655280"/>
              <a:gd name="connsiteY6" fmla="*/ 864553 h 864553"/>
              <a:gd name="connsiteX0" fmla="*/ 520 w 9655280"/>
              <a:gd name="connsiteY0" fmla="*/ 515128 h 864553"/>
              <a:gd name="connsiteX1" fmla="*/ 929315 w 9655280"/>
              <a:gd name="connsiteY1" fmla="*/ 0 h 864553"/>
              <a:gd name="connsiteX2" fmla="*/ 2853196 w 9655280"/>
              <a:gd name="connsiteY2" fmla="*/ 830730 h 864553"/>
              <a:gd name="connsiteX3" fmla="*/ 4742779 w 9655280"/>
              <a:gd name="connsiteY3" fmla="*/ 14533 h 864553"/>
              <a:gd name="connsiteX4" fmla="*/ 6696831 w 9655280"/>
              <a:gd name="connsiteY4" fmla="*/ 739114 h 864553"/>
              <a:gd name="connsiteX5" fmla="*/ 8489877 w 9655280"/>
              <a:gd name="connsiteY5" fmla="*/ 81684 h 864553"/>
              <a:gd name="connsiteX6" fmla="*/ 9655280 w 9655280"/>
              <a:gd name="connsiteY6" fmla="*/ 864553 h 864553"/>
              <a:gd name="connsiteX0" fmla="*/ 520 w 9655280"/>
              <a:gd name="connsiteY0" fmla="*/ 515128 h 864553"/>
              <a:gd name="connsiteX1" fmla="*/ 929315 w 9655280"/>
              <a:gd name="connsiteY1" fmla="*/ 0 h 864553"/>
              <a:gd name="connsiteX2" fmla="*/ 2814560 w 9655280"/>
              <a:gd name="connsiteY2" fmla="*/ 740578 h 864553"/>
              <a:gd name="connsiteX3" fmla="*/ 4742779 w 9655280"/>
              <a:gd name="connsiteY3" fmla="*/ 14533 h 864553"/>
              <a:gd name="connsiteX4" fmla="*/ 6696831 w 9655280"/>
              <a:gd name="connsiteY4" fmla="*/ 739114 h 864553"/>
              <a:gd name="connsiteX5" fmla="*/ 8489877 w 9655280"/>
              <a:gd name="connsiteY5" fmla="*/ 81684 h 864553"/>
              <a:gd name="connsiteX6" fmla="*/ 9655280 w 9655280"/>
              <a:gd name="connsiteY6" fmla="*/ 864553 h 864553"/>
              <a:gd name="connsiteX0" fmla="*/ 520 w 9655280"/>
              <a:gd name="connsiteY0" fmla="*/ 515128 h 864553"/>
              <a:gd name="connsiteX1" fmla="*/ 929315 w 9655280"/>
              <a:gd name="connsiteY1" fmla="*/ 0 h 864553"/>
              <a:gd name="connsiteX2" fmla="*/ 2814560 w 9655280"/>
              <a:gd name="connsiteY2" fmla="*/ 753457 h 864553"/>
              <a:gd name="connsiteX3" fmla="*/ 4742779 w 9655280"/>
              <a:gd name="connsiteY3" fmla="*/ 14533 h 864553"/>
              <a:gd name="connsiteX4" fmla="*/ 6696831 w 9655280"/>
              <a:gd name="connsiteY4" fmla="*/ 739114 h 864553"/>
              <a:gd name="connsiteX5" fmla="*/ 8489877 w 9655280"/>
              <a:gd name="connsiteY5" fmla="*/ 81684 h 864553"/>
              <a:gd name="connsiteX6" fmla="*/ 9655280 w 9655280"/>
              <a:gd name="connsiteY6" fmla="*/ 864553 h 864553"/>
              <a:gd name="connsiteX0" fmla="*/ 520 w 9655280"/>
              <a:gd name="connsiteY0" fmla="*/ 500916 h 850341"/>
              <a:gd name="connsiteX1" fmla="*/ 929315 w 9655280"/>
              <a:gd name="connsiteY1" fmla="*/ 37304 h 850341"/>
              <a:gd name="connsiteX2" fmla="*/ 2814560 w 9655280"/>
              <a:gd name="connsiteY2" fmla="*/ 739245 h 850341"/>
              <a:gd name="connsiteX3" fmla="*/ 4742779 w 9655280"/>
              <a:gd name="connsiteY3" fmla="*/ 321 h 850341"/>
              <a:gd name="connsiteX4" fmla="*/ 6696831 w 9655280"/>
              <a:gd name="connsiteY4" fmla="*/ 724902 h 850341"/>
              <a:gd name="connsiteX5" fmla="*/ 8489877 w 9655280"/>
              <a:gd name="connsiteY5" fmla="*/ 67472 h 850341"/>
              <a:gd name="connsiteX6" fmla="*/ 9655280 w 9655280"/>
              <a:gd name="connsiteY6" fmla="*/ 850341 h 850341"/>
              <a:gd name="connsiteX0" fmla="*/ 611 w 9616734"/>
              <a:gd name="connsiteY0" fmla="*/ 507356 h 850341"/>
              <a:gd name="connsiteX1" fmla="*/ 890769 w 9616734"/>
              <a:gd name="connsiteY1" fmla="*/ 37304 h 850341"/>
              <a:gd name="connsiteX2" fmla="*/ 2776014 w 9616734"/>
              <a:gd name="connsiteY2" fmla="*/ 739245 h 850341"/>
              <a:gd name="connsiteX3" fmla="*/ 4704233 w 9616734"/>
              <a:gd name="connsiteY3" fmla="*/ 321 h 850341"/>
              <a:gd name="connsiteX4" fmla="*/ 6658285 w 9616734"/>
              <a:gd name="connsiteY4" fmla="*/ 724902 h 850341"/>
              <a:gd name="connsiteX5" fmla="*/ 8451331 w 9616734"/>
              <a:gd name="connsiteY5" fmla="*/ 67472 h 850341"/>
              <a:gd name="connsiteX6" fmla="*/ 9616734 w 9616734"/>
              <a:gd name="connsiteY6" fmla="*/ 850341 h 850341"/>
              <a:gd name="connsiteX0" fmla="*/ 611 w 9616734"/>
              <a:gd name="connsiteY0" fmla="*/ 507356 h 850341"/>
              <a:gd name="connsiteX1" fmla="*/ 890769 w 9616734"/>
              <a:gd name="connsiteY1" fmla="*/ 37304 h 850341"/>
              <a:gd name="connsiteX2" fmla="*/ 2866167 w 9616734"/>
              <a:gd name="connsiteY2" fmla="*/ 739245 h 850341"/>
              <a:gd name="connsiteX3" fmla="*/ 4704233 w 9616734"/>
              <a:gd name="connsiteY3" fmla="*/ 321 h 850341"/>
              <a:gd name="connsiteX4" fmla="*/ 6658285 w 9616734"/>
              <a:gd name="connsiteY4" fmla="*/ 724902 h 850341"/>
              <a:gd name="connsiteX5" fmla="*/ 8451331 w 9616734"/>
              <a:gd name="connsiteY5" fmla="*/ 67472 h 850341"/>
              <a:gd name="connsiteX6" fmla="*/ 9616734 w 9616734"/>
              <a:gd name="connsiteY6" fmla="*/ 850341 h 850341"/>
              <a:gd name="connsiteX0" fmla="*/ 611 w 9616734"/>
              <a:gd name="connsiteY0" fmla="*/ 470052 h 813037"/>
              <a:gd name="connsiteX1" fmla="*/ 890769 w 9616734"/>
              <a:gd name="connsiteY1" fmla="*/ 0 h 813037"/>
              <a:gd name="connsiteX2" fmla="*/ 2866167 w 9616734"/>
              <a:gd name="connsiteY2" fmla="*/ 701941 h 813037"/>
              <a:gd name="connsiteX3" fmla="*/ 4723551 w 9616734"/>
              <a:gd name="connsiteY3" fmla="*/ 8093 h 813037"/>
              <a:gd name="connsiteX4" fmla="*/ 6658285 w 9616734"/>
              <a:gd name="connsiteY4" fmla="*/ 687598 h 813037"/>
              <a:gd name="connsiteX5" fmla="*/ 8451331 w 9616734"/>
              <a:gd name="connsiteY5" fmla="*/ 30168 h 813037"/>
              <a:gd name="connsiteX6" fmla="*/ 9616734 w 9616734"/>
              <a:gd name="connsiteY6" fmla="*/ 813037 h 813037"/>
              <a:gd name="connsiteX0" fmla="*/ 611 w 9616734"/>
              <a:gd name="connsiteY0" fmla="*/ 470052 h 813037"/>
              <a:gd name="connsiteX1" fmla="*/ 890769 w 9616734"/>
              <a:gd name="connsiteY1" fmla="*/ 0 h 813037"/>
              <a:gd name="connsiteX2" fmla="*/ 2866167 w 9616734"/>
              <a:gd name="connsiteY2" fmla="*/ 701941 h 813037"/>
              <a:gd name="connsiteX3" fmla="*/ 4723551 w 9616734"/>
              <a:gd name="connsiteY3" fmla="*/ 8093 h 813037"/>
              <a:gd name="connsiteX4" fmla="*/ 6658285 w 9616734"/>
              <a:gd name="connsiteY4" fmla="*/ 687598 h 813037"/>
              <a:gd name="connsiteX5" fmla="*/ 8451331 w 9616734"/>
              <a:gd name="connsiteY5" fmla="*/ 30168 h 813037"/>
              <a:gd name="connsiteX6" fmla="*/ 9616734 w 9616734"/>
              <a:gd name="connsiteY6" fmla="*/ 813037 h 813037"/>
              <a:gd name="connsiteX0" fmla="*/ 611 w 9616734"/>
              <a:gd name="connsiteY0" fmla="*/ 470052 h 813037"/>
              <a:gd name="connsiteX1" fmla="*/ 890769 w 9616734"/>
              <a:gd name="connsiteY1" fmla="*/ 0 h 813037"/>
              <a:gd name="connsiteX2" fmla="*/ 2866167 w 9616734"/>
              <a:gd name="connsiteY2" fmla="*/ 701941 h 813037"/>
              <a:gd name="connsiteX3" fmla="*/ 4723551 w 9616734"/>
              <a:gd name="connsiteY3" fmla="*/ 8093 h 813037"/>
              <a:gd name="connsiteX4" fmla="*/ 6658285 w 9616734"/>
              <a:gd name="connsiteY4" fmla="*/ 687598 h 813037"/>
              <a:gd name="connsiteX5" fmla="*/ 8541483 w 9616734"/>
              <a:gd name="connsiteY5" fmla="*/ 17290 h 813037"/>
              <a:gd name="connsiteX6" fmla="*/ 9616734 w 9616734"/>
              <a:gd name="connsiteY6" fmla="*/ 813037 h 813037"/>
              <a:gd name="connsiteX0" fmla="*/ 611 w 9616734"/>
              <a:gd name="connsiteY0" fmla="*/ 470052 h 813037"/>
              <a:gd name="connsiteX1" fmla="*/ 890769 w 9616734"/>
              <a:gd name="connsiteY1" fmla="*/ 0 h 813037"/>
              <a:gd name="connsiteX2" fmla="*/ 2866167 w 9616734"/>
              <a:gd name="connsiteY2" fmla="*/ 701941 h 813037"/>
              <a:gd name="connsiteX3" fmla="*/ 4723551 w 9616734"/>
              <a:gd name="connsiteY3" fmla="*/ 8093 h 813037"/>
              <a:gd name="connsiteX4" fmla="*/ 6658285 w 9616734"/>
              <a:gd name="connsiteY4" fmla="*/ 687598 h 813037"/>
              <a:gd name="connsiteX5" fmla="*/ 8541483 w 9616734"/>
              <a:gd name="connsiteY5" fmla="*/ 17290 h 813037"/>
              <a:gd name="connsiteX6" fmla="*/ 9616734 w 9616734"/>
              <a:gd name="connsiteY6" fmla="*/ 813037 h 813037"/>
              <a:gd name="connsiteX0" fmla="*/ 611 w 9616734"/>
              <a:gd name="connsiteY0" fmla="*/ 470052 h 813037"/>
              <a:gd name="connsiteX1" fmla="*/ 890769 w 9616734"/>
              <a:gd name="connsiteY1" fmla="*/ 0 h 813037"/>
              <a:gd name="connsiteX2" fmla="*/ 2866167 w 9616734"/>
              <a:gd name="connsiteY2" fmla="*/ 701941 h 813037"/>
              <a:gd name="connsiteX3" fmla="*/ 4723551 w 9616734"/>
              <a:gd name="connsiteY3" fmla="*/ 8093 h 813037"/>
              <a:gd name="connsiteX4" fmla="*/ 6658285 w 9616734"/>
              <a:gd name="connsiteY4" fmla="*/ 687598 h 813037"/>
              <a:gd name="connsiteX5" fmla="*/ 8541483 w 9616734"/>
              <a:gd name="connsiteY5" fmla="*/ 17290 h 813037"/>
              <a:gd name="connsiteX6" fmla="*/ 9616734 w 9616734"/>
              <a:gd name="connsiteY6" fmla="*/ 813037 h 813037"/>
              <a:gd name="connsiteX0" fmla="*/ 611 w 9616734"/>
              <a:gd name="connsiteY0" fmla="*/ 470052 h 813037"/>
              <a:gd name="connsiteX1" fmla="*/ 890769 w 9616734"/>
              <a:gd name="connsiteY1" fmla="*/ 0 h 813037"/>
              <a:gd name="connsiteX2" fmla="*/ 2866167 w 9616734"/>
              <a:gd name="connsiteY2" fmla="*/ 701941 h 813037"/>
              <a:gd name="connsiteX3" fmla="*/ 4723551 w 9616734"/>
              <a:gd name="connsiteY3" fmla="*/ 8093 h 813037"/>
              <a:gd name="connsiteX4" fmla="*/ 6658285 w 9616734"/>
              <a:gd name="connsiteY4" fmla="*/ 687598 h 813037"/>
              <a:gd name="connsiteX5" fmla="*/ 8541483 w 9616734"/>
              <a:gd name="connsiteY5" fmla="*/ 17290 h 813037"/>
              <a:gd name="connsiteX6" fmla="*/ 9616734 w 9616734"/>
              <a:gd name="connsiteY6" fmla="*/ 813037 h 813037"/>
              <a:gd name="connsiteX0" fmla="*/ 611 w 9616734"/>
              <a:gd name="connsiteY0" fmla="*/ 470052 h 813037"/>
              <a:gd name="connsiteX1" fmla="*/ 890769 w 9616734"/>
              <a:gd name="connsiteY1" fmla="*/ 0 h 813037"/>
              <a:gd name="connsiteX2" fmla="*/ 2866167 w 9616734"/>
              <a:gd name="connsiteY2" fmla="*/ 701941 h 813037"/>
              <a:gd name="connsiteX3" fmla="*/ 4723551 w 9616734"/>
              <a:gd name="connsiteY3" fmla="*/ 8093 h 813037"/>
              <a:gd name="connsiteX4" fmla="*/ 6658285 w 9616734"/>
              <a:gd name="connsiteY4" fmla="*/ 687598 h 813037"/>
              <a:gd name="connsiteX5" fmla="*/ 8541483 w 9616734"/>
              <a:gd name="connsiteY5" fmla="*/ 17290 h 813037"/>
              <a:gd name="connsiteX6" fmla="*/ 9616734 w 9616734"/>
              <a:gd name="connsiteY6" fmla="*/ 813037 h 813037"/>
              <a:gd name="connsiteX0" fmla="*/ 611 w 9616734"/>
              <a:gd name="connsiteY0" fmla="*/ 470052 h 813037"/>
              <a:gd name="connsiteX1" fmla="*/ 890769 w 9616734"/>
              <a:gd name="connsiteY1" fmla="*/ 0 h 813037"/>
              <a:gd name="connsiteX2" fmla="*/ 2866167 w 9616734"/>
              <a:gd name="connsiteY2" fmla="*/ 701941 h 813037"/>
              <a:gd name="connsiteX3" fmla="*/ 4723551 w 9616734"/>
              <a:gd name="connsiteY3" fmla="*/ 8093 h 813037"/>
              <a:gd name="connsiteX4" fmla="*/ 6658285 w 9616734"/>
              <a:gd name="connsiteY4" fmla="*/ 687598 h 813037"/>
              <a:gd name="connsiteX5" fmla="*/ 8541483 w 9616734"/>
              <a:gd name="connsiteY5" fmla="*/ 17290 h 813037"/>
              <a:gd name="connsiteX6" fmla="*/ 9616734 w 9616734"/>
              <a:gd name="connsiteY6" fmla="*/ 813037 h 813037"/>
              <a:gd name="connsiteX0" fmla="*/ 611 w 9616734"/>
              <a:gd name="connsiteY0" fmla="*/ 470052 h 813037"/>
              <a:gd name="connsiteX1" fmla="*/ 890769 w 9616734"/>
              <a:gd name="connsiteY1" fmla="*/ 0 h 813037"/>
              <a:gd name="connsiteX2" fmla="*/ 2866167 w 9616734"/>
              <a:gd name="connsiteY2" fmla="*/ 701941 h 813037"/>
              <a:gd name="connsiteX3" fmla="*/ 4723551 w 9616734"/>
              <a:gd name="connsiteY3" fmla="*/ 8093 h 813037"/>
              <a:gd name="connsiteX4" fmla="*/ 6658285 w 9616734"/>
              <a:gd name="connsiteY4" fmla="*/ 687598 h 813037"/>
              <a:gd name="connsiteX5" fmla="*/ 8541483 w 9616734"/>
              <a:gd name="connsiteY5" fmla="*/ 17290 h 813037"/>
              <a:gd name="connsiteX6" fmla="*/ 9616734 w 9616734"/>
              <a:gd name="connsiteY6" fmla="*/ 813037 h 813037"/>
              <a:gd name="connsiteX0" fmla="*/ 611 w 9616734"/>
              <a:gd name="connsiteY0" fmla="*/ 470052 h 813037"/>
              <a:gd name="connsiteX1" fmla="*/ 890769 w 9616734"/>
              <a:gd name="connsiteY1" fmla="*/ 0 h 813037"/>
              <a:gd name="connsiteX2" fmla="*/ 2866167 w 9616734"/>
              <a:gd name="connsiteY2" fmla="*/ 701941 h 813037"/>
              <a:gd name="connsiteX3" fmla="*/ 4723551 w 9616734"/>
              <a:gd name="connsiteY3" fmla="*/ 8093 h 813037"/>
              <a:gd name="connsiteX4" fmla="*/ 6658285 w 9616734"/>
              <a:gd name="connsiteY4" fmla="*/ 687598 h 813037"/>
              <a:gd name="connsiteX5" fmla="*/ 8541483 w 9616734"/>
              <a:gd name="connsiteY5" fmla="*/ 17290 h 813037"/>
              <a:gd name="connsiteX6" fmla="*/ 9616734 w 9616734"/>
              <a:gd name="connsiteY6" fmla="*/ 813037 h 813037"/>
              <a:gd name="connsiteX0" fmla="*/ 611 w 9456227"/>
              <a:gd name="connsiteY0" fmla="*/ 557398 h 789287"/>
              <a:gd name="connsiteX1" fmla="*/ 890769 w 9456227"/>
              <a:gd name="connsiteY1" fmla="*/ 87346 h 789287"/>
              <a:gd name="connsiteX2" fmla="*/ 2866167 w 9456227"/>
              <a:gd name="connsiteY2" fmla="*/ 789287 h 789287"/>
              <a:gd name="connsiteX3" fmla="*/ 4723551 w 9456227"/>
              <a:gd name="connsiteY3" fmla="*/ 95439 h 789287"/>
              <a:gd name="connsiteX4" fmla="*/ 6658285 w 9456227"/>
              <a:gd name="connsiteY4" fmla="*/ 774944 h 789287"/>
              <a:gd name="connsiteX5" fmla="*/ 8541483 w 9456227"/>
              <a:gd name="connsiteY5" fmla="*/ 104636 h 789287"/>
              <a:gd name="connsiteX6" fmla="*/ 9456227 w 9456227"/>
              <a:gd name="connsiteY6" fmla="*/ 555051 h 789287"/>
              <a:gd name="connsiteX0" fmla="*/ 611 w 9456227"/>
              <a:gd name="connsiteY0" fmla="*/ 470052 h 701941"/>
              <a:gd name="connsiteX1" fmla="*/ 890769 w 9456227"/>
              <a:gd name="connsiteY1" fmla="*/ 0 h 701941"/>
              <a:gd name="connsiteX2" fmla="*/ 2866167 w 9456227"/>
              <a:gd name="connsiteY2" fmla="*/ 701941 h 701941"/>
              <a:gd name="connsiteX3" fmla="*/ 4723551 w 9456227"/>
              <a:gd name="connsiteY3" fmla="*/ 8093 h 701941"/>
              <a:gd name="connsiteX4" fmla="*/ 6658285 w 9456227"/>
              <a:gd name="connsiteY4" fmla="*/ 687598 h 701941"/>
              <a:gd name="connsiteX5" fmla="*/ 8541483 w 9456227"/>
              <a:gd name="connsiteY5" fmla="*/ 17290 h 701941"/>
              <a:gd name="connsiteX6" fmla="*/ 9456227 w 9456227"/>
              <a:gd name="connsiteY6" fmla="*/ 467705 h 701941"/>
              <a:gd name="connsiteX0" fmla="*/ 611 w 9456227"/>
              <a:gd name="connsiteY0" fmla="*/ 470052 h 701941"/>
              <a:gd name="connsiteX1" fmla="*/ 890769 w 9456227"/>
              <a:gd name="connsiteY1" fmla="*/ 0 h 701941"/>
              <a:gd name="connsiteX2" fmla="*/ 2866167 w 9456227"/>
              <a:gd name="connsiteY2" fmla="*/ 701941 h 701941"/>
              <a:gd name="connsiteX3" fmla="*/ 4723551 w 9456227"/>
              <a:gd name="connsiteY3" fmla="*/ 8093 h 701941"/>
              <a:gd name="connsiteX4" fmla="*/ 6658285 w 9456227"/>
              <a:gd name="connsiteY4" fmla="*/ 687598 h 701941"/>
              <a:gd name="connsiteX5" fmla="*/ 8541483 w 9456227"/>
              <a:gd name="connsiteY5" fmla="*/ 17290 h 701941"/>
              <a:gd name="connsiteX6" fmla="*/ 9456227 w 9456227"/>
              <a:gd name="connsiteY6" fmla="*/ 467705 h 701941"/>
              <a:gd name="connsiteX0" fmla="*/ 611 w 9456227"/>
              <a:gd name="connsiteY0" fmla="*/ 470052 h 701941"/>
              <a:gd name="connsiteX1" fmla="*/ 890769 w 9456227"/>
              <a:gd name="connsiteY1" fmla="*/ 0 h 701941"/>
              <a:gd name="connsiteX2" fmla="*/ 2866167 w 9456227"/>
              <a:gd name="connsiteY2" fmla="*/ 701941 h 701941"/>
              <a:gd name="connsiteX3" fmla="*/ 4723551 w 9456227"/>
              <a:gd name="connsiteY3" fmla="*/ 8093 h 701941"/>
              <a:gd name="connsiteX4" fmla="*/ 6658285 w 9456227"/>
              <a:gd name="connsiteY4" fmla="*/ 687598 h 701941"/>
              <a:gd name="connsiteX5" fmla="*/ 8541483 w 9456227"/>
              <a:gd name="connsiteY5" fmla="*/ 17290 h 701941"/>
              <a:gd name="connsiteX6" fmla="*/ 9456227 w 9456227"/>
              <a:gd name="connsiteY6" fmla="*/ 467705 h 70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6227" h="701941">
                <a:moveTo>
                  <a:pt x="611" y="470052"/>
                </a:moveTo>
                <a:cubicBezTo>
                  <a:pt x="-12521" y="503534"/>
                  <a:pt x="182919" y="26554"/>
                  <a:pt x="890769" y="0"/>
                </a:cubicBezTo>
                <a:cubicBezTo>
                  <a:pt x="1698270" y="9915"/>
                  <a:pt x="2058456" y="666406"/>
                  <a:pt x="2866167" y="701941"/>
                </a:cubicBezTo>
                <a:cubicBezTo>
                  <a:pt x="3822667" y="691668"/>
                  <a:pt x="3877361" y="10093"/>
                  <a:pt x="4723551" y="8093"/>
                </a:cubicBezTo>
                <a:cubicBezTo>
                  <a:pt x="5531460" y="32949"/>
                  <a:pt x="5877405" y="670552"/>
                  <a:pt x="6658285" y="687598"/>
                </a:cubicBezTo>
                <a:cubicBezTo>
                  <a:pt x="7513681" y="686220"/>
                  <a:pt x="7756739" y="31208"/>
                  <a:pt x="8541483" y="17290"/>
                </a:cubicBezTo>
                <a:cubicBezTo>
                  <a:pt x="8566701" y="24828"/>
                  <a:pt x="8927332" y="-15708"/>
                  <a:pt x="9456227" y="467705"/>
                </a:cubicBezTo>
              </a:path>
            </a:pathLst>
          </a:custGeom>
          <a:noFill/>
          <a:ln w="38100">
            <a:solidFill>
              <a:srgbClr val="79C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6" name="Elipse 55">
            <a:extLst>
              <a:ext uri="{FF2B5EF4-FFF2-40B4-BE49-F238E27FC236}">
                <a16:creationId xmlns:a16="http://schemas.microsoft.com/office/drawing/2014/main" id="{741FFBDE-1ED8-0730-7901-5AC548A169E1}"/>
              </a:ext>
            </a:extLst>
          </p:cNvPr>
          <p:cNvSpPr/>
          <p:nvPr/>
        </p:nvSpPr>
        <p:spPr>
          <a:xfrm>
            <a:off x="1201942" y="3861596"/>
            <a:ext cx="234539" cy="234539"/>
          </a:xfrm>
          <a:prstGeom prst="ellipse">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7" name="Elipse 56">
            <a:extLst>
              <a:ext uri="{FF2B5EF4-FFF2-40B4-BE49-F238E27FC236}">
                <a16:creationId xmlns:a16="http://schemas.microsoft.com/office/drawing/2014/main" id="{5AC7C61E-20F2-9EB8-76C7-D0BECE5870EA}"/>
              </a:ext>
            </a:extLst>
          </p:cNvPr>
          <p:cNvSpPr/>
          <p:nvPr/>
        </p:nvSpPr>
        <p:spPr>
          <a:xfrm>
            <a:off x="10706297" y="3861596"/>
            <a:ext cx="234539" cy="234539"/>
          </a:xfrm>
          <a:prstGeom prst="ellipse">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8" name="Elipse 57">
            <a:extLst>
              <a:ext uri="{FF2B5EF4-FFF2-40B4-BE49-F238E27FC236}">
                <a16:creationId xmlns:a16="http://schemas.microsoft.com/office/drawing/2014/main" id="{A6B57D95-8B57-132D-EBF4-365973A5B5C3}"/>
              </a:ext>
            </a:extLst>
          </p:cNvPr>
          <p:cNvSpPr/>
          <p:nvPr/>
        </p:nvSpPr>
        <p:spPr>
          <a:xfrm>
            <a:off x="2146204" y="3402726"/>
            <a:ext cx="144000" cy="144000"/>
          </a:xfrm>
          <a:prstGeom prst="ellipse">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9" name="Elipse 58">
            <a:extLst>
              <a:ext uri="{FF2B5EF4-FFF2-40B4-BE49-F238E27FC236}">
                <a16:creationId xmlns:a16="http://schemas.microsoft.com/office/drawing/2014/main" id="{DABCDE25-A12D-19C4-7223-CCD36195B1E4}"/>
              </a:ext>
            </a:extLst>
          </p:cNvPr>
          <p:cNvSpPr/>
          <p:nvPr/>
        </p:nvSpPr>
        <p:spPr>
          <a:xfrm>
            <a:off x="6024000" y="3390694"/>
            <a:ext cx="144000" cy="144000"/>
          </a:xfrm>
          <a:prstGeom prst="ellipse">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0" name="Elipse 59">
            <a:extLst>
              <a:ext uri="{FF2B5EF4-FFF2-40B4-BE49-F238E27FC236}">
                <a16:creationId xmlns:a16="http://schemas.microsoft.com/office/drawing/2014/main" id="{12F92381-148A-6DD5-98B9-CC4B0B47856E}"/>
              </a:ext>
            </a:extLst>
          </p:cNvPr>
          <p:cNvSpPr/>
          <p:nvPr/>
        </p:nvSpPr>
        <p:spPr>
          <a:xfrm>
            <a:off x="9803442" y="3402726"/>
            <a:ext cx="144000" cy="144000"/>
          </a:xfrm>
          <a:prstGeom prst="ellipse">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1" name="Elipse 60">
            <a:extLst>
              <a:ext uri="{FF2B5EF4-FFF2-40B4-BE49-F238E27FC236}">
                <a16:creationId xmlns:a16="http://schemas.microsoft.com/office/drawing/2014/main" id="{571CA27D-7EA3-041B-CFA5-6F4A9F7E6C04}"/>
              </a:ext>
            </a:extLst>
          </p:cNvPr>
          <p:cNvSpPr/>
          <p:nvPr/>
        </p:nvSpPr>
        <p:spPr>
          <a:xfrm>
            <a:off x="7970930" y="4087663"/>
            <a:ext cx="144000" cy="144000"/>
          </a:xfrm>
          <a:prstGeom prst="ellipse">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2" name="Elipse 61">
            <a:extLst>
              <a:ext uri="{FF2B5EF4-FFF2-40B4-BE49-F238E27FC236}">
                <a16:creationId xmlns:a16="http://schemas.microsoft.com/office/drawing/2014/main" id="{31726B81-386D-C200-0830-9AFEE54B00C8}"/>
              </a:ext>
            </a:extLst>
          </p:cNvPr>
          <p:cNvSpPr/>
          <p:nvPr/>
        </p:nvSpPr>
        <p:spPr>
          <a:xfrm>
            <a:off x="4184296" y="4087663"/>
            <a:ext cx="144000" cy="144000"/>
          </a:xfrm>
          <a:prstGeom prst="ellipse">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3" name="CuadroTexto 62">
            <a:extLst>
              <a:ext uri="{FF2B5EF4-FFF2-40B4-BE49-F238E27FC236}">
                <a16:creationId xmlns:a16="http://schemas.microsoft.com/office/drawing/2014/main" id="{9FB22C54-8828-7518-8880-503D23FE9D6E}"/>
              </a:ext>
            </a:extLst>
          </p:cNvPr>
          <p:cNvSpPr txBox="1"/>
          <p:nvPr/>
        </p:nvSpPr>
        <p:spPr>
          <a:xfrm>
            <a:off x="3137384" y="4719736"/>
            <a:ext cx="2230149" cy="1569660"/>
          </a:xfrm>
          <a:prstGeom prst="rect">
            <a:avLst/>
          </a:prstGeom>
          <a:noFill/>
        </p:spPr>
        <p:txBody>
          <a:bodyPr wrap="square" rtlCol="0">
            <a:spAutoFit/>
          </a:bodyPr>
          <a:lstStyle/>
          <a:p>
            <a:pPr algn="ctr"/>
            <a:r>
              <a:rPr lang="es-ES" sz="2400" dirty="0">
                <a:solidFill>
                  <a:srgbClr val="002060"/>
                </a:solidFill>
                <a:latin typeface="Montserrat Medium" panose="00000600000000000000" pitchFamily="50" charset="0"/>
              </a:rPr>
              <a:t>Reconoce tus grupos de interés </a:t>
            </a:r>
          </a:p>
          <a:p>
            <a:pPr algn="ctr"/>
            <a:endParaRPr lang="es-ES" sz="2400" dirty="0">
              <a:solidFill>
                <a:srgbClr val="002060"/>
              </a:solidFill>
              <a:latin typeface="Montserrat Medium" panose="00000600000000000000" pitchFamily="50" charset="0"/>
            </a:endParaRPr>
          </a:p>
        </p:txBody>
      </p:sp>
      <p:sp>
        <p:nvSpPr>
          <p:cNvPr id="64" name="CuadroTexto 63">
            <a:extLst>
              <a:ext uri="{FF2B5EF4-FFF2-40B4-BE49-F238E27FC236}">
                <a16:creationId xmlns:a16="http://schemas.microsoft.com/office/drawing/2014/main" id="{D0B6C2D7-3C58-6ABF-2737-3CC2302E4B52}"/>
              </a:ext>
            </a:extLst>
          </p:cNvPr>
          <p:cNvSpPr txBox="1"/>
          <p:nvPr/>
        </p:nvSpPr>
        <p:spPr>
          <a:xfrm>
            <a:off x="4225830" y="464877"/>
            <a:ext cx="3740338" cy="523220"/>
          </a:xfrm>
          <a:prstGeom prst="rect">
            <a:avLst/>
          </a:prstGeom>
          <a:noFill/>
        </p:spPr>
        <p:txBody>
          <a:bodyPr wrap="square" rtlCol="0">
            <a:spAutoFit/>
          </a:bodyPr>
          <a:lstStyle/>
          <a:p>
            <a:pPr algn="ctr"/>
            <a:r>
              <a:rPr lang="es-ES" sz="2800" dirty="0">
                <a:solidFill>
                  <a:srgbClr val="002060"/>
                </a:solidFill>
                <a:latin typeface="Montserrat Black" panose="00000A00000000000000" pitchFamily="50" charset="0"/>
              </a:rPr>
              <a:t>Metodología </a:t>
            </a:r>
          </a:p>
        </p:txBody>
      </p:sp>
    </p:spTree>
    <p:extLst>
      <p:ext uri="{BB962C8B-B14F-4D97-AF65-F5344CB8AC3E}">
        <p14:creationId xmlns:p14="http://schemas.microsoft.com/office/powerpoint/2010/main" val="47544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4000"/>
                                        <p:tgtEl>
                                          <p:spTgt spid="5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anim calcmode="lin" valueType="num">
                                      <p:cBhvr>
                                        <p:cTn id="17" dur="1000" fill="hold"/>
                                        <p:tgtEl>
                                          <p:spTgt spid="46"/>
                                        </p:tgtEl>
                                        <p:attrNameLst>
                                          <p:attrName>ppt_x</p:attrName>
                                        </p:attrNameLst>
                                      </p:cBhvr>
                                      <p:tavLst>
                                        <p:tav tm="0">
                                          <p:val>
                                            <p:strVal val="#ppt_x"/>
                                          </p:val>
                                        </p:tav>
                                        <p:tav tm="100000">
                                          <p:val>
                                            <p:strVal val="#ppt_x"/>
                                          </p:val>
                                        </p:tav>
                                      </p:tavLst>
                                    </p:anim>
                                    <p:anim calcmode="lin" valueType="num">
                                      <p:cBhvr>
                                        <p:cTn id="18" dur="1000" fill="hold"/>
                                        <p:tgtEl>
                                          <p:spTgt spid="4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anim calcmode="lin" valueType="num">
                                      <p:cBhvr>
                                        <p:cTn id="22" dur="1000" fill="hold"/>
                                        <p:tgtEl>
                                          <p:spTgt spid="53"/>
                                        </p:tgtEl>
                                        <p:attrNameLst>
                                          <p:attrName>ppt_x</p:attrName>
                                        </p:attrNameLst>
                                      </p:cBhvr>
                                      <p:tavLst>
                                        <p:tav tm="0">
                                          <p:val>
                                            <p:strVal val="#ppt_x"/>
                                          </p:val>
                                        </p:tav>
                                        <p:tav tm="100000">
                                          <p:val>
                                            <p:strVal val="#ppt_x"/>
                                          </p:val>
                                        </p:tav>
                                      </p:tavLst>
                                    </p:anim>
                                    <p:anim calcmode="lin" valueType="num">
                                      <p:cBhvr>
                                        <p:cTn id="23" dur="1000" fill="hold"/>
                                        <p:tgtEl>
                                          <p:spTgt spid="53"/>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500"/>
                                        <p:tgtEl>
                                          <p:spTgt spid="62"/>
                                        </p:tgtEl>
                                      </p:cBhvr>
                                    </p:animEffect>
                                  </p:childTnLst>
                                </p:cTn>
                              </p:par>
                              <p:par>
                                <p:cTn id="27" presetID="47" presetClass="entr" presetSubtype="0" fill="hold" nodeType="withEffect">
                                  <p:stCondLst>
                                    <p:cond delay="100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anim calcmode="lin" valueType="num">
                                      <p:cBhvr>
                                        <p:cTn id="30" dur="1000" fill="hold"/>
                                        <p:tgtEl>
                                          <p:spTgt spid="54"/>
                                        </p:tgtEl>
                                        <p:attrNameLst>
                                          <p:attrName>ppt_x</p:attrName>
                                        </p:attrNameLst>
                                      </p:cBhvr>
                                      <p:tavLst>
                                        <p:tav tm="0">
                                          <p:val>
                                            <p:strVal val="#ppt_x"/>
                                          </p:val>
                                        </p:tav>
                                        <p:tav tm="100000">
                                          <p:val>
                                            <p:strVal val="#ppt_x"/>
                                          </p:val>
                                        </p:tav>
                                      </p:tavLst>
                                    </p:anim>
                                    <p:anim calcmode="lin" valueType="num">
                                      <p:cBhvr>
                                        <p:cTn id="31" dur="1000" fill="hold"/>
                                        <p:tgtEl>
                                          <p:spTgt spid="54"/>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150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par>
                                <p:cTn id="35" presetID="42" presetClass="entr" presetSubtype="0" fill="hold" grpId="0" nodeType="withEffect">
                                  <p:stCondLst>
                                    <p:cond delay="150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50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par>
                                <p:cTn id="45" presetID="10" presetClass="entr" presetSubtype="0" fill="hold" grpId="0" nodeType="withEffect">
                                  <p:stCondLst>
                                    <p:cond delay="200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par>
                                <p:cTn id="48" presetID="42" presetClass="entr" presetSubtype="0" fill="hold" grpId="0" nodeType="withEffect">
                                  <p:stCondLst>
                                    <p:cond delay="200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1000"/>
                                        <p:tgtEl>
                                          <p:spTgt spid="47"/>
                                        </p:tgtEl>
                                      </p:cBhvr>
                                    </p:animEffect>
                                    <p:anim calcmode="lin" valueType="num">
                                      <p:cBhvr>
                                        <p:cTn id="51" dur="1000" fill="hold"/>
                                        <p:tgtEl>
                                          <p:spTgt spid="47"/>
                                        </p:tgtEl>
                                        <p:attrNameLst>
                                          <p:attrName>ppt_x</p:attrName>
                                        </p:attrNameLst>
                                      </p:cBhvr>
                                      <p:tavLst>
                                        <p:tav tm="0">
                                          <p:val>
                                            <p:strVal val="#ppt_x"/>
                                          </p:val>
                                        </p:tav>
                                        <p:tav tm="100000">
                                          <p:val>
                                            <p:strVal val="#ppt_x"/>
                                          </p:val>
                                        </p:tav>
                                      </p:tavLst>
                                    </p:anim>
                                    <p:anim calcmode="lin" valueType="num">
                                      <p:cBhvr>
                                        <p:cTn id="52" dur="1000" fill="hold"/>
                                        <p:tgtEl>
                                          <p:spTgt spid="47"/>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200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1000"/>
                                        <p:tgtEl>
                                          <p:spTgt spid="52"/>
                                        </p:tgtEl>
                                      </p:cBhvr>
                                    </p:animEffect>
                                    <p:anim calcmode="lin" valueType="num">
                                      <p:cBhvr>
                                        <p:cTn id="56" dur="1000" fill="hold"/>
                                        <p:tgtEl>
                                          <p:spTgt spid="52"/>
                                        </p:tgtEl>
                                        <p:attrNameLst>
                                          <p:attrName>ppt_x</p:attrName>
                                        </p:attrNameLst>
                                      </p:cBhvr>
                                      <p:tavLst>
                                        <p:tav tm="0">
                                          <p:val>
                                            <p:strVal val="#ppt_x"/>
                                          </p:val>
                                        </p:tav>
                                        <p:tav tm="100000">
                                          <p:val>
                                            <p:strVal val="#ppt_x"/>
                                          </p:val>
                                        </p:tav>
                                      </p:tavLst>
                                    </p:anim>
                                    <p:anim calcmode="lin" valueType="num">
                                      <p:cBhvr>
                                        <p:cTn id="57" dur="1000" fill="hold"/>
                                        <p:tgtEl>
                                          <p:spTgt spid="52"/>
                                        </p:tgtEl>
                                        <p:attrNameLst>
                                          <p:attrName>ppt_y</p:attrName>
                                        </p:attrNameLst>
                                      </p:cBhvr>
                                      <p:tavLst>
                                        <p:tav tm="0">
                                          <p:val>
                                            <p:strVal val="#ppt_y-.1"/>
                                          </p:val>
                                        </p:tav>
                                        <p:tav tm="100000">
                                          <p:val>
                                            <p:strVal val="#ppt_y"/>
                                          </p:val>
                                        </p:tav>
                                      </p:tavLst>
                                    </p:anim>
                                  </p:childTnLst>
                                </p:cTn>
                              </p:par>
                              <p:par>
                                <p:cTn id="58" presetID="10" presetClass="entr" presetSubtype="0" fill="hold" grpId="0" nodeType="withEffect">
                                  <p:stCondLst>
                                    <p:cond delay="250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cTn>
                              </p:par>
                              <p:par>
                                <p:cTn id="61" presetID="42" presetClass="entr" presetSubtype="0" fill="hold" grpId="0" nodeType="withEffect">
                                  <p:stCondLst>
                                    <p:cond delay="250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1000"/>
                                        <p:tgtEl>
                                          <p:spTgt spid="49"/>
                                        </p:tgtEl>
                                      </p:cBhvr>
                                    </p:animEffect>
                                    <p:anim calcmode="lin" valueType="num">
                                      <p:cBhvr>
                                        <p:cTn id="64" dur="1000" fill="hold"/>
                                        <p:tgtEl>
                                          <p:spTgt spid="49"/>
                                        </p:tgtEl>
                                        <p:attrNameLst>
                                          <p:attrName>ppt_x</p:attrName>
                                        </p:attrNameLst>
                                      </p:cBhvr>
                                      <p:tavLst>
                                        <p:tav tm="0">
                                          <p:val>
                                            <p:strVal val="#ppt_x"/>
                                          </p:val>
                                        </p:tav>
                                        <p:tav tm="100000">
                                          <p:val>
                                            <p:strVal val="#ppt_x"/>
                                          </p:val>
                                        </p:tav>
                                      </p:tavLst>
                                    </p:anim>
                                    <p:anim calcmode="lin" valueType="num">
                                      <p:cBhvr>
                                        <p:cTn id="65" dur="1000" fill="hold"/>
                                        <p:tgtEl>
                                          <p:spTgt spid="4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250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1000"/>
                                        <p:tgtEl>
                                          <p:spTgt spid="50"/>
                                        </p:tgtEl>
                                      </p:cBhvr>
                                    </p:animEffect>
                                    <p:anim calcmode="lin" valueType="num">
                                      <p:cBhvr>
                                        <p:cTn id="69" dur="1000" fill="hold"/>
                                        <p:tgtEl>
                                          <p:spTgt spid="50"/>
                                        </p:tgtEl>
                                        <p:attrNameLst>
                                          <p:attrName>ppt_x</p:attrName>
                                        </p:attrNameLst>
                                      </p:cBhvr>
                                      <p:tavLst>
                                        <p:tav tm="0">
                                          <p:val>
                                            <p:strVal val="#ppt_x"/>
                                          </p:val>
                                        </p:tav>
                                        <p:tav tm="100000">
                                          <p:val>
                                            <p:strVal val="#ppt_x"/>
                                          </p:val>
                                        </p:tav>
                                      </p:tavLst>
                                    </p:anim>
                                    <p:anim calcmode="lin" valueType="num">
                                      <p:cBhvr>
                                        <p:cTn id="70" dur="1000" fill="hold"/>
                                        <p:tgtEl>
                                          <p:spTgt spid="50"/>
                                        </p:tgtEl>
                                        <p:attrNameLst>
                                          <p:attrName>ppt_y</p:attrName>
                                        </p:attrNameLst>
                                      </p:cBhvr>
                                      <p:tavLst>
                                        <p:tav tm="0">
                                          <p:val>
                                            <p:strVal val="#ppt_y+.1"/>
                                          </p:val>
                                        </p:tav>
                                        <p:tav tm="100000">
                                          <p:val>
                                            <p:strVal val="#ppt_y"/>
                                          </p:val>
                                        </p:tav>
                                      </p:tavLst>
                                    </p:anim>
                                  </p:childTnLst>
                                </p:cTn>
                              </p:par>
                              <p:par>
                                <p:cTn id="71" presetID="10" presetClass="entr" presetSubtype="0" fill="hold" grpId="0" nodeType="withEffect">
                                  <p:stCondLst>
                                    <p:cond delay="300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500"/>
                                        <p:tgtEl>
                                          <p:spTgt spid="57"/>
                                        </p:tgtEl>
                                      </p:cBhvr>
                                    </p:animEffect>
                                  </p:childTnLst>
                                </p:cTn>
                              </p:par>
                              <p:par>
                                <p:cTn id="74" presetID="42" presetClass="entr" presetSubtype="0" fill="hold" grpId="0" nodeType="withEffect">
                                  <p:stCondLst>
                                    <p:cond delay="150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1000"/>
                                        <p:tgtEl>
                                          <p:spTgt spid="63"/>
                                        </p:tgtEl>
                                      </p:cBhvr>
                                    </p:animEffect>
                                    <p:anim calcmode="lin" valueType="num">
                                      <p:cBhvr>
                                        <p:cTn id="77" dur="1000" fill="hold"/>
                                        <p:tgtEl>
                                          <p:spTgt spid="63"/>
                                        </p:tgtEl>
                                        <p:attrNameLst>
                                          <p:attrName>ppt_x</p:attrName>
                                        </p:attrNameLst>
                                      </p:cBhvr>
                                      <p:tavLst>
                                        <p:tav tm="0">
                                          <p:val>
                                            <p:strVal val="#ppt_x"/>
                                          </p:val>
                                        </p:tav>
                                        <p:tav tm="100000">
                                          <p:val>
                                            <p:strVal val="#ppt_x"/>
                                          </p:val>
                                        </p:tav>
                                      </p:tavLst>
                                    </p:anim>
                                    <p:anim calcmode="lin" valueType="num">
                                      <p:cBhvr>
                                        <p:cTn id="7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5" grpId="0" animBg="1"/>
      <p:bldP spid="56" grpId="0" animBg="1"/>
      <p:bldP spid="57" grpId="0" animBg="1"/>
      <p:bldP spid="58" grpId="0" animBg="1"/>
      <p:bldP spid="59" grpId="0" animBg="1"/>
      <p:bldP spid="60" grpId="0" animBg="1"/>
      <p:bldP spid="61" grpId="0" animBg="1"/>
      <p:bldP spid="62" grpId="0" animBg="1"/>
      <p:bldP spid="6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691B-1445-B576-B795-60F91474F610}"/>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E110325B-C452-35FA-ECCE-424A75D45EFD}"/>
              </a:ext>
            </a:extLst>
          </p:cNvPr>
          <p:cNvSpPr txBox="1"/>
          <p:nvPr/>
        </p:nvSpPr>
        <p:spPr>
          <a:xfrm>
            <a:off x="1520698" y="1114214"/>
            <a:ext cx="9150604" cy="461665"/>
          </a:xfrm>
          <a:prstGeom prst="rect">
            <a:avLst/>
          </a:prstGeom>
          <a:noFill/>
        </p:spPr>
        <p:txBody>
          <a:bodyPr wrap="square" rtlCol="0">
            <a:spAutoFit/>
          </a:bodyPr>
          <a:lstStyle/>
          <a:p>
            <a:pPr algn="ctr"/>
            <a:r>
              <a:rPr lang="es-ES" sz="2400" b="1" dirty="0">
                <a:solidFill>
                  <a:srgbClr val="002060"/>
                </a:solidFill>
                <a:latin typeface="Montserrat" panose="00000500000000000000" pitchFamily="2" charset="0"/>
              </a:rPr>
              <a:t>Establece tus temas o asuntos materiales</a:t>
            </a:r>
            <a:endParaRPr lang="es-ES" b="1" dirty="0">
              <a:solidFill>
                <a:srgbClr val="002060"/>
              </a:solidFill>
              <a:latin typeface="Montserrat" panose="00000500000000000000" pitchFamily="2" charset="0"/>
            </a:endParaRPr>
          </a:p>
        </p:txBody>
      </p:sp>
      <p:sp>
        <p:nvSpPr>
          <p:cNvPr id="5" name="CuadroTexto 4">
            <a:extLst>
              <a:ext uri="{FF2B5EF4-FFF2-40B4-BE49-F238E27FC236}">
                <a16:creationId xmlns:a16="http://schemas.microsoft.com/office/drawing/2014/main" id="{9B2D1474-0E22-9EB0-5553-84F48AA188D2}"/>
              </a:ext>
            </a:extLst>
          </p:cNvPr>
          <p:cNvSpPr txBox="1"/>
          <p:nvPr/>
        </p:nvSpPr>
        <p:spPr>
          <a:xfrm>
            <a:off x="344419" y="2678721"/>
            <a:ext cx="2182162" cy="369332"/>
          </a:xfrm>
          <a:prstGeom prst="rect">
            <a:avLst/>
          </a:prstGeom>
          <a:noFill/>
        </p:spPr>
        <p:txBody>
          <a:bodyPr wrap="square" rtlCol="0">
            <a:spAutoFit/>
          </a:bodyPr>
          <a:lstStyle/>
          <a:p>
            <a:pPr algn="ctr"/>
            <a:r>
              <a:rPr lang="es-ES" b="1" dirty="0">
                <a:solidFill>
                  <a:srgbClr val="002060"/>
                </a:solidFill>
                <a:latin typeface="Montserrat Medium" panose="00000600000000000000" pitchFamily="50" charset="0"/>
              </a:rPr>
              <a:t>Ambientales</a:t>
            </a:r>
          </a:p>
        </p:txBody>
      </p:sp>
      <p:sp>
        <p:nvSpPr>
          <p:cNvPr id="6" name="CuadroTexto 5">
            <a:extLst>
              <a:ext uri="{FF2B5EF4-FFF2-40B4-BE49-F238E27FC236}">
                <a16:creationId xmlns:a16="http://schemas.microsoft.com/office/drawing/2014/main" id="{16BB78D0-9C99-8242-ED7A-9208475EA92B}"/>
              </a:ext>
            </a:extLst>
          </p:cNvPr>
          <p:cNvSpPr txBox="1"/>
          <p:nvPr/>
        </p:nvSpPr>
        <p:spPr>
          <a:xfrm>
            <a:off x="727815" y="5885726"/>
            <a:ext cx="1432474" cy="369332"/>
          </a:xfrm>
          <a:prstGeom prst="rect">
            <a:avLst/>
          </a:prstGeom>
          <a:noFill/>
        </p:spPr>
        <p:txBody>
          <a:bodyPr wrap="square" rtlCol="0">
            <a:spAutoFit/>
          </a:bodyPr>
          <a:lstStyle/>
          <a:p>
            <a:pPr algn="ctr"/>
            <a:r>
              <a:rPr lang="es-ES" b="1" dirty="0">
                <a:solidFill>
                  <a:srgbClr val="002060"/>
                </a:solidFill>
                <a:latin typeface="Montserrat Medium" panose="00000600000000000000" pitchFamily="50" charset="0"/>
              </a:rPr>
              <a:t>Sociales</a:t>
            </a:r>
          </a:p>
        </p:txBody>
      </p:sp>
      <p:sp>
        <p:nvSpPr>
          <p:cNvPr id="7" name="CuadroTexto 6">
            <a:extLst>
              <a:ext uri="{FF2B5EF4-FFF2-40B4-BE49-F238E27FC236}">
                <a16:creationId xmlns:a16="http://schemas.microsoft.com/office/drawing/2014/main" id="{61460E14-E1E8-810D-851A-5ECE27B12E1E}"/>
              </a:ext>
            </a:extLst>
          </p:cNvPr>
          <p:cNvSpPr txBox="1"/>
          <p:nvPr/>
        </p:nvSpPr>
        <p:spPr>
          <a:xfrm>
            <a:off x="2171158" y="2646248"/>
            <a:ext cx="2182161" cy="369332"/>
          </a:xfrm>
          <a:prstGeom prst="rect">
            <a:avLst/>
          </a:prstGeom>
          <a:noFill/>
        </p:spPr>
        <p:txBody>
          <a:bodyPr wrap="square" rtlCol="0">
            <a:spAutoFit/>
          </a:bodyPr>
          <a:lstStyle/>
          <a:p>
            <a:pPr algn="ctr"/>
            <a:r>
              <a:rPr lang="es-ES" b="1" dirty="0">
                <a:solidFill>
                  <a:srgbClr val="002060"/>
                </a:solidFill>
                <a:latin typeface="Montserrat Medium" panose="00000600000000000000" pitchFamily="50" charset="0"/>
              </a:rPr>
              <a:t>Económicos</a:t>
            </a:r>
            <a:r>
              <a:rPr lang="es-ES" b="1" dirty="0">
                <a:solidFill>
                  <a:srgbClr val="1C1C1C"/>
                </a:solidFill>
                <a:latin typeface="Montserrat Medium" panose="00000600000000000000" pitchFamily="50" charset="0"/>
              </a:rPr>
              <a:t> </a:t>
            </a:r>
          </a:p>
        </p:txBody>
      </p:sp>
      <p:sp>
        <p:nvSpPr>
          <p:cNvPr id="8" name="CuadroTexto 7">
            <a:extLst>
              <a:ext uri="{FF2B5EF4-FFF2-40B4-BE49-F238E27FC236}">
                <a16:creationId xmlns:a16="http://schemas.microsoft.com/office/drawing/2014/main" id="{5C167D68-5C9B-B0C6-9DF1-E358AC9832C3}"/>
              </a:ext>
            </a:extLst>
          </p:cNvPr>
          <p:cNvSpPr txBox="1"/>
          <p:nvPr/>
        </p:nvSpPr>
        <p:spPr>
          <a:xfrm>
            <a:off x="2281357" y="5885726"/>
            <a:ext cx="2182160" cy="369332"/>
          </a:xfrm>
          <a:prstGeom prst="rect">
            <a:avLst/>
          </a:prstGeom>
          <a:noFill/>
        </p:spPr>
        <p:txBody>
          <a:bodyPr wrap="square" rtlCol="0">
            <a:spAutoFit/>
          </a:bodyPr>
          <a:lstStyle/>
          <a:p>
            <a:pPr algn="ctr"/>
            <a:r>
              <a:rPr lang="es-ES" b="1" dirty="0">
                <a:solidFill>
                  <a:srgbClr val="002060"/>
                </a:solidFill>
                <a:latin typeface="Montserrat Medium" panose="00000600000000000000" pitchFamily="50" charset="0"/>
              </a:rPr>
              <a:t>Gobernanza</a:t>
            </a:r>
          </a:p>
        </p:txBody>
      </p:sp>
      <p:sp>
        <p:nvSpPr>
          <p:cNvPr id="9" name="Rectángulo: esquinas redondeadas 8">
            <a:extLst>
              <a:ext uri="{FF2B5EF4-FFF2-40B4-BE49-F238E27FC236}">
                <a16:creationId xmlns:a16="http://schemas.microsoft.com/office/drawing/2014/main" id="{86F2FE29-7432-C5D7-46A1-30DA20333FEF}"/>
              </a:ext>
            </a:extLst>
          </p:cNvPr>
          <p:cNvSpPr/>
          <p:nvPr/>
        </p:nvSpPr>
        <p:spPr>
          <a:xfrm>
            <a:off x="768577" y="3211313"/>
            <a:ext cx="1327078" cy="1159906"/>
          </a:xfrm>
          <a:prstGeom prst="roundRect">
            <a:avLst>
              <a:gd name="adj" fmla="val 8650"/>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sp>
        <p:nvSpPr>
          <p:cNvPr id="10" name="Rectángulo: esquinas redondeadas 9">
            <a:extLst>
              <a:ext uri="{FF2B5EF4-FFF2-40B4-BE49-F238E27FC236}">
                <a16:creationId xmlns:a16="http://schemas.microsoft.com/office/drawing/2014/main" id="{7F5BE1DA-E4B5-804F-5F69-76C21F294296}"/>
              </a:ext>
            </a:extLst>
          </p:cNvPr>
          <p:cNvSpPr/>
          <p:nvPr/>
        </p:nvSpPr>
        <p:spPr>
          <a:xfrm>
            <a:off x="876656" y="3098562"/>
            <a:ext cx="1327078" cy="1159906"/>
          </a:xfrm>
          <a:prstGeom prst="roundRect">
            <a:avLst>
              <a:gd name="adj" fmla="val 8650"/>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sp>
        <p:nvSpPr>
          <p:cNvPr id="11" name="Rectángulo: esquinas redondeadas 10">
            <a:extLst>
              <a:ext uri="{FF2B5EF4-FFF2-40B4-BE49-F238E27FC236}">
                <a16:creationId xmlns:a16="http://schemas.microsoft.com/office/drawing/2014/main" id="{189DAFCC-C5C8-028D-0512-817ECB59759F}"/>
              </a:ext>
            </a:extLst>
          </p:cNvPr>
          <p:cNvSpPr/>
          <p:nvPr/>
        </p:nvSpPr>
        <p:spPr>
          <a:xfrm>
            <a:off x="768577" y="4692838"/>
            <a:ext cx="1327078" cy="1104461"/>
          </a:xfrm>
          <a:prstGeom prst="roundRect">
            <a:avLst>
              <a:gd name="adj" fmla="val 8650"/>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sp>
        <p:nvSpPr>
          <p:cNvPr id="12" name="Rectángulo: esquinas redondeadas 11">
            <a:extLst>
              <a:ext uri="{FF2B5EF4-FFF2-40B4-BE49-F238E27FC236}">
                <a16:creationId xmlns:a16="http://schemas.microsoft.com/office/drawing/2014/main" id="{B3EDF32B-4225-8B7E-7833-B5B1C3E44366}"/>
              </a:ext>
            </a:extLst>
          </p:cNvPr>
          <p:cNvSpPr/>
          <p:nvPr/>
        </p:nvSpPr>
        <p:spPr>
          <a:xfrm>
            <a:off x="876656" y="4580087"/>
            <a:ext cx="1327078" cy="1104461"/>
          </a:xfrm>
          <a:prstGeom prst="roundRect">
            <a:avLst>
              <a:gd name="adj" fmla="val 8650"/>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sp>
        <p:nvSpPr>
          <p:cNvPr id="13" name="Rectángulo: esquinas redondeadas 12">
            <a:extLst>
              <a:ext uri="{FF2B5EF4-FFF2-40B4-BE49-F238E27FC236}">
                <a16:creationId xmlns:a16="http://schemas.microsoft.com/office/drawing/2014/main" id="{E6CE21F6-9AD3-8FB5-D14F-32BDDB33FC50}"/>
              </a:ext>
            </a:extLst>
          </p:cNvPr>
          <p:cNvSpPr/>
          <p:nvPr/>
        </p:nvSpPr>
        <p:spPr>
          <a:xfrm>
            <a:off x="2644440" y="3319132"/>
            <a:ext cx="1235598" cy="1054968"/>
          </a:xfrm>
          <a:prstGeom prst="roundRect">
            <a:avLst>
              <a:gd name="adj" fmla="val 8650"/>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sp>
        <p:nvSpPr>
          <p:cNvPr id="14" name="Rectángulo: esquinas redondeadas 13">
            <a:extLst>
              <a:ext uri="{FF2B5EF4-FFF2-40B4-BE49-F238E27FC236}">
                <a16:creationId xmlns:a16="http://schemas.microsoft.com/office/drawing/2014/main" id="{E30A30AC-EDC1-CDB4-2D68-23095EB93AAE}"/>
              </a:ext>
            </a:extLst>
          </p:cNvPr>
          <p:cNvSpPr/>
          <p:nvPr/>
        </p:nvSpPr>
        <p:spPr>
          <a:xfrm>
            <a:off x="2752519" y="3206381"/>
            <a:ext cx="1235598" cy="1054968"/>
          </a:xfrm>
          <a:prstGeom prst="roundRect">
            <a:avLst>
              <a:gd name="adj" fmla="val 8650"/>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sp>
        <p:nvSpPr>
          <p:cNvPr id="15" name="Rectángulo: esquinas redondeadas 14">
            <a:extLst>
              <a:ext uri="{FF2B5EF4-FFF2-40B4-BE49-F238E27FC236}">
                <a16:creationId xmlns:a16="http://schemas.microsoft.com/office/drawing/2014/main" id="{FE838823-F721-E21B-3DE9-E8D662DAF5E2}"/>
              </a:ext>
            </a:extLst>
          </p:cNvPr>
          <p:cNvSpPr/>
          <p:nvPr/>
        </p:nvSpPr>
        <p:spPr>
          <a:xfrm>
            <a:off x="2644440" y="4649502"/>
            <a:ext cx="1235598" cy="1147797"/>
          </a:xfrm>
          <a:prstGeom prst="roundRect">
            <a:avLst>
              <a:gd name="adj" fmla="val 8650"/>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sp>
        <p:nvSpPr>
          <p:cNvPr id="16" name="Rectángulo: esquinas redondeadas 15">
            <a:extLst>
              <a:ext uri="{FF2B5EF4-FFF2-40B4-BE49-F238E27FC236}">
                <a16:creationId xmlns:a16="http://schemas.microsoft.com/office/drawing/2014/main" id="{999120E8-65AA-0DF1-B758-BEDF11DB0A7F}"/>
              </a:ext>
            </a:extLst>
          </p:cNvPr>
          <p:cNvSpPr/>
          <p:nvPr/>
        </p:nvSpPr>
        <p:spPr>
          <a:xfrm>
            <a:off x="2752519" y="4536751"/>
            <a:ext cx="1235598" cy="1147797"/>
          </a:xfrm>
          <a:prstGeom prst="roundRect">
            <a:avLst>
              <a:gd name="adj" fmla="val 8650"/>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dirty="0"/>
          </a:p>
        </p:txBody>
      </p:sp>
      <p:pic>
        <p:nvPicPr>
          <p:cNvPr id="17" name="Picture 2" descr="Equipo Icono Grupo Icono Azul Personas Vector Ilustración Ilustración del  Vector - Ilustración de negocios, verde: 215587009">
            <a:extLst>
              <a:ext uri="{FF2B5EF4-FFF2-40B4-BE49-F238E27FC236}">
                <a16:creationId xmlns:a16="http://schemas.microsoft.com/office/drawing/2014/main" id="{49F684E5-A402-2D4A-74AF-ECB0E702E1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4586" y="3015580"/>
            <a:ext cx="3201537" cy="3201537"/>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215857D1-5354-0761-D2BC-228437B2CB81}"/>
              </a:ext>
            </a:extLst>
          </p:cNvPr>
          <p:cNvSpPr txBox="1"/>
          <p:nvPr/>
        </p:nvSpPr>
        <p:spPr>
          <a:xfrm>
            <a:off x="4710478" y="1990600"/>
            <a:ext cx="2949751" cy="461665"/>
          </a:xfrm>
          <a:prstGeom prst="rect">
            <a:avLst/>
          </a:prstGeom>
          <a:noFill/>
        </p:spPr>
        <p:txBody>
          <a:bodyPr wrap="square" rtlCol="0">
            <a:spAutoFit/>
          </a:bodyPr>
          <a:lstStyle/>
          <a:p>
            <a:pPr algn="ctr"/>
            <a:r>
              <a:rPr lang="es-ES" sz="2400" dirty="0">
                <a:solidFill>
                  <a:srgbClr val="002060"/>
                </a:solidFill>
                <a:latin typeface="Montserrat Black" panose="00000A00000000000000" pitchFamily="50" charset="0"/>
              </a:rPr>
              <a:t>Validación </a:t>
            </a:r>
            <a:endParaRPr lang="es-ES" dirty="0">
              <a:solidFill>
                <a:srgbClr val="002060"/>
              </a:solidFill>
              <a:latin typeface="Montserrat Black" panose="00000A00000000000000" pitchFamily="50" charset="0"/>
            </a:endParaRPr>
          </a:p>
        </p:txBody>
      </p:sp>
      <p:sp>
        <p:nvSpPr>
          <p:cNvPr id="19" name="CuadroTexto 18">
            <a:extLst>
              <a:ext uri="{FF2B5EF4-FFF2-40B4-BE49-F238E27FC236}">
                <a16:creationId xmlns:a16="http://schemas.microsoft.com/office/drawing/2014/main" id="{2778D49A-928D-9773-01E4-95C756526FDC}"/>
              </a:ext>
            </a:extLst>
          </p:cNvPr>
          <p:cNvSpPr txBox="1"/>
          <p:nvPr/>
        </p:nvSpPr>
        <p:spPr>
          <a:xfrm>
            <a:off x="983647" y="1990600"/>
            <a:ext cx="2949751" cy="461665"/>
          </a:xfrm>
          <a:prstGeom prst="rect">
            <a:avLst/>
          </a:prstGeom>
          <a:noFill/>
        </p:spPr>
        <p:txBody>
          <a:bodyPr wrap="square" rtlCol="0">
            <a:spAutoFit/>
          </a:bodyPr>
          <a:lstStyle/>
          <a:p>
            <a:pPr algn="ctr"/>
            <a:r>
              <a:rPr lang="es-ES" sz="2400" dirty="0">
                <a:solidFill>
                  <a:srgbClr val="002060"/>
                </a:solidFill>
                <a:latin typeface="Montserrat Black" panose="00000A00000000000000" pitchFamily="50" charset="0"/>
              </a:rPr>
              <a:t>Priorización </a:t>
            </a:r>
            <a:endParaRPr lang="es-ES" dirty="0">
              <a:solidFill>
                <a:srgbClr val="002060"/>
              </a:solidFill>
              <a:latin typeface="Montserrat Black" panose="00000A00000000000000" pitchFamily="50" charset="0"/>
            </a:endParaRPr>
          </a:p>
        </p:txBody>
      </p:sp>
      <p:sp>
        <p:nvSpPr>
          <p:cNvPr id="20" name="CuadroTexto 19">
            <a:extLst>
              <a:ext uri="{FF2B5EF4-FFF2-40B4-BE49-F238E27FC236}">
                <a16:creationId xmlns:a16="http://schemas.microsoft.com/office/drawing/2014/main" id="{EEAE3A37-6B3F-71EC-B876-883EF108DBD2}"/>
              </a:ext>
            </a:extLst>
          </p:cNvPr>
          <p:cNvSpPr txBox="1"/>
          <p:nvPr/>
        </p:nvSpPr>
        <p:spPr>
          <a:xfrm>
            <a:off x="8396509" y="1990600"/>
            <a:ext cx="2949751" cy="461665"/>
          </a:xfrm>
          <a:prstGeom prst="rect">
            <a:avLst/>
          </a:prstGeom>
          <a:noFill/>
        </p:spPr>
        <p:txBody>
          <a:bodyPr wrap="square" rtlCol="0">
            <a:spAutoFit/>
          </a:bodyPr>
          <a:lstStyle/>
          <a:p>
            <a:pPr algn="ctr"/>
            <a:r>
              <a:rPr lang="es-ES" sz="2400" dirty="0">
                <a:solidFill>
                  <a:srgbClr val="002060"/>
                </a:solidFill>
                <a:latin typeface="Montserrat Black" panose="00000A00000000000000" pitchFamily="50" charset="0"/>
              </a:rPr>
              <a:t>Resultado</a:t>
            </a:r>
            <a:endParaRPr lang="es-ES" dirty="0">
              <a:solidFill>
                <a:srgbClr val="002060"/>
              </a:solidFill>
              <a:latin typeface="Montserrat Black" panose="00000A00000000000000" pitchFamily="50" charset="0"/>
            </a:endParaRPr>
          </a:p>
        </p:txBody>
      </p:sp>
      <p:pic>
        <p:nvPicPr>
          <p:cNvPr id="21" name="Picture 10" descr="Captura de pantalla 2015-07-22 a las 19.10.56">
            <a:extLst>
              <a:ext uri="{FF2B5EF4-FFF2-40B4-BE49-F238E27FC236}">
                <a16:creationId xmlns:a16="http://schemas.microsoft.com/office/drawing/2014/main" id="{16604897-5A8E-14E8-E7E8-F357C8C718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115"/>
          <a:stretch/>
        </p:blipFill>
        <p:spPr bwMode="auto">
          <a:xfrm>
            <a:off x="7912400" y="2672923"/>
            <a:ext cx="3789768" cy="376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520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07C62-D19B-B7E5-53A7-139E2EAEA68D}"/>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9943803D-7FF0-4AA3-F546-91EC74E705EC}"/>
              </a:ext>
            </a:extLst>
          </p:cNvPr>
          <p:cNvSpPr txBox="1"/>
          <p:nvPr/>
        </p:nvSpPr>
        <p:spPr>
          <a:xfrm>
            <a:off x="6201564" y="3429000"/>
            <a:ext cx="4941439" cy="523220"/>
          </a:xfrm>
          <a:prstGeom prst="rect">
            <a:avLst/>
          </a:prstGeom>
          <a:noFill/>
        </p:spPr>
        <p:txBody>
          <a:bodyPr wrap="square" rtlCol="0">
            <a:spAutoFit/>
          </a:bodyPr>
          <a:lstStyle/>
          <a:p>
            <a:pPr algn="ctr"/>
            <a:r>
              <a:rPr lang="es-ES" sz="2800" b="1" dirty="0">
                <a:solidFill>
                  <a:srgbClr val="002060"/>
                </a:solidFill>
                <a:latin typeface="Montserrat Medium" panose="00000600000000000000" pitchFamily="50" charset="0"/>
              </a:rPr>
              <a:t>Comparables</a:t>
            </a:r>
          </a:p>
        </p:txBody>
      </p:sp>
      <p:sp>
        <p:nvSpPr>
          <p:cNvPr id="8" name="CuadroTexto 7">
            <a:extLst>
              <a:ext uri="{FF2B5EF4-FFF2-40B4-BE49-F238E27FC236}">
                <a16:creationId xmlns:a16="http://schemas.microsoft.com/office/drawing/2014/main" id="{B1C1B028-398E-719C-3B34-CEA86F703A58}"/>
              </a:ext>
            </a:extLst>
          </p:cNvPr>
          <p:cNvSpPr txBox="1"/>
          <p:nvPr/>
        </p:nvSpPr>
        <p:spPr>
          <a:xfrm>
            <a:off x="-282483" y="5351056"/>
            <a:ext cx="5561017" cy="523220"/>
          </a:xfrm>
          <a:prstGeom prst="rect">
            <a:avLst/>
          </a:prstGeom>
          <a:noFill/>
        </p:spPr>
        <p:txBody>
          <a:bodyPr wrap="square" rtlCol="0">
            <a:spAutoFit/>
          </a:bodyPr>
          <a:lstStyle/>
          <a:p>
            <a:pPr algn="ctr"/>
            <a:r>
              <a:rPr lang="es-ES" sz="2800" b="1" dirty="0">
                <a:solidFill>
                  <a:srgbClr val="002060"/>
                </a:solidFill>
                <a:latin typeface="Montserrat Medium" panose="00000600000000000000" pitchFamily="50" charset="0"/>
              </a:rPr>
              <a:t>Pertinentes</a:t>
            </a:r>
          </a:p>
        </p:txBody>
      </p:sp>
      <p:sp>
        <p:nvSpPr>
          <p:cNvPr id="9" name="CuadroTexto 8">
            <a:extLst>
              <a:ext uri="{FF2B5EF4-FFF2-40B4-BE49-F238E27FC236}">
                <a16:creationId xmlns:a16="http://schemas.microsoft.com/office/drawing/2014/main" id="{1EFDBFF6-AD25-9261-E60F-5FFC27460739}"/>
              </a:ext>
            </a:extLst>
          </p:cNvPr>
          <p:cNvSpPr txBox="1"/>
          <p:nvPr/>
        </p:nvSpPr>
        <p:spPr>
          <a:xfrm>
            <a:off x="1518788" y="2618186"/>
            <a:ext cx="3175028" cy="523220"/>
          </a:xfrm>
          <a:prstGeom prst="rect">
            <a:avLst/>
          </a:prstGeom>
          <a:noFill/>
        </p:spPr>
        <p:txBody>
          <a:bodyPr wrap="square" rtlCol="0">
            <a:spAutoFit/>
          </a:bodyPr>
          <a:lstStyle/>
          <a:p>
            <a:pPr algn="ctr"/>
            <a:r>
              <a:rPr lang="es-ES" sz="2800" b="1" dirty="0" err="1">
                <a:solidFill>
                  <a:srgbClr val="002060"/>
                </a:solidFill>
                <a:latin typeface="Montserrat Medium" panose="00000600000000000000" pitchFamily="50" charset="0"/>
              </a:rPr>
              <a:t>KPI's</a:t>
            </a:r>
            <a:endParaRPr lang="es-ES" sz="2800" b="1" dirty="0">
              <a:solidFill>
                <a:srgbClr val="002060"/>
              </a:solidFill>
              <a:latin typeface="Montserrat Medium" panose="00000600000000000000" pitchFamily="50" charset="0"/>
            </a:endParaRPr>
          </a:p>
        </p:txBody>
      </p:sp>
      <p:sp>
        <p:nvSpPr>
          <p:cNvPr id="10" name="CuadroTexto 9">
            <a:extLst>
              <a:ext uri="{FF2B5EF4-FFF2-40B4-BE49-F238E27FC236}">
                <a16:creationId xmlns:a16="http://schemas.microsoft.com/office/drawing/2014/main" id="{1F649D0F-BDE8-60AD-C4FF-965C47EC3AED}"/>
              </a:ext>
            </a:extLst>
          </p:cNvPr>
          <p:cNvSpPr txBox="1"/>
          <p:nvPr/>
        </p:nvSpPr>
        <p:spPr>
          <a:xfrm>
            <a:off x="576304" y="983724"/>
            <a:ext cx="11039392" cy="523220"/>
          </a:xfrm>
          <a:prstGeom prst="rect">
            <a:avLst/>
          </a:prstGeom>
          <a:noFill/>
        </p:spPr>
        <p:txBody>
          <a:bodyPr wrap="square" rtlCol="0">
            <a:spAutoFit/>
          </a:bodyPr>
          <a:lstStyle/>
          <a:p>
            <a:pPr algn="ctr"/>
            <a:r>
              <a:rPr lang="es-ES" sz="2800" b="1" dirty="0">
                <a:solidFill>
                  <a:srgbClr val="002060"/>
                </a:solidFill>
                <a:latin typeface="Montserrat" panose="00000500000000000000" pitchFamily="2" charset="0"/>
              </a:rPr>
              <a:t>Define métricas – Indicadores </a:t>
            </a:r>
          </a:p>
        </p:txBody>
      </p:sp>
      <p:pic>
        <p:nvPicPr>
          <p:cNvPr id="4098" name="Picture 2" descr="Kpi - Iconos gratis de profesiones y trabajos">
            <a:extLst>
              <a:ext uri="{FF2B5EF4-FFF2-40B4-BE49-F238E27FC236}">
                <a16:creationId xmlns:a16="http://schemas.microsoft.com/office/drawing/2014/main" id="{8E5531A0-7473-648E-6B4C-37FA2537C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1" y="1965396"/>
            <a:ext cx="1943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cono De Mezcla Para Comparación Comparable Y Diferente ...">
            <a:extLst>
              <a:ext uri="{FF2B5EF4-FFF2-40B4-BE49-F238E27FC236}">
                <a16:creationId xmlns:a16="http://schemas.microsoft.com/office/drawing/2014/main" id="{28CAA3A2-C073-5AE8-9B8C-2649280A6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533" y="3952220"/>
            <a:ext cx="2651098" cy="21558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cono De Cuenta De Redes Sociales Verificadas De Azul. Signo De Perfil  Aprobado. Ilustración del Vector - Ilustración de azul, bueno: 261173205">
            <a:extLst>
              <a:ext uri="{FF2B5EF4-FFF2-40B4-BE49-F238E27FC236}">
                <a16:creationId xmlns:a16="http://schemas.microsoft.com/office/drawing/2014/main" id="{246D3D5B-09C1-143A-CD96-837C7339E8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02" t="21750" r="17361" b="23199"/>
          <a:stretch>
            <a:fillRect/>
          </a:stretch>
        </p:blipFill>
        <p:spPr bwMode="auto">
          <a:xfrm>
            <a:off x="3654727" y="4534747"/>
            <a:ext cx="2546837" cy="215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1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strVal val="#ppt_w*0.70"/>
                                          </p:val>
                                        </p:tav>
                                        <p:tav tm="100000">
                                          <p:val>
                                            <p:strVal val="#ppt_w"/>
                                          </p:val>
                                        </p:tav>
                                      </p:tavLst>
                                    </p:anim>
                                    <p:anim calcmode="lin" valueType="num">
                                      <p:cBhvr>
                                        <p:cTn id="8" dur="750" fill="hold"/>
                                        <p:tgtEl>
                                          <p:spTgt spid="10"/>
                                        </p:tgtEl>
                                        <p:attrNameLst>
                                          <p:attrName>ppt_h</p:attrName>
                                        </p:attrNameLst>
                                      </p:cBhvr>
                                      <p:tavLst>
                                        <p:tav tm="0">
                                          <p:val>
                                            <p:strVal val="#ppt_h"/>
                                          </p:val>
                                        </p:tav>
                                        <p:tav tm="100000">
                                          <p:val>
                                            <p:strVal val="#ppt_h"/>
                                          </p:val>
                                        </p:tav>
                                      </p:tavLst>
                                    </p:anim>
                                    <p:animEffect transition="in" filter="fade">
                                      <p:cBhvr>
                                        <p:cTn id="9" dur="750"/>
                                        <p:tgtEl>
                                          <p:spTgt spid="10"/>
                                        </p:tgtEl>
                                      </p:cBhvr>
                                    </p:animEffect>
                                  </p:childTnLst>
                                </p:cTn>
                              </p:par>
                            </p:childTnLst>
                          </p:cTn>
                        </p:par>
                        <p:par>
                          <p:cTn id="10" fill="hold">
                            <p:stCondLst>
                              <p:cond delay="750"/>
                            </p:stCondLst>
                            <p:childTnLst>
                              <p:par>
                                <p:cTn id="11" presetID="5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strVal val="#ppt_w*0.70"/>
                                          </p:val>
                                        </p:tav>
                                        <p:tav tm="100000">
                                          <p:val>
                                            <p:strVal val="#ppt_w"/>
                                          </p:val>
                                        </p:tav>
                                      </p:tavLst>
                                    </p:anim>
                                    <p:anim calcmode="lin" valueType="num">
                                      <p:cBhvr>
                                        <p:cTn id="14" dur="750" fill="hold"/>
                                        <p:tgtEl>
                                          <p:spTgt spid="9"/>
                                        </p:tgtEl>
                                        <p:attrNameLst>
                                          <p:attrName>ppt_h</p:attrName>
                                        </p:attrNameLst>
                                      </p:cBhvr>
                                      <p:tavLst>
                                        <p:tav tm="0">
                                          <p:val>
                                            <p:strVal val="#ppt_h"/>
                                          </p:val>
                                        </p:tav>
                                        <p:tav tm="100000">
                                          <p:val>
                                            <p:strVal val="#ppt_h"/>
                                          </p:val>
                                        </p:tav>
                                      </p:tavLst>
                                    </p:anim>
                                    <p:animEffect transition="in" filter="fade">
                                      <p:cBhvr>
                                        <p:cTn id="15" dur="750"/>
                                        <p:tgtEl>
                                          <p:spTgt spid="9"/>
                                        </p:tgtEl>
                                      </p:cBhvr>
                                    </p:animEffect>
                                  </p:childTnLst>
                                </p:cTn>
                              </p:par>
                            </p:childTnLst>
                          </p:cTn>
                        </p:par>
                        <p:par>
                          <p:cTn id="16" fill="hold">
                            <p:stCondLst>
                              <p:cond delay="15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strVal val="#ppt_w*0.70"/>
                                          </p:val>
                                        </p:tav>
                                        <p:tav tm="100000">
                                          <p:val>
                                            <p:strVal val="#ppt_w"/>
                                          </p:val>
                                        </p:tav>
                                      </p:tavLst>
                                    </p:anim>
                                    <p:anim calcmode="lin" valueType="num">
                                      <p:cBhvr>
                                        <p:cTn id="20" dur="750" fill="hold"/>
                                        <p:tgtEl>
                                          <p:spTgt spid="7"/>
                                        </p:tgtEl>
                                        <p:attrNameLst>
                                          <p:attrName>ppt_h</p:attrName>
                                        </p:attrNameLst>
                                      </p:cBhvr>
                                      <p:tavLst>
                                        <p:tav tm="0">
                                          <p:val>
                                            <p:strVal val="#ppt_h"/>
                                          </p:val>
                                        </p:tav>
                                        <p:tav tm="100000">
                                          <p:val>
                                            <p:strVal val="#ppt_h"/>
                                          </p:val>
                                        </p:tav>
                                      </p:tavLst>
                                    </p:anim>
                                    <p:animEffect transition="in" filter="fade">
                                      <p:cBhvr>
                                        <p:cTn id="21" dur="750"/>
                                        <p:tgtEl>
                                          <p:spTgt spid="7"/>
                                        </p:tgtEl>
                                      </p:cBhvr>
                                    </p:animEffect>
                                  </p:childTnLst>
                                </p:cTn>
                              </p:par>
                            </p:childTnLst>
                          </p:cTn>
                        </p:par>
                        <p:par>
                          <p:cTn id="22" fill="hold">
                            <p:stCondLst>
                              <p:cond delay="225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750" fill="hold"/>
                                        <p:tgtEl>
                                          <p:spTgt spid="8"/>
                                        </p:tgtEl>
                                        <p:attrNameLst>
                                          <p:attrName>ppt_w</p:attrName>
                                        </p:attrNameLst>
                                      </p:cBhvr>
                                      <p:tavLst>
                                        <p:tav tm="0">
                                          <p:val>
                                            <p:strVal val="#ppt_w*0.70"/>
                                          </p:val>
                                        </p:tav>
                                        <p:tav tm="100000">
                                          <p:val>
                                            <p:strVal val="#ppt_w"/>
                                          </p:val>
                                        </p:tav>
                                      </p:tavLst>
                                    </p:anim>
                                    <p:anim calcmode="lin" valueType="num">
                                      <p:cBhvr>
                                        <p:cTn id="26" dur="750" fill="hold"/>
                                        <p:tgtEl>
                                          <p:spTgt spid="8"/>
                                        </p:tgtEl>
                                        <p:attrNameLst>
                                          <p:attrName>ppt_h</p:attrName>
                                        </p:attrNameLst>
                                      </p:cBhvr>
                                      <p:tavLst>
                                        <p:tav tm="0">
                                          <p:val>
                                            <p:strVal val="#ppt_h"/>
                                          </p:val>
                                        </p:tav>
                                        <p:tav tm="100000">
                                          <p:val>
                                            <p:strVal val="#ppt_h"/>
                                          </p:val>
                                        </p:tav>
                                      </p:tavLst>
                                    </p:anim>
                                    <p:animEffect transition="in" filter="fade">
                                      <p:cBhvr>
                                        <p:cTn id="2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lobal-environmental-and-social-challenges">
            <a:hlinkClick r:id="" action="ppaction://media"/>
            <a:extLst>
              <a:ext uri="{FF2B5EF4-FFF2-40B4-BE49-F238E27FC236}">
                <a16:creationId xmlns:a16="http://schemas.microsoft.com/office/drawing/2014/main" id="{8BCA1518-5217-E879-113B-9BB592DEA2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4711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B8B8B-6331-CD7D-C834-1DF2C937DC10}"/>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FAC9866D-B717-0C7E-98F2-E72AD2953F8C}"/>
              </a:ext>
            </a:extLst>
          </p:cNvPr>
          <p:cNvGrpSpPr/>
          <p:nvPr/>
        </p:nvGrpSpPr>
        <p:grpSpPr>
          <a:xfrm>
            <a:off x="2647272" y="-563323"/>
            <a:ext cx="2686147" cy="361725"/>
            <a:chOff x="3102178" y="-607671"/>
            <a:chExt cx="1805005" cy="243068"/>
          </a:xfrm>
        </p:grpSpPr>
        <p:sp>
          <p:nvSpPr>
            <p:cNvPr id="3" name="Rectángulo 2">
              <a:extLst>
                <a:ext uri="{FF2B5EF4-FFF2-40B4-BE49-F238E27FC236}">
                  <a16:creationId xmlns:a16="http://schemas.microsoft.com/office/drawing/2014/main" id="{426F1122-2C81-4715-B2ED-564F3ABF176D}"/>
                </a:ext>
              </a:extLst>
            </p:cNvPr>
            <p:cNvSpPr/>
            <p:nvPr/>
          </p:nvSpPr>
          <p:spPr>
            <a:xfrm>
              <a:off x="4016415" y="-607671"/>
              <a:ext cx="243068" cy="243068"/>
            </a:xfrm>
            <a:prstGeom prst="rect">
              <a:avLst/>
            </a:prstGeom>
            <a:solidFill>
              <a:srgbClr val="7FC0D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 name="Rectángulo 3">
              <a:extLst>
                <a:ext uri="{FF2B5EF4-FFF2-40B4-BE49-F238E27FC236}">
                  <a16:creationId xmlns:a16="http://schemas.microsoft.com/office/drawing/2014/main" id="{48CFFAC4-917D-2E8F-E29A-B213B0F751EE}"/>
                </a:ext>
              </a:extLst>
            </p:cNvPr>
            <p:cNvSpPr/>
            <p:nvPr/>
          </p:nvSpPr>
          <p:spPr>
            <a:xfrm>
              <a:off x="4340265" y="-607671"/>
              <a:ext cx="243068" cy="243068"/>
            </a:xfrm>
            <a:prstGeom prst="rect">
              <a:avLst/>
            </a:prstGeom>
            <a:solidFill>
              <a:srgbClr val="EBEBEB"/>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 name="Rectángulo 4">
              <a:extLst>
                <a:ext uri="{FF2B5EF4-FFF2-40B4-BE49-F238E27FC236}">
                  <a16:creationId xmlns:a16="http://schemas.microsoft.com/office/drawing/2014/main" id="{B2E189C8-369B-0BCA-3679-E2DB4D6D8C8A}"/>
                </a:ext>
              </a:extLst>
            </p:cNvPr>
            <p:cNvSpPr/>
            <p:nvPr/>
          </p:nvSpPr>
          <p:spPr>
            <a:xfrm>
              <a:off x="4664115" y="-607671"/>
              <a:ext cx="243068" cy="243068"/>
            </a:xfrm>
            <a:prstGeom prst="rect">
              <a:avLst/>
            </a:prstGeom>
            <a:solidFill>
              <a:srgbClr val="1C1C1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Rectángulo 5">
              <a:extLst>
                <a:ext uri="{FF2B5EF4-FFF2-40B4-BE49-F238E27FC236}">
                  <a16:creationId xmlns:a16="http://schemas.microsoft.com/office/drawing/2014/main" id="{504AAC47-00FD-A85F-0AA9-C1D6457B7FD4}"/>
                </a:ext>
              </a:extLst>
            </p:cNvPr>
            <p:cNvSpPr/>
            <p:nvPr/>
          </p:nvSpPr>
          <p:spPr>
            <a:xfrm>
              <a:off x="3712127" y="-607671"/>
              <a:ext cx="243068" cy="243068"/>
            </a:xfrm>
            <a:prstGeom prst="rect">
              <a:avLst/>
            </a:prstGeom>
            <a:solidFill>
              <a:srgbClr val="76CFE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1" name="Rectángulo 10">
              <a:extLst>
                <a:ext uri="{FF2B5EF4-FFF2-40B4-BE49-F238E27FC236}">
                  <a16:creationId xmlns:a16="http://schemas.microsoft.com/office/drawing/2014/main" id="{084E8917-A1D4-FE57-EC55-F4D470CFF5DF}"/>
                </a:ext>
              </a:extLst>
            </p:cNvPr>
            <p:cNvSpPr/>
            <p:nvPr/>
          </p:nvSpPr>
          <p:spPr>
            <a:xfrm>
              <a:off x="3413712" y="-607671"/>
              <a:ext cx="243068" cy="243068"/>
            </a:xfrm>
            <a:prstGeom prst="rect">
              <a:avLst/>
            </a:prstGeom>
            <a:solidFill>
              <a:srgbClr val="79CCEE"/>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Rectángulo 11">
              <a:extLst>
                <a:ext uri="{FF2B5EF4-FFF2-40B4-BE49-F238E27FC236}">
                  <a16:creationId xmlns:a16="http://schemas.microsoft.com/office/drawing/2014/main" id="{8D732099-F6A5-3F38-E39B-10A89F7E2F6F}"/>
                </a:ext>
              </a:extLst>
            </p:cNvPr>
            <p:cNvSpPr/>
            <p:nvPr/>
          </p:nvSpPr>
          <p:spPr>
            <a:xfrm>
              <a:off x="3102178" y="-607671"/>
              <a:ext cx="243068" cy="243068"/>
            </a:xfrm>
            <a:prstGeom prst="rect">
              <a:avLst/>
            </a:prstGeom>
            <a:solidFill>
              <a:srgbClr val="77CCED"/>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sp>
        <p:nvSpPr>
          <p:cNvPr id="13" name="CuadroTexto 12">
            <a:extLst>
              <a:ext uri="{FF2B5EF4-FFF2-40B4-BE49-F238E27FC236}">
                <a16:creationId xmlns:a16="http://schemas.microsoft.com/office/drawing/2014/main" id="{C218FF16-74C8-203C-D3E2-04848573D3AB}"/>
              </a:ext>
            </a:extLst>
          </p:cNvPr>
          <p:cNvSpPr txBox="1"/>
          <p:nvPr/>
        </p:nvSpPr>
        <p:spPr>
          <a:xfrm>
            <a:off x="2293040" y="998106"/>
            <a:ext cx="7597516" cy="954107"/>
          </a:xfrm>
          <a:prstGeom prst="rect">
            <a:avLst/>
          </a:prstGeom>
          <a:noFill/>
        </p:spPr>
        <p:txBody>
          <a:bodyPr wrap="square" rtlCol="0">
            <a:spAutoFit/>
          </a:bodyPr>
          <a:lstStyle/>
          <a:p>
            <a:pPr algn="ctr"/>
            <a:r>
              <a:rPr lang="es-ES" sz="2800" b="1" dirty="0">
                <a:solidFill>
                  <a:srgbClr val="002060"/>
                </a:solidFill>
                <a:latin typeface="Montserrat" panose="00000500000000000000" pitchFamily="2" charset="0"/>
              </a:rPr>
              <a:t>Gestiona eficientemente tus datos </a:t>
            </a:r>
          </a:p>
          <a:p>
            <a:pPr algn="ctr"/>
            <a:r>
              <a:rPr lang="es-ES" sz="2800" b="1" dirty="0">
                <a:solidFill>
                  <a:srgbClr val="002060"/>
                </a:solidFill>
                <a:latin typeface="Montserrat" panose="00000500000000000000" pitchFamily="2" charset="0"/>
              </a:rPr>
              <a:t>¡Es clave!</a:t>
            </a:r>
          </a:p>
        </p:txBody>
      </p:sp>
      <p:sp>
        <p:nvSpPr>
          <p:cNvPr id="14" name="CuadroTexto 13">
            <a:extLst>
              <a:ext uri="{FF2B5EF4-FFF2-40B4-BE49-F238E27FC236}">
                <a16:creationId xmlns:a16="http://schemas.microsoft.com/office/drawing/2014/main" id="{49E9F021-26C9-9247-4FD9-EAB71E65C19A}"/>
              </a:ext>
            </a:extLst>
          </p:cNvPr>
          <p:cNvSpPr txBox="1"/>
          <p:nvPr/>
        </p:nvSpPr>
        <p:spPr>
          <a:xfrm>
            <a:off x="599868" y="4966253"/>
            <a:ext cx="3407940" cy="1200329"/>
          </a:xfrm>
          <a:prstGeom prst="rect">
            <a:avLst/>
          </a:prstGeom>
          <a:noFill/>
        </p:spPr>
        <p:txBody>
          <a:bodyPr wrap="square" rtlCol="0">
            <a:spAutoFit/>
          </a:bodyPr>
          <a:lstStyle/>
          <a:p>
            <a:pPr algn="ctr"/>
            <a:r>
              <a:rPr lang="es-ES" sz="2400" b="1" dirty="0">
                <a:solidFill>
                  <a:srgbClr val="002060"/>
                </a:solidFill>
                <a:latin typeface="Montserrat" panose="00000500000000000000" pitchFamily="2" charset="0"/>
              </a:rPr>
              <a:t> Estructura de recopilación de datos </a:t>
            </a:r>
          </a:p>
        </p:txBody>
      </p:sp>
      <p:sp>
        <p:nvSpPr>
          <p:cNvPr id="15" name="Círculo: vacío 14">
            <a:extLst>
              <a:ext uri="{FF2B5EF4-FFF2-40B4-BE49-F238E27FC236}">
                <a16:creationId xmlns:a16="http://schemas.microsoft.com/office/drawing/2014/main" id="{5698A962-075D-B832-A780-7F55261418AB}"/>
              </a:ext>
            </a:extLst>
          </p:cNvPr>
          <p:cNvSpPr/>
          <p:nvPr/>
        </p:nvSpPr>
        <p:spPr>
          <a:xfrm>
            <a:off x="1139577" y="2120776"/>
            <a:ext cx="2574094" cy="2574094"/>
          </a:xfrm>
          <a:prstGeom prst="donut">
            <a:avLst>
              <a:gd name="adj" fmla="val 69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16" name="Arco de bloque 15">
            <a:extLst>
              <a:ext uri="{FF2B5EF4-FFF2-40B4-BE49-F238E27FC236}">
                <a16:creationId xmlns:a16="http://schemas.microsoft.com/office/drawing/2014/main" id="{B4A7B759-04A2-FDC4-C043-80656145BA18}"/>
              </a:ext>
            </a:extLst>
          </p:cNvPr>
          <p:cNvSpPr/>
          <p:nvPr/>
        </p:nvSpPr>
        <p:spPr>
          <a:xfrm>
            <a:off x="1076053" y="2055034"/>
            <a:ext cx="2697158" cy="2697158"/>
          </a:xfrm>
          <a:prstGeom prst="blockArc">
            <a:avLst>
              <a:gd name="adj1" fmla="val 16262017"/>
              <a:gd name="adj2" fmla="val 2611864"/>
              <a:gd name="adj3" fmla="val 943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highlight>
                <a:srgbClr val="000080"/>
              </a:highlight>
            </a:endParaRPr>
          </a:p>
        </p:txBody>
      </p:sp>
      <p:sp>
        <p:nvSpPr>
          <p:cNvPr id="17" name="CuadroTexto 16">
            <a:extLst>
              <a:ext uri="{FF2B5EF4-FFF2-40B4-BE49-F238E27FC236}">
                <a16:creationId xmlns:a16="http://schemas.microsoft.com/office/drawing/2014/main" id="{0EDA11B6-D8BA-A329-14FD-49BD9962401C}"/>
              </a:ext>
            </a:extLst>
          </p:cNvPr>
          <p:cNvSpPr txBox="1"/>
          <p:nvPr/>
        </p:nvSpPr>
        <p:spPr>
          <a:xfrm>
            <a:off x="1451936" y="2992324"/>
            <a:ext cx="1957206" cy="707886"/>
          </a:xfrm>
          <a:prstGeom prst="rect">
            <a:avLst/>
          </a:prstGeom>
          <a:noFill/>
        </p:spPr>
        <p:txBody>
          <a:bodyPr wrap="square" rtlCol="0">
            <a:spAutoFit/>
          </a:bodyPr>
          <a:lstStyle/>
          <a:p>
            <a:pPr algn="ctr"/>
            <a:r>
              <a:rPr lang="es-ES" sz="4000" b="1" dirty="0">
                <a:latin typeface="Montserrat Light" panose="00000400000000000000" pitchFamily="50" charset="0"/>
              </a:rPr>
              <a:t>40%</a:t>
            </a:r>
            <a:endParaRPr lang="es-PE" sz="4000" b="1" dirty="0">
              <a:latin typeface="Montserrat Light" panose="00000400000000000000" pitchFamily="50" charset="0"/>
            </a:endParaRPr>
          </a:p>
        </p:txBody>
      </p:sp>
      <p:sp>
        <p:nvSpPr>
          <p:cNvPr id="18" name="CuadroTexto 17">
            <a:extLst>
              <a:ext uri="{FF2B5EF4-FFF2-40B4-BE49-F238E27FC236}">
                <a16:creationId xmlns:a16="http://schemas.microsoft.com/office/drawing/2014/main" id="{DFE02E36-C6B3-D98B-AD96-CCBB606222E7}"/>
              </a:ext>
            </a:extLst>
          </p:cNvPr>
          <p:cNvSpPr txBox="1"/>
          <p:nvPr/>
        </p:nvSpPr>
        <p:spPr>
          <a:xfrm>
            <a:off x="4626804" y="4966252"/>
            <a:ext cx="3008709" cy="1200329"/>
          </a:xfrm>
          <a:prstGeom prst="rect">
            <a:avLst/>
          </a:prstGeom>
          <a:noFill/>
        </p:spPr>
        <p:txBody>
          <a:bodyPr wrap="square" rtlCol="0">
            <a:spAutoFit/>
          </a:bodyPr>
          <a:lstStyle/>
          <a:p>
            <a:pPr algn="ctr"/>
            <a:r>
              <a:rPr lang="es-ES" sz="2400" b="1" dirty="0">
                <a:solidFill>
                  <a:srgbClr val="002060"/>
                </a:solidFill>
                <a:latin typeface="Montserrat" panose="00000500000000000000" pitchFamily="2" charset="0"/>
              </a:rPr>
              <a:t>Sistema de almacenamiento y acceso </a:t>
            </a:r>
          </a:p>
        </p:txBody>
      </p:sp>
      <p:sp>
        <p:nvSpPr>
          <p:cNvPr id="19" name="Círculo: vacío 18">
            <a:extLst>
              <a:ext uri="{FF2B5EF4-FFF2-40B4-BE49-F238E27FC236}">
                <a16:creationId xmlns:a16="http://schemas.microsoft.com/office/drawing/2014/main" id="{A8ED1B82-BDB6-A4E8-43B7-4A26C2B152AE}"/>
              </a:ext>
            </a:extLst>
          </p:cNvPr>
          <p:cNvSpPr/>
          <p:nvPr/>
        </p:nvSpPr>
        <p:spPr>
          <a:xfrm>
            <a:off x="4804751" y="2120776"/>
            <a:ext cx="2574094" cy="2574094"/>
          </a:xfrm>
          <a:prstGeom prst="donut">
            <a:avLst>
              <a:gd name="adj" fmla="val 69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20" name="Arco de bloque 19">
            <a:extLst>
              <a:ext uri="{FF2B5EF4-FFF2-40B4-BE49-F238E27FC236}">
                <a16:creationId xmlns:a16="http://schemas.microsoft.com/office/drawing/2014/main" id="{57A32CA9-EBC4-F530-4AD2-070422C881A5}"/>
              </a:ext>
            </a:extLst>
          </p:cNvPr>
          <p:cNvSpPr/>
          <p:nvPr/>
        </p:nvSpPr>
        <p:spPr>
          <a:xfrm>
            <a:off x="4743219" y="2059244"/>
            <a:ext cx="2697158" cy="2697158"/>
          </a:xfrm>
          <a:prstGeom prst="blockArc">
            <a:avLst>
              <a:gd name="adj1" fmla="val 3339715"/>
              <a:gd name="adj2" fmla="val 11305133"/>
              <a:gd name="adj3" fmla="val 907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21" name="CuadroTexto 20">
            <a:extLst>
              <a:ext uri="{FF2B5EF4-FFF2-40B4-BE49-F238E27FC236}">
                <a16:creationId xmlns:a16="http://schemas.microsoft.com/office/drawing/2014/main" id="{340725C5-1D90-9973-C177-F900E212ECCA}"/>
              </a:ext>
            </a:extLst>
          </p:cNvPr>
          <p:cNvSpPr txBox="1"/>
          <p:nvPr/>
        </p:nvSpPr>
        <p:spPr>
          <a:xfrm>
            <a:off x="5152556" y="2992324"/>
            <a:ext cx="1957206" cy="707886"/>
          </a:xfrm>
          <a:prstGeom prst="rect">
            <a:avLst/>
          </a:prstGeom>
          <a:noFill/>
        </p:spPr>
        <p:txBody>
          <a:bodyPr wrap="square" rtlCol="0">
            <a:spAutoFit/>
          </a:bodyPr>
          <a:lstStyle/>
          <a:p>
            <a:pPr algn="ctr"/>
            <a:r>
              <a:rPr lang="es-ES" sz="4000" b="1" dirty="0">
                <a:latin typeface="Montserrat Light" panose="00000400000000000000" pitchFamily="50" charset="0"/>
              </a:rPr>
              <a:t>35%</a:t>
            </a:r>
            <a:endParaRPr lang="es-PE" sz="4000" b="1" dirty="0">
              <a:latin typeface="Montserrat Light" panose="00000400000000000000" pitchFamily="50" charset="0"/>
            </a:endParaRPr>
          </a:p>
        </p:txBody>
      </p:sp>
      <p:sp>
        <p:nvSpPr>
          <p:cNvPr id="22" name="CuadroTexto 21">
            <a:extLst>
              <a:ext uri="{FF2B5EF4-FFF2-40B4-BE49-F238E27FC236}">
                <a16:creationId xmlns:a16="http://schemas.microsoft.com/office/drawing/2014/main" id="{BC44EBC8-53A4-DD6B-2C55-1503DDE24B66}"/>
              </a:ext>
            </a:extLst>
          </p:cNvPr>
          <p:cNvSpPr txBox="1"/>
          <p:nvPr/>
        </p:nvSpPr>
        <p:spPr>
          <a:xfrm>
            <a:off x="8025829" y="4966253"/>
            <a:ext cx="3407940" cy="830997"/>
          </a:xfrm>
          <a:prstGeom prst="rect">
            <a:avLst/>
          </a:prstGeom>
          <a:noFill/>
        </p:spPr>
        <p:txBody>
          <a:bodyPr wrap="square" rtlCol="0">
            <a:spAutoFit/>
          </a:bodyPr>
          <a:lstStyle/>
          <a:p>
            <a:pPr algn="ctr"/>
            <a:r>
              <a:rPr lang="es-ES" sz="2400" b="1" dirty="0">
                <a:solidFill>
                  <a:srgbClr val="002060"/>
                </a:solidFill>
                <a:latin typeface="Montserrat" panose="00000500000000000000" pitchFamily="2" charset="0"/>
              </a:rPr>
              <a:t> Análisis y reportes periódicos</a:t>
            </a:r>
          </a:p>
        </p:txBody>
      </p:sp>
      <p:sp>
        <p:nvSpPr>
          <p:cNvPr id="23" name="Círculo: vacío 22">
            <a:extLst>
              <a:ext uri="{FF2B5EF4-FFF2-40B4-BE49-F238E27FC236}">
                <a16:creationId xmlns:a16="http://schemas.microsoft.com/office/drawing/2014/main" id="{61D7D0DA-5464-41DD-9926-CE3DC5EEECB2}"/>
              </a:ext>
            </a:extLst>
          </p:cNvPr>
          <p:cNvSpPr/>
          <p:nvPr/>
        </p:nvSpPr>
        <p:spPr>
          <a:xfrm>
            <a:off x="8442753" y="2120776"/>
            <a:ext cx="2574094" cy="2574094"/>
          </a:xfrm>
          <a:prstGeom prst="donut">
            <a:avLst>
              <a:gd name="adj" fmla="val 69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24" name="Arco de bloque 23">
            <a:extLst>
              <a:ext uri="{FF2B5EF4-FFF2-40B4-BE49-F238E27FC236}">
                <a16:creationId xmlns:a16="http://schemas.microsoft.com/office/drawing/2014/main" id="{253A41FE-7F3E-FAEB-B8F6-19B49BCE017B}"/>
              </a:ext>
            </a:extLst>
          </p:cNvPr>
          <p:cNvSpPr/>
          <p:nvPr/>
        </p:nvSpPr>
        <p:spPr>
          <a:xfrm rot="21399347">
            <a:off x="8381219" y="2080421"/>
            <a:ext cx="2697158" cy="2697158"/>
          </a:xfrm>
          <a:prstGeom prst="blockArc">
            <a:avLst>
              <a:gd name="adj1" fmla="val 11386121"/>
              <a:gd name="adj2" fmla="val 16337362"/>
              <a:gd name="adj3" fmla="val 840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25" name="CuadroTexto 24">
            <a:extLst>
              <a:ext uri="{FF2B5EF4-FFF2-40B4-BE49-F238E27FC236}">
                <a16:creationId xmlns:a16="http://schemas.microsoft.com/office/drawing/2014/main" id="{B3A77D26-68A6-F70A-42EB-7AD69B2DFE8F}"/>
              </a:ext>
            </a:extLst>
          </p:cNvPr>
          <p:cNvSpPr txBox="1"/>
          <p:nvPr/>
        </p:nvSpPr>
        <p:spPr>
          <a:xfrm>
            <a:off x="8751196" y="2992324"/>
            <a:ext cx="1957206" cy="646331"/>
          </a:xfrm>
          <a:prstGeom prst="rect">
            <a:avLst/>
          </a:prstGeom>
          <a:noFill/>
        </p:spPr>
        <p:txBody>
          <a:bodyPr wrap="square" rtlCol="0">
            <a:spAutoFit/>
          </a:bodyPr>
          <a:lstStyle/>
          <a:p>
            <a:pPr algn="ctr"/>
            <a:r>
              <a:rPr lang="es-ES" sz="3600" b="1" dirty="0">
                <a:latin typeface="Montserrat Light" panose="00000400000000000000" pitchFamily="50" charset="0"/>
              </a:rPr>
              <a:t>25%</a:t>
            </a:r>
            <a:endParaRPr lang="es-PE" sz="3600" b="1" dirty="0">
              <a:latin typeface="Montserrat Light" panose="00000400000000000000" pitchFamily="50" charset="0"/>
            </a:endParaRPr>
          </a:p>
        </p:txBody>
      </p:sp>
    </p:spTree>
    <p:extLst>
      <p:ext uri="{BB962C8B-B14F-4D97-AF65-F5344CB8AC3E}">
        <p14:creationId xmlns:p14="http://schemas.microsoft.com/office/powerpoint/2010/main" val="32086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2" presetClass="entr" presetSubtype="1" fill="hold" grpId="0" nodeType="withEffect">
                                  <p:stCondLst>
                                    <p:cond delay="100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0"/>
                                        <p:tgtEl>
                                          <p:spTgt spid="16"/>
                                        </p:tgtEl>
                                      </p:cBhvr>
                                    </p:animEffect>
                                  </p:childTnLst>
                                </p:cTn>
                              </p:par>
                              <p:par>
                                <p:cTn id="13" presetID="42" presetClass="entr" presetSubtype="0" fill="hold" grpId="0" nodeType="with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ppt_x</p:attrName>
                                        </p:attrNameLst>
                                      </p:cBhvr>
                                      <p:tavLst>
                                        <p:tav tm="0">
                                          <p:val>
                                            <p:strVal val="#ppt_x"/>
                                          </p:val>
                                        </p:tav>
                                        <p:tav tm="100000">
                                          <p:val>
                                            <p:strVal val="#ppt_x"/>
                                          </p:val>
                                        </p:tav>
                                      </p:tavLst>
                                    </p:anim>
                                    <p:anim calcmode="lin" valueType="num">
                                      <p:cBhvr>
                                        <p:cTn id="17" dur="750" fill="hold"/>
                                        <p:tgtEl>
                                          <p:spTgt spid="1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7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50"/>
                                        <p:tgtEl>
                                          <p:spTgt spid="14"/>
                                        </p:tgtEl>
                                      </p:cBhvr>
                                    </p:animEffect>
                                    <p:anim calcmode="lin" valueType="num">
                                      <p:cBhvr>
                                        <p:cTn id="21" dur="750" fill="hold"/>
                                        <p:tgtEl>
                                          <p:spTgt spid="14"/>
                                        </p:tgtEl>
                                        <p:attrNameLst>
                                          <p:attrName>ppt_x</p:attrName>
                                        </p:attrNameLst>
                                      </p:cBhvr>
                                      <p:tavLst>
                                        <p:tav tm="0">
                                          <p:val>
                                            <p:strVal val="#ppt_x"/>
                                          </p:val>
                                        </p:tav>
                                        <p:tav tm="100000">
                                          <p:val>
                                            <p:strVal val="#ppt_x"/>
                                          </p:val>
                                        </p:tav>
                                      </p:tavLst>
                                    </p:anim>
                                    <p:anim calcmode="lin" valueType="num">
                                      <p:cBhvr>
                                        <p:cTn id="22"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0"/>
                                        <p:tgtEl>
                                          <p:spTgt spid="20"/>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750"/>
                                        <p:tgtEl>
                                          <p:spTgt spid="21"/>
                                        </p:tgtEl>
                                      </p:cBhvr>
                                    </p:animEffect>
                                    <p:anim calcmode="lin" valueType="num">
                                      <p:cBhvr>
                                        <p:cTn id="36" dur="750" fill="hold"/>
                                        <p:tgtEl>
                                          <p:spTgt spid="21"/>
                                        </p:tgtEl>
                                        <p:attrNameLst>
                                          <p:attrName>ppt_x</p:attrName>
                                        </p:attrNameLst>
                                      </p:cBhvr>
                                      <p:tavLst>
                                        <p:tav tm="0">
                                          <p:val>
                                            <p:strVal val="#ppt_x"/>
                                          </p:val>
                                        </p:tav>
                                        <p:tav tm="100000">
                                          <p:val>
                                            <p:strVal val="#ppt_x"/>
                                          </p:val>
                                        </p:tav>
                                      </p:tavLst>
                                    </p:anim>
                                    <p:anim calcmode="lin" valueType="num">
                                      <p:cBhvr>
                                        <p:cTn id="37" dur="75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anim calcmode="lin" valueType="num">
                                      <p:cBhvr>
                                        <p:cTn id="41" dur="500" fill="hold"/>
                                        <p:tgtEl>
                                          <p:spTgt spid="18"/>
                                        </p:tgtEl>
                                        <p:attrNameLst>
                                          <p:attrName>ppt_x</p:attrName>
                                        </p:attrNameLst>
                                      </p:cBhvr>
                                      <p:tavLst>
                                        <p:tav tm="0">
                                          <p:val>
                                            <p:strVal val="#ppt_x"/>
                                          </p:val>
                                        </p:tav>
                                        <p:tav tm="100000">
                                          <p:val>
                                            <p:strVal val="#ppt_x"/>
                                          </p:val>
                                        </p:tav>
                                      </p:tavLst>
                                    </p:anim>
                                    <p:anim calcmode="lin" valueType="num">
                                      <p:cBhvr>
                                        <p:cTn id="42"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22" presetClass="entr" presetSubtype="4" fill="hold" grpId="0" nodeType="withEffect">
                                  <p:stCondLst>
                                    <p:cond delay="10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0"/>
                                        <p:tgtEl>
                                          <p:spTgt spid="24"/>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750"/>
                                        <p:tgtEl>
                                          <p:spTgt spid="25"/>
                                        </p:tgtEl>
                                      </p:cBhvr>
                                    </p:animEffect>
                                    <p:anim calcmode="lin" valueType="num">
                                      <p:cBhvr>
                                        <p:cTn id="56" dur="750" fill="hold"/>
                                        <p:tgtEl>
                                          <p:spTgt spid="25"/>
                                        </p:tgtEl>
                                        <p:attrNameLst>
                                          <p:attrName>ppt_x</p:attrName>
                                        </p:attrNameLst>
                                      </p:cBhvr>
                                      <p:tavLst>
                                        <p:tav tm="0">
                                          <p:val>
                                            <p:strVal val="#ppt_x"/>
                                          </p:val>
                                        </p:tav>
                                        <p:tav tm="100000">
                                          <p:val>
                                            <p:strVal val="#ppt_x"/>
                                          </p:val>
                                        </p:tav>
                                      </p:tavLst>
                                    </p:anim>
                                    <p:anim calcmode="lin" valueType="num">
                                      <p:cBhvr>
                                        <p:cTn id="57" dur="750" fill="hold"/>
                                        <p:tgtEl>
                                          <p:spTgt spid="2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750"/>
                                        <p:tgtEl>
                                          <p:spTgt spid="22"/>
                                        </p:tgtEl>
                                      </p:cBhvr>
                                    </p:animEffect>
                                    <p:anim calcmode="lin" valueType="num">
                                      <p:cBhvr>
                                        <p:cTn id="61" dur="750" fill="hold"/>
                                        <p:tgtEl>
                                          <p:spTgt spid="22"/>
                                        </p:tgtEl>
                                        <p:attrNameLst>
                                          <p:attrName>ppt_x</p:attrName>
                                        </p:attrNameLst>
                                      </p:cBhvr>
                                      <p:tavLst>
                                        <p:tav tm="0">
                                          <p:val>
                                            <p:strVal val="#ppt_x"/>
                                          </p:val>
                                        </p:tav>
                                        <p:tav tm="100000">
                                          <p:val>
                                            <p:strVal val="#ppt_x"/>
                                          </p:val>
                                        </p:tav>
                                      </p:tavLst>
                                    </p:anim>
                                    <p:anim calcmode="lin" valueType="num">
                                      <p:cBhvr>
                                        <p:cTn id="62"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p:bldP spid="18" grpId="0"/>
      <p:bldP spid="19" grpId="0" animBg="1"/>
      <p:bldP spid="20" grpId="0" animBg="1"/>
      <p:bldP spid="21" grpId="0"/>
      <p:bldP spid="22" grpId="0"/>
      <p:bldP spid="23" grpId="0" animBg="1"/>
      <p:bldP spid="24" grpId="0" animBg="1"/>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0B30D-5FFE-7EFE-1985-5D3E8638FED6}"/>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E0C180C2-8823-EEDA-E96C-C404F25F22B4}"/>
              </a:ext>
            </a:extLst>
          </p:cNvPr>
          <p:cNvGrpSpPr/>
          <p:nvPr/>
        </p:nvGrpSpPr>
        <p:grpSpPr>
          <a:xfrm>
            <a:off x="2647272" y="-563323"/>
            <a:ext cx="2686147" cy="361725"/>
            <a:chOff x="3102178" y="-607671"/>
            <a:chExt cx="1805005" cy="243068"/>
          </a:xfrm>
        </p:grpSpPr>
        <p:sp>
          <p:nvSpPr>
            <p:cNvPr id="3" name="Rectángulo 2">
              <a:extLst>
                <a:ext uri="{FF2B5EF4-FFF2-40B4-BE49-F238E27FC236}">
                  <a16:creationId xmlns:a16="http://schemas.microsoft.com/office/drawing/2014/main" id="{20406326-47BE-DD87-CAB4-DCCAB805F7F8}"/>
                </a:ext>
              </a:extLst>
            </p:cNvPr>
            <p:cNvSpPr/>
            <p:nvPr/>
          </p:nvSpPr>
          <p:spPr>
            <a:xfrm>
              <a:off x="4016415" y="-607671"/>
              <a:ext cx="243068" cy="243068"/>
            </a:xfrm>
            <a:prstGeom prst="rect">
              <a:avLst/>
            </a:prstGeom>
            <a:solidFill>
              <a:srgbClr val="7FC0D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 name="Rectángulo 3">
              <a:extLst>
                <a:ext uri="{FF2B5EF4-FFF2-40B4-BE49-F238E27FC236}">
                  <a16:creationId xmlns:a16="http://schemas.microsoft.com/office/drawing/2014/main" id="{9BA1D4D3-8392-69BC-4FF3-CF2F672E56F6}"/>
                </a:ext>
              </a:extLst>
            </p:cNvPr>
            <p:cNvSpPr/>
            <p:nvPr/>
          </p:nvSpPr>
          <p:spPr>
            <a:xfrm>
              <a:off x="4340265" y="-607671"/>
              <a:ext cx="243068" cy="243068"/>
            </a:xfrm>
            <a:prstGeom prst="rect">
              <a:avLst/>
            </a:prstGeom>
            <a:solidFill>
              <a:srgbClr val="EBEBEB"/>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 name="Rectángulo 4">
              <a:extLst>
                <a:ext uri="{FF2B5EF4-FFF2-40B4-BE49-F238E27FC236}">
                  <a16:creationId xmlns:a16="http://schemas.microsoft.com/office/drawing/2014/main" id="{03CB5A57-4D8E-75C5-4EDA-C48BCF2A1122}"/>
                </a:ext>
              </a:extLst>
            </p:cNvPr>
            <p:cNvSpPr/>
            <p:nvPr/>
          </p:nvSpPr>
          <p:spPr>
            <a:xfrm>
              <a:off x="4664115" y="-607671"/>
              <a:ext cx="243068" cy="243068"/>
            </a:xfrm>
            <a:prstGeom prst="rect">
              <a:avLst/>
            </a:prstGeom>
            <a:solidFill>
              <a:srgbClr val="1C1C1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Rectángulo 5">
              <a:extLst>
                <a:ext uri="{FF2B5EF4-FFF2-40B4-BE49-F238E27FC236}">
                  <a16:creationId xmlns:a16="http://schemas.microsoft.com/office/drawing/2014/main" id="{BB822A47-E38A-512A-4DCD-40031341BA5E}"/>
                </a:ext>
              </a:extLst>
            </p:cNvPr>
            <p:cNvSpPr/>
            <p:nvPr/>
          </p:nvSpPr>
          <p:spPr>
            <a:xfrm>
              <a:off x="3712127" y="-607671"/>
              <a:ext cx="243068" cy="243068"/>
            </a:xfrm>
            <a:prstGeom prst="rect">
              <a:avLst/>
            </a:prstGeom>
            <a:solidFill>
              <a:srgbClr val="76CFE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1" name="Rectángulo 10">
              <a:extLst>
                <a:ext uri="{FF2B5EF4-FFF2-40B4-BE49-F238E27FC236}">
                  <a16:creationId xmlns:a16="http://schemas.microsoft.com/office/drawing/2014/main" id="{A0FF6575-A0FC-FA2B-3A97-CFF312786AA0}"/>
                </a:ext>
              </a:extLst>
            </p:cNvPr>
            <p:cNvSpPr/>
            <p:nvPr/>
          </p:nvSpPr>
          <p:spPr>
            <a:xfrm>
              <a:off x="3413712" y="-607671"/>
              <a:ext cx="243068" cy="243068"/>
            </a:xfrm>
            <a:prstGeom prst="rect">
              <a:avLst/>
            </a:prstGeom>
            <a:solidFill>
              <a:srgbClr val="79CCEE"/>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Rectángulo 11">
              <a:extLst>
                <a:ext uri="{FF2B5EF4-FFF2-40B4-BE49-F238E27FC236}">
                  <a16:creationId xmlns:a16="http://schemas.microsoft.com/office/drawing/2014/main" id="{A8E9101E-70D7-DD7F-B061-9C919411FB72}"/>
                </a:ext>
              </a:extLst>
            </p:cNvPr>
            <p:cNvSpPr/>
            <p:nvPr/>
          </p:nvSpPr>
          <p:spPr>
            <a:xfrm>
              <a:off x="3102178" y="-607671"/>
              <a:ext cx="243068" cy="243068"/>
            </a:xfrm>
            <a:prstGeom prst="rect">
              <a:avLst/>
            </a:prstGeom>
            <a:solidFill>
              <a:srgbClr val="77CCED"/>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sp>
        <p:nvSpPr>
          <p:cNvPr id="9" name="CuadroTexto 8">
            <a:extLst>
              <a:ext uri="{FF2B5EF4-FFF2-40B4-BE49-F238E27FC236}">
                <a16:creationId xmlns:a16="http://schemas.microsoft.com/office/drawing/2014/main" id="{AD44C9BE-57DC-91A1-2675-42425B05C8BE}"/>
              </a:ext>
            </a:extLst>
          </p:cNvPr>
          <p:cNvSpPr txBox="1"/>
          <p:nvPr/>
        </p:nvSpPr>
        <p:spPr>
          <a:xfrm>
            <a:off x="482507" y="2521059"/>
            <a:ext cx="2902326" cy="1815882"/>
          </a:xfrm>
          <a:prstGeom prst="rect">
            <a:avLst/>
          </a:prstGeom>
          <a:noFill/>
        </p:spPr>
        <p:txBody>
          <a:bodyPr wrap="square" rtlCol="0">
            <a:spAutoFit/>
          </a:bodyPr>
          <a:lstStyle/>
          <a:p>
            <a:r>
              <a:rPr lang="es-ES" sz="2800" b="1" dirty="0">
                <a:solidFill>
                  <a:srgbClr val="002060"/>
                </a:solidFill>
                <a:latin typeface="Montserrat" panose="00000500000000000000" pitchFamily="2" charset="0"/>
              </a:rPr>
              <a:t>Comunica y presenta tus resultados de forma efectiva</a:t>
            </a:r>
          </a:p>
        </p:txBody>
      </p:sp>
      <p:grpSp>
        <p:nvGrpSpPr>
          <p:cNvPr id="10" name="Grupo 9">
            <a:extLst>
              <a:ext uri="{FF2B5EF4-FFF2-40B4-BE49-F238E27FC236}">
                <a16:creationId xmlns:a16="http://schemas.microsoft.com/office/drawing/2014/main" id="{13296F95-CD56-D1F8-2ED4-3069597E8D26}"/>
              </a:ext>
            </a:extLst>
          </p:cNvPr>
          <p:cNvGrpSpPr/>
          <p:nvPr/>
        </p:nvGrpSpPr>
        <p:grpSpPr>
          <a:xfrm>
            <a:off x="3613723" y="250424"/>
            <a:ext cx="3131706" cy="5703295"/>
            <a:chOff x="4189863" y="0"/>
            <a:chExt cx="3765760" cy="6858000"/>
          </a:xfrm>
        </p:grpSpPr>
        <p:pic>
          <p:nvPicPr>
            <p:cNvPr id="26" name="Imagen 25" descr="Imagen que contiene electrónica, monitor, teléfono, celular&#10;&#10;Descripción generada automáticamente">
              <a:extLst>
                <a:ext uri="{FF2B5EF4-FFF2-40B4-BE49-F238E27FC236}">
                  <a16:creationId xmlns:a16="http://schemas.microsoft.com/office/drawing/2014/main" id="{B9FB1462-272C-7D96-F316-63C0A76565A8}"/>
                </a:ext>
              </a:extLst>
            </p:cNvPr>
            <p:cNvPicPr>
              <a:picLocks noChangeAspect="1"/>
            </p:cNvPicPr>
            <p:nvPr/>
          </p:nvPicPr>
          <p:blipFill rotWithShape="1">
            <a:blip r:embed="rId2">
              <a:extLst>
                <a:ext uri="{28A0092B-C50C-407E-A947-70E740481C1C}">
                  <a14:useLocalDpi xmlns:a14="http://schemas.microsoft.com/office/drawing/2010/main" val="0"/>
                </a:ext>
              </a:extLst>
            </a:blip>
            <a:srcRect l="23292" r="23943"/>
            <a:stretch/>
          </p:blipFill>
          <p:spPr>
            <a:xfrm>
              <a:off x="4189863" y="0"/>
              <a:ext cx="3765760" cy="6858000"/>
            </a:xfrm>
            <a:prstGeom prst="rect">
              <a:avLst/>
            </a:prstGeom>
          </p:spPr>
        </p:pic>
        <p:pic>
          <p:nvPicPr>
            <p:cNvPr id="27" name="Imagen 26">
              <a:extLst>
                <a:ext uri="{FF2B5EF4-FFF2-40B4-BE49-F238E27FC236}">
                  <a16:creationId xmlns:a16="http://schemas.microsoft.com/office/drawing/2014/main" id="{8D3F9F2A-BB46-C9AE-C672-EE8D4EC201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9932" y="739856"/>
              <a:ext cx="3096289" cy="5124533"/>
            </a:xfrm>
            <a:prstGeom prst="rect">
              <a:avLst/>
            </a:prstGeom>
          </p:spPr>
        </p:pic>
      </p:grpSp>
      <p:grpSp>
        <p:nvGrpSpPr>
          <p:cNvPr id="28" name="Grupo 27">
            <a:extLst>
              <a:ext uri="{FF2B5EF4-FFF2-40B4-BE49-F238E27FC236}">
                <a16:creationId xmlns:a16="http://schemas.microsoft.com/office/drawing/2014/main" id="{A4E77272-A6F0-00B2-FD7F-86F33EA5BF1E}"/>
              </a:ext>
            </a:extLst>
          </p:cNvPr>
          <p:cNvGrpSpPr/>
          <p:nvPr/>
        </p:nvGrpSpPr>
        <p:grpSpPr>
          <a:xfrm>
            <a:off x="6625078" y="960724"/>
            <a:ext cx="3131706" cy="5703295"/>
            <a:chOff x="4189863" y="0"/>
            <a:chExt cx="3765760" cy="6858000"/>
          </a:xfrm>
        </p:grpSpPr>
        <p:pic>
          <p:nvPicPr>
            <p:cNvPr id="29" name="Imagen 28" descr="Imagen que contiene electrónica, monitor, teléfono, celular&#10;&#10;Descripción generada automáticamente">
              <a:extLst>
                <a:ext uri="{FF2B5EF4-FFF2-40B4-BE49-F238E27FC236}">
                  <a16:creationId xmlns:a16="http://schemas.microsoft.com/office/drawing/2014/main" id="{A29F910F-3BBC-1C11-3EB4-65244B70973F}"/>
                </a:ext>
              </a:extLst>
            </p:cNvPr>
            <p:cNvPicPr>
              <a:picLocks noChangeAspect="1"/>
            </p:cNvPicPr>
            <p:nvPr/>
          </p:nvPicPr>
          <p:blipFill rotWithShape="1">
            <a:blip r:embed="rId2">
              <a:extLst>
                <a:ext uri="{28A0092B-C50C-407E-A947-70E740481C1C}">
                  <a14:useLocalDpi xmlns:a14="http://schemas.microsoft.com/office/drawing/2010/main" val="0"/>
                </a:ext>
              </a:extLst>
            </a:blip>
            <a:srcRect l="23292" r="23943"/>
            <a:stretch/>
          </p:blipFill>
          <p:spPr>
            <a:xfrm>
              <a:off x="4189863" y="0"/>
              <a:ext cx="3765760" cy="6858000"/>
            </a:xfrm>
            <a:prstGeom prst="rect">
              <a:avLst/>
            </a:prstGeom>
          </p:spPr>
        </p:pic>
        <p:pic>
          <p:nvPicPr>
            <p:cNvPr id="30" name="Imagen 29">
              <a:extLst>
                <a:ext uri="{FF2B5EF4-FFF2-40B4-BE49-F238E27FC236}">
                  <a16:creationId xmlns:a16="http://schemas.microsoft.com/office/drawing/2014/main" id="{8FC3CA07-364D-85AF-F6CF-2BF60546A3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29932" y="814337"/>
              <a:ext cx="3096289" cy="5070974"/>
            </a:xfrm>
            <a:prstGeom prst="rect">
              <a:avLst/>
            </a:prstGeom>
          </p:spPr>
        </p:pic>
      </p:grpSp>
    </p:spTree>
    <p:extLst>
      <p:ext uri="{BB962C8B-B14F-4D97-AF65-F5344CB8AC3E}">
        <p14:creationId xmlns:p14="http://schemas.microsoft.com/office/powerpoint/2010/main" val="1492852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0A7E1BD3-E0AC-4900-5E99-6163B2B7A8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86481" y="1839202"/>
            <a:ext cx="6698230" cy="3621529"/>
          </a:xfrm>
          <a:prstGeom prst="rect">
            <a:avLst/>
          </a:prstGeom>
        </p:spPr>
      </p:pic>
      <p:sp>
        <p:nvSpPr>
          <p:cNvPr id="19" name="CuadroTexto 18">
            <a:extLst>
              <a:ext uri="{FF2B5EF4-FFF2-40B4-BE49-F238E27FC236}">
                <a16:creationId xmlns:a16="http://schemas.microsoft.com/office/drawing/2014/main" id="{D18252D9-1AFB-E065-FD54-AFE5B1488A5F}"/>
              </a:ext>
            </a:extLst>
          </p:cNvPr>
          <p:cNvSpPr txBox="1"/>
          <p:nvPr/>
        </p:nvSpPr>
        <p:spPr>
          <a:xfrm>
            <a:off x="6698230" y="1606578"/>
            <a:ext cx="4753244" cy="954107"/>
          </a:xfrm>
          <a:prstGeom prst="rect">
            <a:avLst/>
          </a:prstGeom>
          <a:noFill/>
        </p:spPr>
        <p:txBody>
          <a:bodyPr wrap="square" rtlCol="0">
            <a:spAutoFit/>
          </a:bodyPr>
          <a:lstStyle/>
          <a:p>
            <a:pPr algn="ctr"/>
            <a:r>
              <a:rPr lang="es-ES" sz="2800" b="1" dirty="0">
                <a:solidFill>
                  <a:srgbClr val="002060"/>
                </a:solidFill>
                <a:latin typeface="Montserrat" panose="00000500000000000000" pitchFamily="2" charset="0"/>
              </a:rPr>
              <a:t>Reporta logros y retos con transparencia</a:t>
            </a:r>
          </a:p>
        </p:txBody>
      </p:sp>
      <p:sp>
        <p:nvSpPr>
          <p:cNvPr id="20" name="CuadroTexto 19">
            <a:extLst>
              <a:ext uri="{FF2B5EF4-FFF2-40B4-BE49-F238E27FC236}">
                <a16:creationId xmlns:a16="http://schemas.microsoft.com/office/drawing/2014/main" id="{8499C6A5-AB65-E8D2-C038-85B905A4A807}"/>
              </a:ext>
            </a:extLst>
          </p:cNvPr>
          <p:cNvSpPr txBox="1"/>
          <p:nvPr/>
        </p:nvSpPr>
        <p:spPr>
          <a:xfrm>
            <a:off x="7289587" y="2961538"/>
            <a:ext cx="2913192" cy="461665"/>
          </a:xfrm>
          <a:prstGeom prst="rect">
            <a:avLst/>
          </a:prstGeom>
          <a:noFill/>
        </p:spPr>
        <p:txBody>
          <a:bodyPr wrap="square" rtlCol="0">
            <a:spAutoFit/>
          </a:bodyPr>
          <a:lstStyle/>
          <a:p>
            <a:r>
              <a:rPr lang="es-ES" sz="2400" b="1" dirty="0">
                <a:solidFill>
                  <a:srgbClr val="002060"/>
                </a:solidFill>
                <a:latin typeface="Montserrat Light" panose="00000400000000000000" pitchFamily="50" charset="0"/>
              </a:rPr>
              <a:t>Ambientales </a:t>
            </a:r>
          </a:p>
        </p:txBody>
      </p:sp>
      <p:sp>
        <p:nvSpPr>
          <p:cNvPr id="21" name="CuadroTexto 20">
            <a:extLst>
              <a:ext uri="{FF2B5EF4-FFF2-40B4-BE49-F238E27FC236}">
                <a16:creationId xmlns:a16="http://schemas.microsoft.com/office/drawing/2014/main" id="{E3B14044-A386-DC48-484E-992812A5E625}"/>
              </a:ext>
            </a:extLst>
          </p:cNvPr>
          <p:cNvSpPr txBox="1"/>
          <p:nvPr/>
        </p:nvSpPr>
        <p:spPr>
          <a:xfrm>
            <a:off x="7254145" y="3663718"/>
            <a:ext cx="2724043" cy="461665"/>
          </a:xfrm>
          <a:prstGeom prst="rect">
            <a:avLst/>
          </a:prstGeom>
          <a:noFill/>
        </p:spPr>
        <p:txBody>
          <a:bodyPr wrap="square" rtlCol="0">
            <a:spAutoFit/>
          </a:bodyPr>
          <a:lstStyle/>
          <a:p>
            <a:r>
              <a:rPr lang="es-ES" sz="2400" b="1" dirty="0">
                <a:solidFill>
                  <a:srgbClr val="002060"/>
                </a:solidFill>
                <a:latin typeface="Montserrat Light" panose="00000400000000000000" pitchFamily="50" charset="0"/>
              </a:rPr>
              <a:t>Sociales </a:t>
            </a:r>
          </a:p>
        </p:txBody>
      </p:sp>
      <p:sp>
        <p:nvSpPr>
          <p:cNvPr id="22" name="CuadroTexto 21">
            <a:extLst>
              <a:ext uri="{FF2B5EF4-FFF2-40B4-BE49-F238E27FC236}">
                <a16:creationId xmlns:a16="http://schemas.microsoft.com/office/drawing/2014/main" id="{60CFA57A-24AF-4955-7784-D2C1D2324FDA}"/>
              </a:ext>
            </a:extLst>
          </p:cNvPr>
          <p:cNvSpPr txBox="1"/>
          <p:nvPr/>
        </p:nvSpPr>
        <p:spPr>
          <a:xfrm>
            <a:off x="7254146" y="4393896"/>
            <a:ext cx="2724042" cy="461665"/>
          </a:xfrm>
          <a:prstGeom prst="rect">
            <a:avLst/>
          </a:prstGeom>
          <a:noFill/>
        </p:spPr>
        <p:txBody>
          <a:bodyPr wrap="square" rtlCol="0">
            <a:spAutoFit/>
          </a:bodyPr>
          <a:lstStyle/>
          <a:p>
            <a:r>
              <a:rPr lang="es-ES" sz="2400" b="1" dirty="0">
                <a:solidFill>
                  <a:srgbClr val="002060"/>
                </a:solidFill>
                <a:latin typeface="Montserrat Light" panose="00000400000000000000" pitchFamily="50" charset="0"/>
              </a:rPr>
              <a:t>Económicos </a:t>
            </a:r>
          </a:p>
        </p:txBody>
      </p:sp>
      <p:sp>
        <p:nvSpPr>
          <p:cNvPr id="23" name="Rectángulo 22">
            <a:extLst>
              <a:ext uri="{FF2B5EF4-FFF2-40B4-BE49-F238E27FC236}">
                <a16:creationId xmlns:a16="http://schemas.microsoft.com/office/drawing/2014/main" id="{1898598F-DBC1-2ECA-1B57-3E5070111B2F}"/>
              </a:ext>
            </a:extLst>
          </p:cNvPr>
          <p:cNvSpPr/>
          <p:nvPr/>
        </p:nvSpPr>
        <p:spPr>
          <a:xfrm>
            <a:off x="7340080" y="3357000"/>
            <a:ext cx="3132000" cy="72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4" name="CuadroTexto 23">
            <a:extLst>
              <a:ext uri="{FF2B5EF4-FFF2-40B4-BE49-F238E27FC236}">
                <a16:creationId xmlns:a16="http://schemas.microsoft.com/office/drawing/2014/main" id="{971B095F-65EE-40CC-912E-AA1182060571}"/>
              </a:ext>
            </a:extLst>
          </p:cNvPr>
          <p:cNvSpPr txBox="1"/>
          <p:nvPr/>
        </p:nvSpPr>
        <p:spPr>
          <a:xfrm>
            <a:off x="10543037" y="3189950"/>
            <a:ext cx="686126" cy="369332"/>
          </a:xfrm>
          <a:prstGeom prst="rect">
            <a:avLst/>
          </a:prstGeom>
          <a:noFill/>
        </p:spPr>
        <p:txBody>
          <a:bodyPr wrap="square" rtlCol="0">
            <a:spAutoFit/>
          </a:bodyPr>
          <a:lstStyle/>
          <a:p>
            <a:r>
              <a:rPr lang="es-ES" b="1" dirty="0">
                <a:solidFill>
                  <a:srgbClr val="002060"/>
                </a:solidFill>
                <a:latin typeface="Montserrat Light" panose="00000400000000000000" pitchFamily="50" charset="0"/>
              </a:rPr>
              <a:t>37%</a:t>
            </a:r>
            <a:endParaRPr lang="es-PE" b="1" dirty="0">
              <a:solidFill>
                <a:srgbClr val="002060"/>
              </a:solidFill>
              <a:latin typeface="Montserrat Light" panose="00000400000000000000" pitchFamily="50" charset="0"/>
            </a:endParaRPr>
          </a:p>
        </p:txBody>
      </p:sp>
      <p:sp>
        <p:nvSpPr>
          <p:cNvPr id="25" name="CuadroTexto 24">
            <a:extLst>
              <a:ext uri="{FF2B5EF4-FFF2-40B4-BE49-F238E27FC236}">
                <a16:creationId xmlns:a16="http://schemas.microsoft.com/office/drawing/2014/main" id="{A3C6DD4A-C1A8-F74F-246C-92961E86D01C}"/>
              </a:ext>
            </a:extLst>
          </p:cNvPr>
          <p:cNvSpPr txBox="1"/>
          <p:nvPr/>
        </p:nvSpPr>
        <p:spPr>
          <a:xfrm>
            <a:off x="10543037" y="3889017"/>
            <a:ext cx="686126" cy="369332"/>
          </a:xfrm>
          <a:prstGeom prst="rect">
            <a:avLst/>
          </a:prstGeom>
          <a:noFill/>
        </p:spPr>
        <p:txBody>
          <a:bodyPr wrap="square" rtlCol="0">
            <a:spAutoFit/>
          </a:bodyPr>
          <a:lstStyle>
            <a:defPPr>
              <a:defRPr lang="en-US"/>
            </a:defPPr>
            <a:lvl1pPr>
              <a:defRPr b="1">
                <a:solidFill>
                  <a:srgbClr val="002060"/>
                </a:solidFill>
                <a:latin typeface="Montserrat Light" panose="00000400000000000000" pitchFamily="50" charset="0"/>
              </a:defRPr>
            </a:lvl1pPr>
          </a:lstStyle>
          <a:p>
            <a:r>
              <a:rPr lang="es-ES" dirty="0"/>
              <a:t>43%</a:t>
            </a:r>
            <a:endParaRPr lang="es-PE" dirty="0"/>
          </a:p>
        </p:txBody>
      </p:sp>
      <p:sp>
        <p:nvSpPr>
          <p:cNvPr id="26" name="Rectángulo 25">
            <a:extLst>
              <a:ext uri="{FF2B5EF4-FFF2-40B4-BE49-F238E27FC236}">
                <a16:creationId xmlns:a16="http://schemas.microsoft.com/office/drawing/2014/main" id="{49460CA5-A144-BCFE-A26A-7F8029C76F17}"/>
              </a:ext>
            </a:extLst>
          </p:cNvPr>
          <p:cNvSpPr/>
          <p:nvPr/>
        </p:nvSpPr>
        <p:spPr>
          <a:xfrm>
            <a:off x="7322924" y="4056067"/>
            <a:ext cx="1302461" cy="69316"/>
          </a:xfrm>
          <a:prstGeom prst="rect">
            <a:avLst/>
          </a:prstGeom>
          <a:solidFill>
            <a:srgbClr val="79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7" name="Rectángulo 26">
            <a:extLst>
              <a:ext uri="{FF2B5EF4-FFF2-40B4-BE49-F238E27FC236}">
                <a16:creationId xmlns:a16="http://schemas.microsoft.com/office/drawing/2014/main" id="{F7C7378B-9589-B46A-1CDC-DC40C1D8A639}"/>
              </a:ext>
            </a:extLst>
          </p:cNvPr>
          <p:cNvSpPr/>
          <p:nvPr/>
        </p:nvSpPr>
        <p:spPr>
          <a:xfrm>
            <a:off x="7340080" y="4759466"/>
            <a:ext cx="3132000" cy="72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8" name="CuadroTexto 27">
            <a:extLst>
              <a:ext uri="{FF2B5EF4-FFF2-40B4-BE49-F238E27FC236}">
                <a16:creationId xmlns:a16="http://schemas.microsoft.com/office/drawing/2014/main" id="{04201478-1489-692E-C3B1-006D8C994173}"/>
              </a:ext>
            </a:extLst>
          </p:cNvPr>
          <p:cNvSpPr txBox="1"/>
          <p:nvPr/>
        </p:nvSpPr>
        <p:spPr>
          <a:xfrm>
            <a:off x="10543037" y="4592416"/>
            <a:ext cx="686126" cy="369332"/>
          </a:xfrm>
          <a:prstGeom prst="rect">
            <a:avLst/>
          </a:prstGeom>
          <a:noFill/>
        </p:spPr>
        <p:txBody>
          <a:bodyPr wrap="square" rtlCol="0">
            <a:spAutoFit/>
          </a:bodyPr>
          <a:lstStyle>
            <a:defPPr>
              <a:defRPr lang="en-US"/>
            </a:defPPr>
            <a:lvl1pPr>
              <a:defRPr b="1">
                <a:solidFill>
                  <a:srgbClr val="002060"/>
                </a:solidFill>
                <a:latin typeface="Montserrat Light" panose="00000400000000000000" pitchFamily="50" charset="0"/>
              </a:defRPr>
            </a:lvl1pPr>
          </a:lstStyle>
          <a:p>
            <a:r>
              <a:rPr lang="es-ES" dirty="0"/>
              <a:t>85%</a:t>
            </a:r>
            <a:endParaRPr lang="es-PE" dirty="0"/>
          </a:p>
        </p:txBody>
      </p:sp>
      <p:sp>
        <p:nvSpPr>
          <p:cNvPr id="29" name="CuadroTexto 28">
            <a:extLst>
              <a:ext uri="{FF2B5EF4-FFF2-40B4-BE49-F238E27FC236}">
                <a16:creationId xmlns:a16="http://schemas.microsoft.com/office/drawing/2014/main" id="{7A5AC10A-B18B-FFE9-9788-EA8BA19FA1B0}"/>
              </a:ext>
            </a:extLst>
          </p:cNvPr>
          <p:cNvSpPr txBox="1"/>
          <p:nvPr/>
        </p:nvSpPr>
        <p:spPr>
          <a:xfrm>
            <a:off x="7254146" y="5095161"/>
            <a:ext cx="2724042" cy="461665"/>
          </a:xfrm>
          <a:prstGeom prst="rect">
            <a:avLst/>
          </a:prstGeom>
          <a:noFill/>
        </p:spPr>
        <p:txBody>
          <a:bodyPr wrap="square" rtlCol="0">
            <a:spAutoFit/>
          </a:bodyPr>
          <a:lstStyle/>
          <a:p>
            <a:r>
              <a:rPr lang="es-ES" sz="2400" b="1" dirty="0">
                <a:solidFill>
                  <a:srgbClr val="002060"/>
                </a:solidFill>
                <a:latin typeface="Montserrat Light" panose="00000400000000000000" pitchFamily="50" charset="0"/>
              </a:rPr>
              <a:t>Gobernanza </a:t>
            </a:r>
          </a:p>
        </p:txBody>
      </p:sp>
      <p:sp>
        <p:nvSpPr>
          <p:cNvPr id="30" name="Rectángulo 29">
            <a:extLst>
              <a:ext uri="{FF2B5EF4-FFF2-40B4-BE49-F238E27FC236}">
                <a16:creationId xmlns:a16="http://schemas.microsoft.com/office/drawing/2014/main" id="{5824C213-4361-70B5-4502-E010FBB50BFA}"/>
              </a:ext>
            </a:extLst>
          </p:cNvPr>
          <p:cNvSpPr/>
          <p:nvPr/>
        </p:nvSpPr>
        <p:spPr>
          <a:xfrm>
            <a:off x="7340080" y="5460731"/>
            <a:ext cx="3132000" cy="72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31" name="CuadroTexto 30">
            <a:extLst>
              <a:ext uri="{FF2B5EF4-FFF2-40B4-BE49-F238E27FC236}">
                <a16:creationId xmlns:a16="http://schemas.microsoft.com/office/drawing/2014/main" id="{F8073FF2-23C2-12E2-0979-F1B2E9A66762}"/>
              </a:ext>
            </a:extLst>
          </p:cNvPr>
          <p:cNvSpPr txBox="1"/>
          <p:nvPr/>
        </p:nvSpPr>
        <p:spPr>
          <a:xfrm>
            <a:off x="10543037" y="5293681"/>
            <a:ext cx="686126" cy="369332"/>
          </a:xfrm>
          <a:prstGeom prst="rect">
            <a:avLst/>
          </a:prstGeom>
          <a:noFill/>
        </p:spPr>
        <p:txBody>
          <a:bodyPr wrap="square" rtlCol="0">
            <a:spAutoFit/>
          </a:bodyPr>
          <a:lstStyle>
            <a:defPPr>
              <a:defRPr lang="en-US"/>
            </a:defPPr>
            <a:lvl1pPr>
              <a:defRPr b="1">
                <a:solidFill>
                  <a:srgbClr val="002060"/>
                </a:solidFill>
                <a:latin typeface="Montserrat Light" panose="00000400000000000000" pitchFamily="50" charset="0"/>
              </a:defRPr>
            </a:lvl1pPr>
          </a:lstStyle>
          <a:p>
            <a:r>
              <a:rPr lang="es-ES" dirty="0"/>
              <a:t>20%</a:t>
            </a:r>
            <a:endParaRPr lang="es-PE" dirty="0"/>
          </a:p>
        </p:txBody>
      </p:sp>
    </p:spTree>
    <p:extLst>
      <p:ext uri="{BB962C8B-B14F-4D97-AF65-F5344CB8AC3E}">
        <p14:creationId xmlns:p14="http://schemas.microsoft.com/office/powerpoint/2010/main" val="63770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3" presetClass="path" presetSubtype="0" accel="50000" decel="50000" fill="hold" nodeType="withEffect">
                                  <p:stCondLst>
                                    <p:cond delay="250"/>
                                  </p:stCondLst>
                                  <p:childTnLst>
                                    <p:animMotion origin="layout" path="M -2.5E-6 2.96296E-6 L 0.11172 2.96296E-6 " pathEditMode="relative" rAng="0" ptsTypes="AA">
                                      <p:cBhvr>
                                        <p:cTn id="9" dur="7000" fill="hold"/>
                                        <p:tgtEl>
                                          <p:spTgt spid="18"/>
                                        </p:tgtEl>
                                        <p:attrNameLst>
                                          <p:attrName>ppt_x</p:attrName>
                                          <p:attrName>ppt_y</p:attrName>
                                        </p:attrNameLst>
                                      </p:cBhvr>
                                      <p:rCtr x="5586" y="0"/>
                                    </p:animMotion>
                                  </p:childTnLst>
                                </p:cTn>
                              </p:par>
                              <p:par>
                                <p:cTn id="10" presetID="22" presetClass="entr" presetSubtype="2" fill="hold" grpId="0" nodeType="withEffect">
                                  <p:stCondLst>
                                    <p:cond delay="100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8"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42" presetClass="entr" presetSubtype="0" fill="hold" grpId="0" nodeType="withEffect">
                                  <p:stCondLst>
                                    <p:cond delay="125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anim calcmode="lin" valueType="num">
                                      <p:cBhvr>
                                        <p:cTn id="19" dur="500" fill="hold"/>
                                        <p:tgtEl>
                                          <p:spTgt spid="24"/>
                                        </p:tgtEl>
                                        <p:attrNameLst>
                                          <p:attrName>ppt_x</p:attrName>
                                        </p:attrNameLst>
                                      </p:cBhvr>
                                      <p:tavLst>
                                        <p:tav tm="0">
                                          <p:val>
                                            <p:strVal val="#ppt_x"/>
                                          </p:val>
                                        </p:tav>
                                        <p:tav tm="100000">
                                          <p:val>
                                            <p:strVal val="#ppt_x"/>
                                          </p:val>
                                        </p:tav>
                                      </p:tavLst>
                                    </p:anim>
                                    <p:anim calcmode="lin" valueType="num">
                                      <p:cBhvr>
                                        <p:cTn id="20" dur="500" fill="hold"/>
                                        <p:tgtEl>
                                          <p:spTgt spid="24"/>
                                        </p:tgtEl>
                                        <p:attrNameLst>
                                          <p:attrName>ppt_y</p:attrName>
                                        </p:attrNameLst>
                                      </p:cBhvr>
                                      <p:tavLst>
                                        <p:tav tm="0">
                                          <p:val>
                                            <p:strVal val="#ppt_y+.1"/>
                                          </p:val>
                                        </p:tav>
                                        <p:tav tm="100000">
                                          <p:val>
                                            <p:strVal val="#ppt_y"/>
                                          </p:val>
                                        </p:tav>
                                      </p:tavLst>
                                    </p:anim>
                                  </p:childTnLst>
                                </p:cTn>
                              </p:par>
                              <p:par>
                                <p:cTn id="21" presetID="22" presetClass="entr" presetSubtype="2" fill="hold" grpId="0" nodeType="withEffect">
                                  <p:stCondLst>
                                    <p:cond delay="1250"/>
                                  </p:stCondLst>
                                  <p:childTnLst>
                                    <p:set>
                                      <p:cBhvr>
                                        <p:cTn id="22" dur="1" fill="hold">
                                          <p:stCondLst>
                                            <p:cond delay="0"/>
                                          </p:stCondLst>
                                        </p:cTn>
                                        <p:tgtEl>
                                          <p:spTgt spid="21"/>
                                        </p:tgtEl>
                                        <p:attrNameLst>
                                          <p:attrName>style.visibility</p:attrName>
                                        </p:attrNameLst>
                                      </p:cBhvr>
                                      <p:to>
                                        <p:strVal val="visible"/>
                                      </p:to>
                                    </p:set>
                                    <p:animEffect transition="in" filter="wipe(right)">
                                      <p:cBhvr>
                                        <p:cTn id="23" dur="500"/>
                                        <p:tgtEl>
                                          <p:spTgt spid="21"/>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par>
                                <p:cTn id="27" presetID="42" presetClass="entr" presetSubtype="0" fill="hold" grpId="0" nodeType="withEffect">
                                  <p:stCondLst>
                                    <p:cond delay="15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anim calcmode="lin" valueType="num">
                                      <p:cBhvr>
                                        <p:cTn id="30" dur="500" fill="hold"/>
                                        <p:tgtEl>
                                          <p:spTgt spid="25"/>
                                        </p:tgtEl>
                                        <p:attrNameLst>
                                          <p:attrName>ppt_x</p:attrName>
                                        </p:attrNameLst>
                                      </p:cBhvr>
                                      <p:tavLst>
                                        <p:tav tm="0">
                                          <p:val>
                                            <p:strVal val="#ppt_x"/>
                                          </p:val>
                                        </p:tav>
                                        <p:tav tm="100000">
                                          <p:val>
                                            <p:strVal val="#ppt_x"/>
                                          </p:val>
                                        </p:tav>
                                      </p:tavLst>
                                    </p:anim>
                                    <p:anim calcmode="lin" valueType="num">
                                      <p:cBhvr>
                                        <p:cTn id="31" dur="500" fill="hold"/>
                                        <p:tgtEl>
                                          <p:spTgt spid="25"/>
                                        </p:tgtEl>
                                        <p:attrNameLst>
                                          <p:attrName>ppt_y</p:attrName>
                                        </p:attrNameLst>
                                      </p:cBhvr>
                                      <p:tavLst>
                                        <p:tav tm="0">
                                          <p:val>
                                            <p:strVal val="#ppt_y+.1"/>
                                          </p:val>
                                        </p:tav>
                                        <p:tav tm="100000">
                                          <p:val>
                                            <p:strVal val="#ppt_y"/>
                                          </p:val>
                                        </p:tav>
                                      </p:tavLst>
                                    </p:anim>
                                  </p:childTnLst>
                                </p:cTn>
                              </p:par>
                              <p:par>
                                <p:cTn id="32" presetID="22" presetClass="entr" presetSubtype="2" fill="hold" grpId="0" nodeType="withEffect">
                                  <p:stCondLst>
                                    <p:cond delay="1500"/>
                                  </p:stCondLst>
                                  <p:childTnLst>
                                    <p:set>
                                      <p:cBhvr>
                                        <p:cTn id="33" dur="1" fill="hold">
                                          <p:stCondLst>
                                            <p:cond delay="0"/>
                                          </p:stCondLst>
                                        </p:cTn>
                                        <p:tgtEl>
                                          <p:spTgt spid="22"/>
                                        </p:tgtEl>
                                        <p:attrNameLst>
                                          <p:attrName>style.visibility</p:attrName>
                                        </p:attrNameLst>
                                      </p:cBhvr>
                                      <p:to>
                                        <p:strVal val="visible"/>
                                      </p:to>
                                    </p:set>
                                    <p:animEffect transition="in" filter="wipe(right)">
                                      <p:cBhvr>
                                        <p:cTn id="34" dur="500"/>
                                        <p:tgtEl>
                                          <p:spTgt spid="22"/>
                                        </p:tgtEl>
                                      </p:cBhvr>
                                    </p:animEffect>
                                  </p:childTnLst>
                                </p:cTn>
                              </p:par>
                              <p:par>
                                <p:cTn id="35" presetID="22" presetClass="entr" presetSubtype="8"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par>
                                <p:cTn id="38" presetID="42" presetClass="entr" presetSubtype="0" fill="hold" grpId="0" nodeType="withEffect">
                                  <p:stCondLst>
                                    <p:cond delay="175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anim calcmode="lin" valueType="num">
                                      <p:cBhvr>
                                        <p:cTn id="41" dur="500" fill="hold"/>
                                        <p:tgtEl>
                                          <p:spTgt spid="28"/>
                                        </p:tgtEl>
                                        <p:attrNameLst>
                                          <p:attrName>ppt_x</p:attrName>
                                        </p:attrNameLst>
                                      </p:cBhvr>
                                      <p:tavLst>
                                        <p:tav tm="0">
                                          <p:val>
                                            <p:strVal val="#ppt_x"/>
                                          </p:val>
                                        </p:tav>
                                        <p:tav tm="100000">
                                          <p:val>
                                            <p:strVal val="#ppt_x"/>
                                          </p:val>
                                        </p:tav>
                                      </p:tavLst>
                                    </p:anim>
                                    <p:anim calcmode="lin" valueType="num">
                                      <p:cBhvr>
                                        <p:cTn id="42" dur="500" fill="hold"/>
                                        <p:tgtEl>
                                          <p:spTgt spid="28"/>
                                        </p:tgtEl>
                                        <p:attrNameLst>
                                          <p:attrName>ppt_y</p:attrName>
                                        </p:attrNameLst>
                                      </p:cBhvr>
                                      <p:tavLst>
                                        <p:tav tm="0">
                                          <p:val>
                                            <p:strVal val="#ppt_y+.1"/>
                                          </p:val>
                                        </p:tav>
                                        <p:tav tm="100000">
                                          <p:val>
                                            <p:strVal val="#ppt_y"/>
                                          </p:val>
                                        </p:tav>
                                      </p:tavLst>
                                    </p:anim>
                                  </p:childTnLst>
                                </p:cTn>
                              </p:par>
                              <p:par>
                                <p:cTn id="43" presetID="22" presetClass="entr" presetSubtype="2" fill="hold" grpId="0" nodeType="withEffect">
                                  <p:stCondLst>
                                    <p:cond delay="1500"/>
                                  </p:stCondLst>
                                  <p:childTnLst>
                                    <p:set>
                                      <p:cBhvr>
                                        <p:cTn id="44" dur="1" fill="hold">
                                          <p:stCondLst>
                                            <p:cond delay="0"/>
                                          </p:stCondLst>
                                        </p:cTn>
                                        <p:tgtEl>
                                          <p:spTgt spid="29"/>
                                        </p:tgtEl>
                                        <p:attrNameLst>
                                          <p:attrName>style.visibility</p:attrName>
                                        </p:attrNameLst>
                                      </p:cBhvr>
                                      <p:to>
                                        <p:strVal val="visible"/>
                                      </p:to>
                                    </p:set>
                                    <p:animEffect transition="in" filter="wipe(right)">
                                      <p:cBhvr>
                                        <p:cTn id="45" dur="500"/>
                                        <p:tgtEl>
                                          <p:spTgt spid="29"/>
                                        </p:tgtEl>
                                      </p:cBhvr>
                                    </p:animEffect>
                                  </p:childTnLst>
                                </p:cTn>
                              </p:par>
                              <p:par>
                                <p:cTn id="46" presetID="22" presetClass="entr" presetSubtype="8" fill="hold" grpId="0" nodeType="withEffect">
                                  <p:stCondLst>
                                    <p:cond delay="150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par>
                                <p:cTn id="49" presetID="42" presetClass="entr" presetSubtype="0" fill="hold" grpId="0" nodeType="withEffect">
                                  <p:stCondLst>
                                    <p:cond delay="175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anim calcmode="lin" valueType="num">
                                      <p:cBhvr>
                                        <p:cTn id="52" dur="500" fill="hold"/>
                                        <p:tgtEl>
                                          <p:spTgt spid="31"/>
                                        </p:tgtEl>
                                        <p:attrNameLst>
                                          <p:attrName>ppt_x</p:attrName>
                                        </p:attrNameLst>
                                      </p:cBhvr>
                                      <p:tavLst>
                                        <p:tav tm="0">
                                          <p:val>
                                            <p:strVal val="#ppt_x"/>
                                          </p:val>
                                        </p:tav>
                                        <p:tav tm="100000">
                                          <p:val>
                                            <p:strVal val="#ppt_x"/>
                                          </p:val>
                                        </p:tav>
                                      </p:tavLst>
                                    </p:anim>
                                    <p:anim calcmode="lin" valueType="num">
                                      <p:cBhvr>
                                        <p:cTn id="5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animBg="1"/>
      <p:bldP spid="24" grpId="0"/>
      <p:bldP spid="25" grpId="0"/>
      <p:bldP spid="26" grpId="0" animBg="1"/>
      <p:bldP spid="27" grpId="0" animBg="1"/>
      <p:bldP spid="28" grpId="0"/>
      <p:bldP spid="29" grpId="0"/>
      <p:bldP spid="30" grpId="0" animBg="1"/>
      <p:bldP spid="3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B2199-8DED-35D2-3A35-C65D56E94A94}"/>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B0214A29-DD67-FAD3-20EC-3D1F5ADF2922}"/>
              </a:ext>
            </a:extLst>
          </p:cNvPr>
          <p:cNvSpPr>
            <a:spLocks noGrp="1"/>
          </p:cNvSpPr>
          <p:nvPr>
            <p:ph type="title"/>
          </p:nvPr>
        </p:nvSpPr>
        <p:spPr>
          <a:xfrm>
            <a:off x="333528" y="796666"/>
            <a:ext cx="11229975" cy="1325563"/>
          </a:xfrm>
        </p:spPr>
        <p:txBody>
          <a:bodyPr/>
          <a:lstStyle/>
          <a:p>
            <a:br>
              <a:rPr lang="es-CO" dirty="0">
                <a:solidFill>
                  <a:srgbClr val="002060"/>
                </a:solidFill>
              </a:rPr>
            </a:br>
            <a:r>
              <a:rPr lang="es-CO" dirty="0">
                <a:solidFill>
                  <a:srgbClr val="002060"/>
                </a:solidFill>
              </a:rPr>
              <a:t>5. El rol estratégico del contador público</a:t>
            </a:r>
            <a:br>
              <a:rPr lang="es-CO" dirty="0">
                <a:solidFill>
                  <a:srgbClr val="002060"/>
                </a:solidFill>
              </a:rPr>
            </a:br>
            <a:endParaRPr lang="es-CO" dirty="0">
              <a:solidFill>
                <a:srgbClr val="002060"/>
              </a:solidFill>
            </a:endParaRPr>
          </a:p>
        </p:txBody>
      </p:sp>
      <p:sp>
        <p:nvSpPr>
          <p:cNvPr id="2" name="CuadroTexto 1">
            <a:extLst>
              <a:ext uri="{FF2B5EF4-FFF2-40B4-BE49-F238E27FC236}">
                <a16:creationId xmlns:a16="http://schemas.microsoft.com/office/drawing/2014/main" id="{55A39E66-CB88-910F-B8BD-8505DD0CD576}"/>
              </a:ext>
            </a:extLst>
          </p:cNvPr>
          <p:cNvSpPr txBox="1"/>
          <p:nvPr/>
        </p:nvSpPr>
        <p:spPr>
          <a:xfrm>
            <a:off x="1483772" y="2168725"/>
            <a:ext cx="9224455" cy="3046988"/>
          </a:xfrm>
          <a:prstGeom prst="rect">
            <a:avLst/>
          </a:prstGeom>
          <a:noFill/>
        </p:spPr>
        <p:txBody>
          <a:bodyPr wrap="square">
            <a:spAutoFit/>
          </a:bodyPr>
          <a:lstStyle/>
          <a:p>
            <a:r>
              <a:rPr lang="es-CO" sz="2400" b="1" dirty="0"/>
              <a:t>Relación entre biodiversidad  e información financiera </a:t>
            </a:r>
          </a:p>
          <a:p>
            <a:r>
              <a:rPr lang="es-CO" sz="2400" dirty="0"/>
              <a:t>La biodiversidad proporciona </a:t>
            </a:r>
            <a:r>
              <a:rPr lang="es-CO" sz="2400" i="1" dirty="0"/>
              <a:t>servicios ecosistémicos </a:t>
            </a:r>
            <a:r>
              <a:rPr lang="es-CO" sz="2400" dirty="0"/>
              <a:t>esenciales para el desarrollo económico.</a:t>
            </a:r>
            <a:endParaRPr lang="es-CO" sz="2400" b="1" dirty="0"/>
          </a:p>
          <a:p>
            <a:endParaRPr lang="es-CO" sz="2400" b="1" dirty="0"/>
          </a:p>
          <a:p>
            <a:r>
              <a:rPr lang="es-CO" sz="2400" dirty="0"/>
              <a:t>La </a:t>
            </a:r>
            <a:r>
              <a:rPr lang="es-CO" sz="2400" b="1" i="1" dirty="0"/>
              <a:t>pérdida de biodiversidad </a:t>
            </a:r>
            <a:r>
              <a:rPr lang="es-CO" sz="2400" dirty="0"/>
              <a:t>interrumpe los procesos naturales y genera riesgos financieros, operativos y regulatorios. Cuando los ecosistemas se degradan, las empresas enfrentan mayores costos, menor productividad y presión de consumidores e inversionistas. </a:t>
            </a:r>
            <a:endParaRPr lang="es-CO" sz="2400" b="1" dirty="0"/>
          </a:p>
        </p:txBody>
      </p:sp>
      <p:sp>
        <p:nvSpPr>
          <p:cNvPr id="3" name="Título 3">
            <a:extLst>
              <a:ext uri="{FF2B5EF4-FFF2-40B4-BE49-F238E27FC236}">
                <a16:creationId xmlns:a16="http://schemas.microsoft.com/office/drawing/2014/main" id="{8C8B9717-6F3D-0339-8F9B-60225F8C2E68}"/>
              </a:ext>
            </a:extLst>
          </p:cNvPr>
          <p:cNvSpPr txBox="1">
            <a:spLocks/>
          </p:cNvSpPr>
          <p:nvPr/>
        </p:nvSpPr>
        <p:spPr>
          <a:xfrm>
            <a:off x="1483772" y="5532437"/>
            <a:ext cx="8898963"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1" kern="1200">
                <a:solidFill>
                  <a:schemeClr val="tx1"/>
                </a:solidFill>
                <a:latin typeface="Montserrat" panose="00000500000000000000" pitchFamily="50" charset="0"/>
                <a:ea typeface="+mj-ea"/>
                <a:cs typeface="+mj-cs"/>
              </a:defRPr>
            </a:lvl1pPr>
          </a:lstStyle>
          <a:p>
            <a:br>
              <a:rPr lang="es-CO" sz="2400" dirty="0">
                <a:solidFill>
                  <a:srgbClr val="002060"/>
                </a:solidFill>
              </a:rPr>
            </a:br>
            <a:r>
              <a:rPr lang="es-CO" sz="2400" dirty="0">
                <a:solidFill>
                  <a:srgbClr val="002060"/>
                </a:solidFill>
              </a:rPr>
              <a:t>¿Cómo esta situación debe llamar la atención del contador público?</a:t>
            </a:r>
            <a:br>
              <a:rPr lang="es-CO" dirty="0">
                <a:solidFill>
                  <a:srgbClr val="002060"/>
                </a:solidFill>
              </a:rPr>
            </a:br>
            <a:endParaRPr lang="es-CO" dirty="0">
              <a:solidFill>
                <a:srgbClr val="002060"/>
              </a:solidFill>
            </a:endParaRPr>
          </a:p>
        </p:txBody>
      </p:sp>
    </p:spTree>
    <p:extLst>
      <p:ext uri="{BB962C8B-B14F-4D97-AF65-F5344CB8AC3E}">
        <p14:creationId xmlns:p14="http://schemas.microsoft.com/office/powerpoint/2010/main" val="3144655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2D1FD-55F1-90FC-C8E2-C69D95E9E8BF}"/>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83E15C57-8398-2FF3-CA80-B6455AF62489}"/>
              </a:ext>
            </a:extLst>
          </p:cNvPr>
          <p:cNvPicPr>
            <a:picLocks noChangeAspect="1"/>
          </p:cNvPicPr>
          <p:nvPr/>
        </p:nvPicPr>
        <p:blipFill>
          <a:blip r:embed="rId2"/>
          <a:stretch>
            <a:fillRect/>
          </a:stretch>
        </p:blipFill>
        <p:spPr>
          <a:xfrm>
            <a:off x="-1" y="0"/>
            <a:ext cx="5957889" cy="6858000"/>
          </a:xfrm>
          <a:prstGeom prst="rect">
            <a:avLst/>
          </a:prstGeom>
        </p:spPr>
      </p:pic>
      <p:pic>
        <p:nvPicPr>
          <p:cNvPr id="3" name="Imagen 2">
            <a:extLst>
              <a:ext uri="{FF2B5EF4-FFF2-40B4-BE49-F238E27FC236}">
                <a16:creationId xmlns:a16="http://schemas.microsoft.com/office/drawing/2014/main" id="{10D4B3EF-E182-43C7-B5F2-9597F34827A1}"/>
              </a:ext>
            </a:extLst>
          </p:cNvPr>
          <p:cNvPicPr>
            <a:picLocks noChangeAspect="1"/>
          </p:cNvPicPr>
          <p:nvPr/>
        </p:nvPicPr>
        <p:blipFill>
          <a:blip r:embed="rId3"/>
          <a:stretch>
            <a:fillRect/>
          </a:stretch>
        </p:blipFill>
        <p:spPr>
          <a:xfrm>
            <a:off x="6100269" y="0"/>
            <a:ext cx="6091731" cy="6858000"/>
          </a:xfrm>
          <a:prstGeom prst="rect">
            <a:avLst/>
          </a:prstGeom>
        </p:spPr>
      </p:pic>
      <p:pic>
        <p:nvPicPr>
          <p:cNvPr id="7" name="Imagen 6">
            <a:extLst>
              <a:ext uri="{FF2B5EF4-FFF2-40B4-BE49-F238E27FC236}">
                <a16:creationId xmlns:a16="http://schemas.microsoft.com/office/drawing/2014/main" id="{6BCD8F91-FA75-C4A3-AE94-DCD71B05C426}"/>
              </a:ext>
            </a:extLst>
          </p:cNvPr>
          <p:cNvPicPr>
            <a:picLocks noChangeAspect="1"/>
          </p:cNvPicPr>
          <p:nvPr/>
        </p:nvPicPr>
        <p:blipFill>
          <a:blip r:embed="rId4"/>
          <a:stretch>
            <a:fillRect/>
          </a:stretch>
        </p:blipFill>
        <p:spPr>
          <a:xfrm>
            <a:off x="4801150" y="240753"/>
            <a:ext cx="908383" cy="890093"/>
          </a:xfrm>
          <a:prstGeom prst="rect">
            <a:avLst/>
          </a:prstGeom>
        </p:spPr>
      </p:pic>
      <p:pic>
        <p:nvPicPr>
          <p:cNvPr id="10" name="Imagen 9">
            <a:extLst>
              <a:ext uri="{FF2B5EF4-FFF2-40B4-BE49-F238E27FC236}">
                <a16:creationId xmlns:a16="http://schemas.microsoft.com/office/drawing/2014/main" id="{FBA7DD1E-6778-26E5-1C4B-2B6868548CA6}"/>
              </a:ext>
            </a:extLst>
          </p:cNvPr>
          <p:cNvPicPr>
            <a:picLocks noChangeAspect="1"/>
          </p:cNvPicPr>
          <p:nvPr/>
        </p:nvPicPr>
        <p:blipFill>
          <a:blip r:embed="rId5"/>
          <a:stretch>
            <a:fillRect/>
          </a:stretch>
        </p:blipFill>
        <p:spPr>
          <a:xfrm>
            <a:off x="10906982" y="240753"/>
            <a:ext cx="908383" cy="896190"/>
          </a:xfrm>
          <a:prstGeom prst="rect">
            <a:avLst/>
          </a:prstGeom>
        </p:spPr>
      </p:pic>
    </p:spTree>
    <p:extLst>
      <p:ext uri="{BB962C8B-B14F-4D97-AF65-F5344CB8AC3E}">
        <p14:creationId xmlns:p14="http://schemas.microsoft.com/office/powerpoint/2010/main" val="37121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EE765-E2FC-9862-6989-B9A94C5F79E7}"/>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8CD544BB-88F0-D1D0-7DDD-8B3ED29052AC}"/>
              </a:ext>
            </a:extLst>
          </p:cNvPr>
          <p:cNvPicPr>
            <a:picLocks noChangeAspect="1"/>
          </p:cNvPicPr>
          <p:nvPr/>
        </p:nvPicPr>
        <p:blipFill>
          <a:blip r:embed="rId2"/>
          <a:stretch>
            <a:fillRect/>
          </a:stretch>
        </p:blipFill>
        <p:spPr>
          <a:xfrm>
            <a:off x="0" y="0"/>
            <a:ext cx="5957888" cy="6858000"/>
          </a:xfrm>
          <a:prstGeom prst="rect">
            <a:avLst/>
          </a:prstGeom>
        </p:spPr>
      </p:pic>
      <p:pic>
        <p:nvPicPr>
          <p:cNvPr id="5" name="Imagen 4">
            <a:extLst>
              <a:ext uri="{FF2B5EF4-FFF2-40B4-BE49-F238E27FC236}">
                <a16:creationId xmlns:a16="http://schemas.microsoft.com/office/drawing/2014/main" id="{11C96E46-FD5D-A8FB-8856-97C157C20B48}"/>
              </a:ext>
            </a:extLst>
          </p:cNvPr>
          <p:cNvPicPr>
            <a:picLocks noChangeAspect="1"/>
          </p:cNvPicPr>
          <p:nvPr/>
        </p:nvPicPr>
        <p:blipFill>
          <a:blip r:embed="rId3"/>
          <a:srcRect l="15234" t="34160" r="51836" b="10887"/>
          <a:stretch>
            <a:fillRect/>
          </a:stretch>
        </p:blipFill>
        <p:spPr>
          <a:xfrm>
            <a:off x="6096000" y="0"/>
            <a:ext cx="6096000" cy="6858000"/>
          </a:xfrm>
          <a:prstGeom prst="rect">
            <a:avLst/>
          </a:prstGeom>
        </p:spPr>
      </p:pic>
      <p:pic>
        <p:nvPicPr>
          <p:cNvPr id="25" name="Imagen 24">
            <a:extLst>
              <a:ext uri="{FF2B5EF4-FFF2-40B4-BE49-F238E27FC236}">
                <a16:creationId xmlns:a16="http://schemas.microsoft.com/office/drawing/2014/main" id="{A7566C12-3BF2-8B33-340C-0FF44306AB04}"/>
              </a:ext>
            </a:extLst>
          </p:cNvPr>
          <p:cNvPicPr>
            <a:picLocks noChangeAspect="1"/>
          </p:cNvPicPr>
          <p:nvPr/>
        </p:nvPicPr>
        <p:blipFill>
          <a:blip r:embed="rId4"/>
          <a:stretch>
            <a:fillRect/>
          </a:stretch>
        </p:blipFill>
        <p:spPr>
          <a:xfrm>
            <a:off x="4636085" y="152263"/>
            <a:ext cx="7285351" cy="890093"/>
          </a:xfrm>
          <a:prstGeom prst="rect">
            <a:avLst/>
          </a:prstGeom>
        </p:spPr>
      </p:pic>
      <p:pic>
        <p:nvPicPr>
          <p:cNvPr id="28" name="Imagen 27">
            <a:extLst>
              <a:ext uri="{FF2B5EF4-FFF2-40B4-BE49-F238E27FC236}">
                <a16:creationId xmlns:a16="http://schemas.microsoft.com/office/drawing/2014/main" id="{E825F1E8-5371-1EF6-F9DA-8736F460D5A6}"/>
              </a:ext>
            </a:extLst>
          </p:cNvPr>
          <p:cNvPicPr>
            <a:picLocks noChangeAspect="1"/>
          </p:cNvPicPr>
          <p:nvPr/>
        </p:nvPicPr>
        <p:blipFill>
          <a:blip r:embed="rId5"/>
          <a:stretch>
            <a:fillRect/>
          </a:stretch>
        </p:blipFill>
        <p:spPr>
          <a:xfrm>
            <a:off x="6546879" y="4551186"/>
            <a:ext cx="5194242" cy="1560711"/>
          </a:xfrm>
          <a:prstGeom prst="rect">
            <a:avLst/>
          </a:prstGeom>
        </p:spPr>
      </p:pic>
    </p:spTree>
    <p:extLst>
      <p:ext uri="{BB962C8B-B14F-4D97-AF65-F5344CB8AC3E}">
        <p14:creationId xmlns:p14="http://schemas.microsoft.com/office/powerpoint/2010/main" val="4055655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B3FF8F7-F8A0-0CBF-BF55-4883A28CA4E2}"/>
              </a:ext>
            </a:extLst>
          </p:cNvPr>
          <p:cNvPicPr>
            <a:picLocks noChangeAspect="1"/>
          </p:cNvPicPr>
          <p:nvPr/>
        </p:nvPicPr>
        <p:blipFill>
          <a:blip r:embed="rId2"/>
          <a:srcRect b="8172"/>
          <a:stretch>
            <a:fillRect/>
          </a:stretch>
        </p:blipFill>
        <p:spPr>
          <a:xfrm>
            <a:off x="0" y="0"/>
            <a:ext cx="12192000" cy="6857999"/>
          </a:xfrm>
          <a:prstGeom prst="rect">
            <a:avLst/>
          </a:prstGeom>
        </p:spPr>
      </p:pic>
    </p:spTree>
    <p:extLst>
      <p:ext uri="{BB962C8B-B14F-4D97-AF65-F5344CB8AC3E}">
        <p14:creationId xmlns:p14="http://schemas.microsoft.com/office/powerpoint/2010/main" val="861501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02D91-A0C7-40D5-E1E9-11EE331FAB30}"/>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79CCC877-206B-6248-03F9-1A6BD2D696C6}"/>
              </a:ext>
            </a:extLst>
          </p:cNvPr>
          <p:cNvPicPr/>
          <p:nvPr/>
        </p:nvPicPr>
        <p:blipFill>
          <a:blip r:embed="rId2"/>
          <a:stretch>
            <a:fillRect/>
          </a:stretch>
        </p:blipFill>
        <p:spPr>
          <a:xfrm>
            <a:off x="138374" y="152401"/>
            <a:ext cx="2862001" cy="2523668"/>
          </a:xfrm>
          <a:prstGeom prst="rect">
            <a:avLst/>
          </a:prstGeom>
        </p:spPr>
      </p:pic>
      <p:pic>
        <p:nvPicPr>
          <p:cNvPr id="8" name="Picture 25" descr="_   digital color comicbook style, modern american comic, detailed drawing, From Genevieve's view, show a foreman's aerial perspective of the factory, as he inspects the oil spill clean-up process using a remote-controlled drone. Air pollution is visible in the background. Use bright green light from Genevieve's torch to highlight the sign 'Save Our Rivers'.">
            <a:extLst>
              <a:ext uri="{FF2B5EF4-FFF2-40B4-BE49-F238E27FC236}">
                <a16:creationId xmlns:a16="http://schemas.microsoft.com/office/drawing/2014/main" id="{F720DCD6-405C-643F-7E6B-5A5CA7E0B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597" y="152401"/>
            <a:ext cx="2970269" cy="2523668"/>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número de diapositiva 4">
            <a:extLst>
              <a:ext uri="{FF2B5EF4-FFF2-40B4-BE49-F238E27FC236}">
                <a16:creationId xmlns:a16="http://schemas.microsoft.com/office/drawing/2014/main" id="{21F2B28E-BF34-388C-2556-D68EE09E0660}"/>
              </a:ext>
            </a:extLst>
          </p:cNvPr>
          <p:cNvSpPr txBox="1">
            <a:spLocks/>
          </p:cNvSpPr>
          <p:nvPr/>
        </p:nvSpPr>
        <p:spPr>
          <a:xfrm>
            <a:off x="11629301" y="6438592"/>
            <a:ext cx="1015330" cy="282883"/>
          </a:xfrm>
          <a:prstGeom prst="roundRect">
            <a:avLst>
              <a:gd name="adj" fmla="val 50000"/>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60BBA4-C6AF-C845-8405-0D878B5989B4}" type="slidenum">
              <a:rPr lang="es-CO" smtClean="0"/>
              <a:pPr/>
              <a:t>57</a:t>
            </a:fld>
            <a:endParaRPr lang="es-CO" dirty="0"/>
          </a:p>
        </p:txBody>
      </p:sp>
      <p:pic>
        <p:nvPicPr>
          <p:cNvPr id="10" name="Imagen 9">
            <a:extLst>
              <a:ext uri="{FF2B5EF4-FFF2-40B4-BE49-F238E27FC236}">
                <a16:creationId xmlns:a16="http://schemas.microsoft.com/office/drawing/2014/main" id="{5661B980-60B4-3F00-42A0-1A5E9DB15089}"/>
              </a:ext>
            </a:extLst>
          </p:cNvPr>
          <p:cNvPicPr>
            <a:picLocks noChangeAspect="1"/>
          </p:cNvPicPr>
          <p:nvPr/>
        </p:nvPicPr>
        <p:blipFill>
          <a:blip r:embed="rId4"/>
          <a:srcRect l="50729" t="22910" r="17673" b="10990"/>
          <a:stretch>
            <a:fillRect/>
          </a:stretch>
        </p:blipFill>
        <p:spPr>
          <a:xfrm>
            <a:off x="6096001" y="0"/>
            <a:ext cx="6095999" cy="6721475"/>
          </a:xfrm>
          <a:prstGeom prst="rect">
            <a:avLst/>
          </a:prstGeom>
        </p:spPr>
      </p:pic>
      <p:pic>
        <p:nvPicPr>
          <p:cNvPr id="11" name="Picture 17" descr=" digital color comicbook style, modern american comic, detailed drawing, Long shot of Dr. Evans leading a protest in front of the contaminated factory, flanked by her fellow activists. They carry placards and chant slogans. Use dynamic camera angles and expressions to convey their determination and anger.">
            <a:extLst>
              <a:ext uri="{FF2B5EF4-FFF2-40B4-BE49-F238E27FC236}">
                <a16:creationId xmlns:a16="http://schemas.microsoft.com/office/drawing/2014/main" id="{364D9950-5415-EA74-D637-0B2337F0D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49" y="2754646"/>
            <a:ext cx="5924549" cy="3950954"/>
          </a:xfrm>
          <a:prstGeom prst="rect">
            <a:avLst/>
          </a:prstGeom>
          <a:noFill/>
          <a:extLst>
            <a:ext uri="{909E8E84-426E-40DD-AFC4-6F175D3DCCD1}">
              <a14:hiddenFill xmlns:a14="http://schemas.microsoft.com/office/drawing/2010/main">
                <a:solidFill>
                  <a:srgbClr val="FFFFFF"/>
                </a:solidFill>
              </a14:hiddenFill>
            </a:ext>
          </a:extLst>
        </p:spPr>
      </p:pic>
      <p:sp>
        <p:nvSpPr>
          <p:cNvPr id="12" name="Elipse 11">
            <a:extLst>
              <a:ext uri="{FF2B5EF4-FFF2-40B4-BE49-F238E27FC236}">
                <a16:creationId xmlns:a16="http://schemas.microsoft.com/office/drawing/2014/main" id="{984583C8-4E6C-91E1-EED9-76BFDE672559}"/>
              </a:ext>
            </a:extLst>
          </p:cNvPr>
          <p:cNvSpPr/>
          <p:nvPr/>
        </p:nvSpPr>
        <p:spPr>
          <a:xfrm>
            <a:off x="2573325" y="152401"/>
            <a:ext cx="787948" cy="76944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CB3D8096-37E1-2E07-4CF8-2808CDE31BBB}"/>
              </a:ext>
            </a:extLst>
          </p:cNvPr>
          <p:cNvSpPr txBox="1"/>
          <p:nvPr/>
        </p:nvSpPr>
        <p:spPr>
          <a:xfrm>
            <a:off x="2728353" y="152400"/>
            <a:ext cx="630785" cy="769441"/>
          </a:xfrm>
          <a:prstGeom prst="rect">
            <a:avLst/>
          </a:prstGeom>
          <a:noFill/>
        </p:spPr>
        <p:txBody>
          <a:bodyPr wrap="square">
            <a:spAutoFit/>
          </a:bodyPr>
          <a:lstStyle/>
          <a:p>
            <a:r>
              <a:rPr lang="es-CO" sz="4400" b="1" dirty="0">
                <a:ln>
                  <a:solidFill>
                    <a:srgbClr val="002060"/>
                  </a:solidFill>
                </a:ln>
                <a:solidFill>
                  <a:srgbClr val="002060"/>
                </a:solidFill>
                <a:effectLst>
                  <a:outerShdw blurRad="38100" dist="38100" dir="2700000" algn="tl">
                    <a:srgbClr val="000000">
                      <a:alpha val="43137"/>
                    </a:srgbClr>
                  </a:outerShdw>
                </a:effectLst>
                <a:latin typeface="+mj-lt"/>
              </a:rPr>
              <a:t>1</a:t>
            </a:r>
            <a:endParaRPr lang="es-CO" sz="4400" b="1" dirty="0">
              <a:ln>
                <a:solidFill>
                  <a:srgbClr val="002060"/>
                </a:solidFill>
              </a:ln>
              <a:solidFill>
                <a:srgbClr val="002060"/>
              </a:solidFill>
              <a:latin typeface="+mj-lt"/>
            </a:endParaRPr>
          </a:p>
        </p:txBody>
      </p:sp>
      <p:sp>
        <p:nvSpPr>
          <p:cNvPr id="14" name="Elipse 13">
            <a:extLst>
              <a:ext uri="{FF2B5EF4-FFF2-40B4-BE49-F238E27FC236}">
                <a16:creationId xmlns:a16="http://schemas.microsoft.com/office/drawing/2014/main" id="{1F6B9828-1314-8ACB-054E-DFE4B432D6CC}"/>
              </a:ext>
            </a:extLst>
          </p:cNvPr>
          <p:cNvSpPr/>
          <p:nvPr/>
        </p:nvSpPr>
        <p:spPr>
          <a:xfrm>
            <a:off x="237400" y="5669152"/>
            <a:ext cx="787948" cy="76944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2A3BCC67-0F53-52B6-A70F-9EB328C1049F}"/>
              </a:ext>
            </a:extLst>
          </p:cNvPr>
          <p:cNvSpPr txBox="1"/>
          <p:nvPr/>
        </p:nvSpPr>
        <p:spPr>
          <a:xfrm>
            <a:off x="392428" y="5669151"/>
            <a:ext cx="630785" cy="769441"/>
          </a:xfrm>
          <a:prstGeom prst="rect">
            <a:avLst/>
          </a:prstGeom>
          <a:noFill/>
        </p:spPr>
        <p:txBody>
          <a:bodyPr wrap="square">
            <a:spAutoFit/>
          </a:bodyPr>
          <a:lstStyle/>
          <a:p>
            <a:r>
              <a:rPr lang="es-CO" sz="4400" b="1" dirty="0">
                <a:ln>
                  <a:solidFill>
                    <a:srgbClr val="002060"/>
                  </a:solidFill>
                </a:ln>
                <a:solidFill>
                  <a:srgbClr val="002060"/>
                </a:solidFill>
                <a:effectLst>
                  <a:outerShdw blurRad="38100" dist="38100" dir="2700000" algn="tl">
                    <a:srgbClr val="000000">
                      <a:alpha val="43137"/>
                    </a:srgbClr>
                  </a:outerShdw>
                </a:effectLst>
                <a:latin typeface="+mj-lt"/>
              </a:rPr>
              <a:t>2</a:t>
            </a:r>
            <a:endParaRPr lang="es-CO" sz="4400" b="1" dirty="0">
              <a:ln>
                <a:solidFill>
                  <a:srgbClr val="002060"/>
                </a:solidFill>
              </a:ln>
              <a:solidFill>
                <a:srgbClr val="002060"/>
              </a:solidFill>
              <a:latin typeface="+mj-lt"/>
            </a:endParaRPr>
          </a:p>
        </p:txBody>
      </p:sp>
      <p:sp>
        <p:nvSpPr>
          <p:cNvPr id="16" name="Elipse 15">
            <a:extLst>
              <a:ext uri="{FF2B5EF4-FFF2-40B4-BE49-F238E27FC236}">
                <a16:creationId xmlns:a16="http://schemas.microsoft.com/office/drawing/2014/main" id="{FAF6EFDD-2D1A-D8C8-1D78-A915B0DB6369}"/>
              </a:ext>
            </a:extLst>
          </p:cNvPr>
          <p:cNvSpPr/>
          <p:nvPr/>
        </p:nvSpPr>
        <p:spPr>
          <a:xfrm>
            <a:off x="8830726" y="3044280"/>
            <a:ext cx="787948" cy="76944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3DCE95EE-9234-1385-1687-82BC72EA86A7}"/>
              </a:ext>
            </a:extLst>
          </p:cNvPr>
          <p:cNvSpPr txBox="1"/>
          <p:nvPr/>
        </p:nvSpPr>
        <p:spPr>
          <a:xfrm>
            <a:off x="8985754" y="3044279"/>
            <a:ext cx="630785" cy="769441"/>
          </a:xfrm>
          <a:prstGeom prst="rect">
            <a:avLst/>
          </a:prstGeom>
          <a:noFill/>
        </p:spPr>
        <p:txBody>
          <a:bodyPr wrap="square">
            <a:spAutoFit/>
          </a:bodyPr>
          <a:lstStyle/>
          <a:p>
            <a:r>
              <a:rPr lang="es-CO" sz="4400" b="1" dirty="0">
                <a:ln>
                  <a:solidFill>
                    <a:srgbClr val="002060"/>
                  </a:solidFill>
                </a:ln>
                <a:solidFill>
                  <a:srgbClr val="002060"/>
                </a:solidFill>
                <a:latin typeface="+mj-lt"/>
              </a:rPr>
              <a:t>3</a:t>
            </a:r>
          </a:p>
        </p:txBody>
      </p:sp>
    </p:spTree>
    <p:extLst>
      <p:ext uri="{BB962C8B-B14F-4D97-AF65-F5344CB8AC3E}">
        <p14:creationId xmlns:p14="http://schemas.microsoft.com/office/powerpoint/2010/main" val="3843097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C3FD8-0CE7-A0D0-2A71-378B0DB6CD61}"/>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E50C5841-396D-3D32-8523-07DB9509A80B}"/>
              </a:ext>
            </a:extLst>
          </p:cNvPr>
          <p:cNvSpPr txBox="1"/>
          <p:nvPr/>
        </p:nvSpPr>
        <p:spPr>
          <a:xfrm>
            <a:off x="1439528" y="1286907"/>
            <a:ext cx="9312944" cy="1089529"/>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400" b="1">
                <a:solidFill>
                  <a:srgbClr val="002060"/>
                </a:solidFill>
                <a:latin typeface="Montserrat" panose="00000500000000000000" pitchFamily="50" charset="0"/>
                <a:ea typeface="+mj-ea"/>
                <a:cs typeface="+mj-cs"/>
              </a:defRPr>
            </a:lvl1pPr>
          </a:lstStyle>
          <a:p>
            <a:r>
              <a:rPr lang="es-CO" dirty="0"/>
              <a:t>Riesgos regulatorios y cumplimiento ambiental en América Latina </a:t>
            </a:r>
          </a:p>
          <a:p>
            <a:endParaRPr lang="es-CO" dirty="0"/>
          </a:p>
        </p:txBody>
      </p:sp>
      <p:sp>
        <p:nvSpPr>
          <p:cNvPr id="4" name="CuadroTexto 3">
            <a:extLst>
              <a:ext uri="{FF2B5EF4-FFF2-40B4-BE49-F238E27FC236}">
                <a16:creationId xmlns:a16="http://schemas.microsoft.com/office/drawing/2014/main" id="{1915DF34-80B4-9A06-C170-AC414DEC5FF1}"/>
              </a:ext>
            </a:extLst>
          </p:cNvPr>
          <p:cNvSpPr txBox="1"/>
          <p:nvPr/>
        </p:nvSpPr>
        <p:spPr>
          <a:xfrm>
            <a:off x="904733" y="2568165"/>
            <a:ext cx="10382534" cy="4093428"/>
          </a:xfrm>
          <a:prstGeom prst="rect">
            <a:avLst/>
          </a:prstGeom>
          <a:noFill/>
        </p:spPr>
        <p:txBody>
          <a:bodyPr wrap="square">
            <a:spAutoFit/>
          </a:bodyPr>
          <a:lstStyle/>
          <a:p>
            <a:r>
              <a:rPr lang="es-CO" sz="2000" b="1" dirty="0">
                <a:latin typeface="Montserrat" panose="00000500000000000000" pitchFamily="2" charset="0"/>
              </a:rPr>
              <a:t>Tendencias en regulación ambiental: </a:t>
            </a:r>
            <a:r>
              <a:rPr lang="es-CO" sz="2000" dirty="0">
                <a:latin typeface="Montserrat" panose="00000500000000000000" pitchFamily="2" charset="0"/>
              </a:rPr>
              <a:t>Mayor fiscalización sobre las emisiones, el uso de recursos hídricos, la gestión de residuos peligrosos y la responsabilidad ambiental de las empresas.</a:t>
            </a:r>
          </a:p>
          <a:p>
            <a:endParaRPr lang="es-CO" sz="2000" b="1" dirty="0">
              <a:latin typeface="Montserrat" panose="00000500000000000000" pitchFamily="2" charset="0"/>
            </a:endParaRPr>
          </a:p>
          <a:p>
            <a:r>
              <a:rPr lang="es-CO" sz="2000" b="1" dirty="0">
                <a:latin typeface="Montserrat" panose="00000500000000000000" pitchFamily="2" charset="0"/>
              </a:rPr>
              <a:t>Retos para las PYMES: </a:t>
            </a:r>
            <a:r>
              <a:rPr lang="es-CO" sz="2000" dirty="0">
                <a:latin typeface="Montserrat" panose="00000500000000000000" pitchFamily="2" charset="0"/>
              </a:rPr>
              <a:t>dar el primer paso. Monitorear los cambios del entorno. Establecer compromisos. Gestionar los riesgos de transición, normativos y reputacionales. </a:t>
            </a:r>
          </a:p>
          <a:p>
            <a:endParaRPr lang="es-CO" sz="2000" dirty="0">
              <a:latin typeface="Montserrat" panose="00000500000000000000" pitchFamily="2" charset="0"/>
            </a:endParaRPr>
          </a:p>
          <a:p>
            <a:r>
              <a:rPr lang="es-CO" sz="2000" dirty="0">
                <a:latin typeface="Montserrat" panose="00000500000000000000" pitchFamily="2" charset="0"/>
              </a:rPr>
              <a:t>Veamos el siguiente caso de estudio, aplicando la Ley 2111 de 2021, en su Capítulo III: De la Contaminación Ambiental</a:t>
            </a:r>
          </a:p>
          <a:p>
            <a:endParaRPr lang="es-CO" sz="2000" b="1" dirty="0">
              <a:latin typeface="Montserrat" panose="00000500000000000000" pitchFamily="2" charset="0"/>
            </a:endParaRPr>
          </a:p>
          <a:p>
            <a:endParaRPr lang="es-CO" sz="2000" b="1" dirty="0">
              <a:latin typeface="Montserrat" panose="00000500000000000000" pitchFamily="2" charset="0"/>
            </a:endParaRPr>
          </a:p>
          <a:p>
            <a:endParaRPr lang="es-CO" sz="2000" b="1" dirty="0">
              <a:latin typeface="Montserrat" panose="00000500000000000000" pitchFamily="2" charset="0"/>
            </a:endParaRPr>
          </a:p>
        </p:txBody>
      </p:sp>
    </p:spTree>
    <p:extLst>
      <p:ext uri="{BB962C8B-B14F-4D97-AF65-F5344CB8AC3E}">
        <p14:creationId xmlns:p14="http://schemas.microsoft.com/office/powerpoint/2010/main" val="1255984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CA7A2-7BE6-53D0-77A4-1A0B22E6DD9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7260D77-1D27-F07C-CFBF-8DB99981429F}"/>
              </a:ext>
            </a:extLst>
          </p:cNvPr>
          <p:cNvSpPr txBox="1"/>
          <p:nvPr/>
        </p:nvSpPr>
        <p:spPr>
          <a:xfrm>
            <a:off x="476864" y="1317118"/>
            <a:ext cx="11238271" cy="5401479"/>
          </a:xfrm>
          <a:prstGeom prst="rect">
            <a:avLst/>
          </a:prstGeom>
          <a:noFill/>
        </p:spPr>
        <p:txBody>
          <a:bodyPr wrap="square">
            <a:spAutoFit/>
          </a:bodyPr>
          <a:lstStyle/>
          <a:p>
            <a:r>
              <a:rPr lang="es-CO" sz="2000" b="1" dirty="0">
                <a:latin typeface="Montserrat" panose="00000500000000000000" pitchFamily="2" charset="0"/>
              </a:rPr>
              <a:t>Ley 2111 de 2021, en su Capítulo III: De la Contaminación Ambiental</a:t>
            </a:r>
          </a:p>
          <a:p>
            <a:endParaRPr lang="es-CO" sz="2000" b="1" dirty="0">
              <a:latin typeface="Montserrat" panose="00000500000000000000" pitchFamily="2" charset="0"/>
            </a:endParaRPr>
          </a:p>
          <a:p>
            <a:r>
              <a:rPr lang="es-CO" sz="2000" b="1" dirty="0">
                <a:latin typeface="Montserrat" panose="00000500000000000000" pitchFamily="2" charset="0"/>
              </a:rPr>
              <a:t>Artículo 334. Contaminación ambiental. </a:t>
            </a:r>
          </a:p>
          <a:p>
            <a:endParaRPr lang="es-CO" sz="2000" dirty="0">
              <a:latin typeface="Montserrat" panose="00000500000000000000" pitchFamily="2" charset="0"/>
            </a:endParaRPr>
          </a:p>
          <a:p>
            <a:pPr algn="just"/>
            <a:r>
              <a:rPr lang="es-CO" sz="1900" dirty="0">
                <a:latin typeface="Montserrat" panose="00000500000000000000" pitchFamily="2" charset="0"/>
              </a:rPr>
              <a:t>El que con incumplimiento de la normatividad existente contamine, provoque o realice directa o indirectamente emisiones, vertimientos, radiaciones, ruidos, depósitos, o disposiciones al aire, la atmósfera o demás componentes del espacio aéreo, el suelo, el subsuelo, las aguas superficiales, marítimas o subterráneas o demás recursos naturales en tal forma que contamine o genere un efecto nocivo en el ambiente, que ponga en peligro la salud humana y los recursos naturales, incurrirá en prisión de sesenta y nueve (69) a ciento cuarenta (140) meses y multa de ciento cuarenta (140) a cincuenta mil (50.000) salarios mínimos legales mensuales vigentes.</a:t>
            </a:r>
          </a:p>
          <a:p>
            <a:pPr algn="just"/>
            <a:endParaRPr lang="es-CO" sz="1900" dirty="0">
              <a:latin typeface="Montserrat" panose="00000500000000000000" pitchFamily="2" charset="0"/>
            </a:endParaRPr>
          </a:p>
          <a:p>
            <a:pPr algn="just"/>
            <a:r>
              <a:rPr lang="es-CO" sz="1900" b="1" dirty="0">
                <a:latin typeface="Montserrat" panose="00000500000000000000" pitchFamily="2" charset="0"/>
              </a:rPr>
              <a:t>Caso de estudio: </a:t>
            </a:r>
            <a:r>
              <a:rPr lang="es-CO" sz="1900" dirty="0">
                <a:latin typeface="Montserrat" panose="00000500000000000000" pitchFamily="2" charset="0"/>
              </a:rPr>
              <a:t>Una empresa en Colombia estima el impacto financiero por violación del articulo 334 de a ley 2111 de 2021. Para ello, elabora un análisis de dos escenarios: sanción mínima de 140 SMMLV y sanción máxima de 50.000 SMMLV. </a:t>
            </a:r>
          </a:p>
          <a:p>
            <a:pPr algn="just"/>
            <a:endParaRPr lang="es-CO" sz="1900" dirty="0">
              <a:latin typeface="Montserrat" panose="00000500000000000000" pitchFamily="2" charset="0"/>
            </a:endParaRPr>
          </a:p>
          <a:p>
            <a:pPr algn="just"/>
            <a:endParaRPr lang="es-CO" dirty="0">
              <a:latin typeface="Montserrat" panose="00000500000000000000" pitchFamily="2" charset="0"/>
            </a:endParaRPr>
          </a:p>
        </p:txBody>
      </p:sp>
    </p:spTree>
    <p:extLst>
      <p:ext uri="{BB962C8B-B14F-4D97-AF65-F5344CB8AC3E}">
        <p14:creationId xmlns:p14="http://schemas.microsoft.com/office/powerpoint/2010/main" val="3194024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a la Tierra vista por expediciones que exploran el espacio profundo">
            <a:extLst>
              <a:ext uri="{FF2B5EF4-FFF2-40B4-BE49-F238E27FC236}">
                <a16:creationId xmlns:a16="http://schemas.microsoft.com/office/drawing/2014/main" id="{1AFAD4BE-1479-7720-19B7-27E9F2936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1">
            <a:extLst>
              <a:ext uri="{FF2B5EF4-FFF2-40B4-BE49-F238E27FC236}">
                <a16:creationId xmlns:a16="http://schemas.microsoft.com/office/drawing/2014/main" id="{6DF00CF5-3F0D-383C-F500-216A050E95C2}"/>
              </a:ext>
            </a:extLst>
          </p:cNvPr>
          <p:cNvSpPr txBox="1"/>
          <p:nvPr/>
        </p:nvSpPr>
        <p:spPr>
          <a:xfrm>
            <a:off x="243265" y="243513"/>
            <a:ext cx="4908885" cy="2800767"/>
          </a:xfrm>
          <a:prstGeom prst="rect">
            <a:avLst/>
          </a:prstGeom>
          <a:noFill/>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4400" b="1" dirty="0">
                <a:solidFill>
                  <a:schemeClr val="bg1"/>
                </a:solidFill>
                <a:latin typeface="Montserrat" panose="00000500000000000000" pitchFamily="2" charset="0"/>
              </a:rPr>
              <a:t>3600 millones de años de historia de vida humana  </a:t>
            </a:r>
          </a:p>
        </p:txBody>
      </p:sp>
    </p:spTree>
    <p:extLst>
      <p:ext uri="{BB962C8B-B14F-4D97-AF65-F5344CB8AC3E}">
        <p14:creationId xmlns:p14="http://schemas.microsoft.com/office/powerpoint/2010/main" val="1292030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extLst>
              <a:ext uri="{FF2B5EF4-FFF2-40B4-BE49-F238E27FC236}">
                <a16:creationId xmlns:a16="http://schemas.microsoft.com/office/drawing/2014/main" id="{A67FEE95-A536-579F-2D5B-E2B8CAE3CD88}"/>
              </a:ext>
            </a:extLst>
          </p:cNvPr>
          <p:cNvGraphicFramePr>
            <a:graphicFrameLocks noChangeAspect="1"/>
          </p:cNvGraphicFramePr>
          <p:nvPr>
            <p:extLst>
              <p:ext uri="{D42A27DB-BD31-4B8C-83A1-F6EECF244321}">
                <p14:modId xmlns:p14="http://schemas.microsoft.com/office/powerpoint/2010/main" val="3649805166"/>
              </p:ext>
            </p:extLst>
          </p:nvPr>
        </p:nvGraphicFramePr>
        <p:xfrm>
          <a:off x="1132861" y="-147586"/>
          <a:ext cx="10661650" cy="6062663"/>
        </p:xfrm>
        <a:graphic>
          <a:graphicData uri="http://schemas.openxmlformats.org/presentationml/2006/ole">
            <mc:AlternateContent xmlns:mc="http://schemas.openxmlformats.org/markup-compatibility/2006">
              <mc:Choice xmlns:v="urn:schemas-microsoft-com:vml" Requires="v">
                <p:oleObj name="Worksheet" r:id="rId2" imgW="7020126" imgH="3828852" progId="Excel.Sheet.12">
                  <p:embed/>
                </p:oleObj>
              </mc:Choice>
              <mc:Fallback>
                <p:oleObj name="Worksheet" r:id="rId2" imgW="7020126" imgH="3828852" progId="Excel.Sheet.12">
                  <p:embed/>
                  <p:pic>
                    <p:nvPicPr>
                      <p:cNvPr id="2" name="Objeto 1"/>
                      <p:cNvPicPr/>
                      <p:nvPr/>
                    </p:nvPicPr>
                    <p:blipFill>
                      <a:blip r:embed="rId3"/>
                      <a:stretch>
                        <a:fillRect/>
                      </a:stretch>
                    </p:blipFill>
                    <p:spPr>
                      <a:xfrm>
                        <a:off x="1132861" y="-147586"/>
                        <a:ext cx="10661650" cy="6062663"/>
                      </a:xfrm>
                      <a:prstGeom prst="rect">
                        <a:avLst/>
                      </a:prstGeom>
                    </p:spPr>
                  </p:pic>
                </p:oleObj>
              </mc:Fallback>
            </mc:AlternateContent>
          </a:graphicData>
        </a:graphic>
      </p:graphicFrame>
    </p:spTree>
    <p:extLst>
      <p:ext uri="{BB962C8B-B14F-4D97-AF65-F5344CB8AC3E}">
        <p14:creationId xmlns:p14="http://schemas.microsoft.com/office/powerpoint/2010/main" val="2545586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a:extLst>
              <a:ext uri="{FF2B5EF4-FFF2-40B4-BE49-F238E27FC236}">
                <a16:creationId xmlns:a16="http://schemas.microsoft.com/office/drawing/2014/main" id="{3842B20E-3EBD-0589-64FF-43D19C3B4FE0}"/>
              </a:ext>
            </a:extLst>
          </p:cNvPr>
          <p:cNvGraphicFramePr>
            <a:graphicFrameLocks noChangeAspect="1"/>
          </p:cNvGraphicFramePr>
          <p:nvPr>
            <p:extLst>
              <p:ext uri="{D42A27DB-BD31-4B8C-83A1-F6EECF244321}">
                <p14:modId xmlns:p14="http://schemas.microsoft.com/office/powerpoint/2010/main" val="988164891"/>
              </p:ext>
            </p:extLst>
          </p:nvPr>
        </p:nvGraphicFramePr>
        <p:xfrm>
          <a:off x="1040298" y="205514"/>
          <a:ext cx="10111403" cy="6155239"/>
        </p:xfrm>
        <a:graphic>
          <a:graphicData uri="http://schemas.openxmlformats.org/presentationml/2006/ole">
            <mc:AlternateContent xmlns:mc="http://schemas.openxmlformats.org/markup-compatibility/2006">
              <mc:Choice xmlns:v="urn:schemas-microsoft-com:vml" Requires="v">
                <p:oleObj name="Worksheet" r:id="rId2" imgW="6876961" imgH="4190806" progId="Excel.Sheet.12">
                  <p:embed/>
                </p:oleObj>
              </mc:Choice>
              <mc:Fallback>
                <p:oleObj name="Worksheet" r:id="rId2" imgW="6876961" imgH="4190806" progId="Excel.Sheet.12">
                  <p:embed/>
                  <p:pic>
                    <p:nvPicPr>
                      <p:cNvPr id="5" name="Objeto 4"/>
                      <p:cNvPicPr/>
                      <p:nvPr/>
                    </p:nvPicPr>
                    <p:blipFill>
                      <a:blip r:embed="rId3"/>
                      <a:stretch>
                        <a:fillRect/>
                      </a:stretch>
                    </p:blipFill>
                    <p:spPr>
                      <a:xfrm>
                        <a:off x="1040298" y="205514"/>
                        <a:ext cx="10111403" cy="6155239"/>
                      </a:xfrm>
                      <a:prstGeom prst="rect">
                        <a:avLst/>
                      </a:prstGeom>
                    </p:spPr>
                  </p:pic>
                </p:oleObj>
              </mc:Fallback>
            </mc:AlternateContent>
          </a:graphicData>
        </a:graphic>
      </p:graphicFrame>
    </p:spTree>
    <p:extLst>
      <p:ext uri="{BB962C8B-B14F-4D97-AF65-F5344CB8AC3E}">
        <p14:creationId xmlns:p14="http://schemas.microsoft.com/office/powerpoint/2010/main" val="2362118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27BD62-67AF-6DCD-73A9-D62471535B07}"/>
              </a:ext>
            </a:extLst>
          </p:cNvPr>
          <p:cNvSpPr>
            <a:spLocks noGrp="1"/>
          </p:cNvSpPr>
          <p:nvPr>
            <p:ph type="title"/>
          </p:nvPr>
        </p:nvSpPr>
        <p:spPr>
          <a:xfrm>
            <a:off x="838200" y="2974975"/>
            <a:ext cx="10515600" cy="1325563"/>
          </a:xfrm>
        </p:spPr>
        <p:txBody>
          <a:bodyPr/>
          <a:lstStyle/>
          <a:p>
            <a:r>
              <a:rPr lang="es-CO" sz="4400" dirty="0"/>
              <a:t>Estimación de riesgos y oportunidades </a:t>
            </a:r>
            <a:br>
              <a:rPr lang="es-CO" sz="4400" dirty="0"/>
            </a:br>
            <a:br>
              <a:rPr lang="es-CO" sz="4400" dirty="0"/>
            </a:br>
            <a:r>
              <a:rPr lang="es-CO" sz="4400" dirty="0"/>
              <a:t>Riesgos físicos – Riesgos de transición </a:t>
            </a:r>
          </a:p>
        </p:txBody>
      </p:sp>
    </p:spTree>
    <p:extLst>
      <p:ext uri="{BB962C8B-B14F-4D97-AF65-F5344CB8AC3E}">
        <p14:creationId xmlns:p14="http://schemas.microsoft.com/office/powerpoint/2010/main" val="1962539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B3F54-14BC-A2E9-300B-3EB00E7FD55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26FEF995-B2E5-F522-CAF5-4C83D52F1B2C}"/>
              </a:ext>
            </a:extLst>
          </p:cNvPr>
          <p:cNvSpPr txBox="1"/>
          <p:nvPr/>
        </p:nvSpPr>
        <p:spPr>
          <a:xfrm>
            <a:off x="3046771" y="6105520"/>
            <a:ext cx="6098458" cy="369332"/>
          </a:xfrm>
          <a:prstGeom prst="rect">
            <a:avLst/>
          </a:prstGeom>
          <a:noFill/>
        </p:spPr>
        <p:txBody>
          <a:bodyPr wrap="square">
            <a:spAutoFit/>
          </a:bodyPr>
          <a:lstStyle/>
          <a:p>
            <a:pPr algn="ctr"/>
            <a:r>
              <a:rPr lang="es-CO" b="1" dirty="0"/>
              <a:t>https://www.menti.com/alzczp5znvmj</a:t>
            </a:r>
          </a:p>
        </p:txBody>
      </p:sp>
      <p:pic>
        <p:nvPicPr>
          <p:cNvPr id="2052" name="Picture 4">
            <a:extLst>
              <a:ext uri="{FF2B5EF4-FFF2-40B4-BE49-F238E27FC236}">
                <a16:creationId xmlns:a16="http://schemas.microsoft.com/office/drawing/2014/main" id="{D14D0378-B25A-9419-5C3F-50CC508B0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767" y="825908"/>
            <a:ext cx="4896465" cy="489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07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6EF6CA-9243-759A-F0C4-75C3C431A2CE}"/>
              </a:ext>
            </a:extLst>
          </p:cNvPr>
          <p:cNvSpPr>
            <a:spLocks noGrp="1"/>
          </p:cNvSpPr>
          <p:nvPr>
            <p:ph type="title"/>
          </p:nvPr>
        </p:nvSpPr>
        <p:spPr>
          <a:xfrm>
            <a:off x="838200" y="3613666"/>
            <a:ext cx="10515600" cy="1325563"/>
          </a:xfrm>
        </p:spPr>
        <p:txBody>
          <a:bodyPr/>
          <a:lstStyle/>
          <a:p>
            <a:r>
              <a:rPr lang="es-CO" sz="6600" dirty="0"/>
              <a:t>6. Aseguramiento del informe de sostenibilidad</a:t>
            </a:r>
            <a:br>
              <a:rPr lang="es-CO" sz="6600" dirty="0"/>
            </a:br>
            <a:endParaRPr lang="es-CO" sz="6600" dirty="0"/>
          </a:p>
        </p:txBody>
      </p:sp>
    </p:spTree>
    <p:extLst>
      <p:ext uri="{BB962C8B-B14F-4D97-AF65-F5344CB8AC3E}">
        <p14:creationId xmlns:p14="http://schemas.microsoft.com/office/powerpoint/2010/main" val="566596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335C05B7-ECE4-FE22-6E70-F9255E65B8ED}"/>
              </a:ext>
            </a:extLst>
          </p:cNvPr>
          <p:cNvGraphicFramePr>
            <a:graphicFrameLocks noGrp="1"/>
          </p:cNvGraphicFramePr>
          <p:nvPr>
            <p:extLst>
              <p:ext uri="{D42A27DB-BD31-4B8C-83A1-F6EECF244321}">
                <p14:modId xmlns:p14="http://schemas.microsoft.com/office/powerpoint/2010/main" val="195928703"/>
              </p:ext>
            </p:extLst>
          </p:nvPr>
        </p:nvGraphicFramePr>
        <p:xfrm>
          <a:off x="0" y="-3"/>
          <a:ext cx="12192000" cy="6858003"/>
        </p:xfrm>
        <a:graphic>
          <a:graphicData uri="http://schemas.openxmlformats.org/drawingml/2006/table">
            <a:tbl>
              <a:tblPr firstRow="1" bandRow="1">
                <a:tableStyleId>{5C22544A-7EE6-4342-B048-85BDC9FD1C3A}</a:tableStyleId>
              </a:tblPr>
              <a:tblGrid>
                <a:gridCol w="1616202">
                  <a:extLst>
                    <a:ext uri="{9D8B030D-6E8A-4147-A177-3AD203B41FA5}">
                      <a16:colId xmlns:a16="http://schemas.microsoft.com/office/drawing/2014/main" val="305412296"/>
                    </a:ext>
                  </a:extLst>
                </a:gridCol>
                <a:gridCol w="3305103">
                  <a:extLst>
                    <a:ext uri="{9D8B030D-6E8A-4147-A177-3AD203B41FA5}">
                      <a16:colId xmlns:a16="http://schemas.microsoft.com/office/drawing/2014/main" val="2833460327"/>
                    </a:ext>
                  </a:extLst>
                </a:gridCol>
                <a:gridCol w="3777197">
                  <a:extLst>
                    <a:ext uri="{9D8B030D-6E8A-4147-A177-3AD203B41FA5}">
                      <a16:colId xmlns:a16="http://schemas.microsoft.com/office/drawing/2014/main" val="1997654170"/>
                    </a:ext>
                  </a:extLst>
                </a:gridCol>
                <a:gridCol w="3493498">
                  <a:extLst>
                    <a:ext uri="{9D8B030D-6E8A-4147-A177-3AD203B41FA5}">
                      <a16:colId xmlns:a16="http://schemas.microsoft.com/office/drawing/2014/main" val="4021595319"/>
                    </a:ext>
                  </a:extLst>
                </a:gridCol>
              </a:tblGrid>
              <a:tr h="330273">
                <a:tc>
                  <a:txBody>
                    <a:bodyPr/>
                    <a:lstStyle/>
                    <a:p>
                      <a:pPr algn="ctr" fontAlgn="t"/>
                      <a:r>
                        <a:rPr lang="es-CO" sz="1400" u="none" strike="noStrike" dirty="0">
                          <a:effectLst/>
                          <a:latin typeface="Montserrat" panose="00000500000000000000" pitchFamily="2" charset="0"/>
                        </a:rPr>
                        <a:t>Criterio</a:t>
                      </a:r>
                      <a:endParaRPr lang="es-CO" sz="1400" b="1" i="0" u="none" strike="noStrike" dirty="0">
                        <a:solidFill>
                          <a:srgbClr val="000000"/>
                        </a:solidFill>
                        <a:effectLst/>
                        <a:latin typeface="Montserrat" panose="00000500000000000000" pitchFamily="2" charset="0"/>
                      </a:endParaRPr>
                    </a:p>
                  </a:txBody>
                  <a:tcPr marL="11360" marR="11360" marT="11360" marB="0"/>
                </a:tc>
                <a:tc>
                  <a:txBody>
                    <a:bodyPr/>
                    <a:lstStyle/>
                    <a:p>
                      <a:pPr algn="ctr" fontAlgn="t"/>
                      <a:r>
                        <a:rPr lang="es-CO" sz="1400" u="none" strike="noStrike">
                          <a:effectLst/>
                          <a:latin typeface="Montserrat" panose="00000500000000000000" pitchFamily="2" charset="0"/>
                        </a:rPr>
                        <a:t>ISAE 3000</a:t>
                      </a:r>
                      <a:endParaRPr lang="es-CO" sz="1400" b="1" i="0" u="none" strike="noStrike">
                        <a:solidFill>
                          <a:srgbClr val="000000"/>
                        </a:solidFill>
                        <a:effectLst/>
                        <a:latin typeface="Montserrat" panose="00000500000000000000" pitchFamily="2" charset="0"/>
                      </a:endParaRPr>
                    </a:p>
                  </a:txBody>
                  <a:tcPr marL="11360" marR="11360" marT="11360" marB="0"/>
                </a:tc>
                <a:tc>
                  <a:txBody>
                    <a:bodyPr/>
                    <a:lstStyle/>
                    <a:p>
                      <a:pPr algn="ctr" fontAlgn="t"/>
                      <a:r>
                        <a:rPr lang="es-CO" sz="1400" u="none" strike="noStrike">
                          <a:effectLst/>
                          <a:latin typeface="Montserrat" panose="00000500000000000000" pitchFamily="2" charset="0"/>
                        </a:rPr>
                        <a:t>AA1000AS</a:t>
                      </a:r>
                      <a:endParaRPr lang="es-CO" sz="1400" b="1" i="0" u="none" strike="noStrike">
                        <a:solidFill>
                          <a:srgbClr val="000000"/>
                        </a:solidFill>
                        <a:effectLst/>
                        <a:latin typeface="Montserrat" panose="00000500000000000000" pitchFamily="2" charset="0"/>
                      </a:endParaRPr>
                    </a:p>
                  </a:txBody>
                  <a:tcPr marL="11360" marR="11360" marT="11360" marB="0"/>
                </a:tc>
                <a:tc>
                  <a:txBody>
                    <a:bodyPr/>
                    <a:lstStyle/>
                    <a:p>
                      <a:pPr algn="ctr" fontAlgn="t"/>
                      <a:r>
                        <a:rPr lang="es-CO" sz="1400" u="none" strike="noStrike">
                          <a:effectLst/>
                          <a:latin typeface="Montserrat" panose="00000500000000000000" pitchFamily="2" charset="0"/>
                        </a:rPr>
                        <a:t>ISSA 5000</a:t>
                      </a:r>
                      <a:endParaRPr lang="es-CO" sz="1400" b="1" i="0" u="none" strike="noStrike">
                        <a:solidFill>
                          <a:srgbClr val="000000"/>
                        </a:solidFill>
                        <a:effectLst/>
                        <a:latin typeface="Montserrat" panose="00000500000000000000" pitchFamily="2" charset="0"/>
                      </a:endParaRPr>
                    </a:p>
                  </a:txBody>
                  <a:tcPr marL="11360" marR="11360" marT="11360" marB="0"/>
                </a:tc>
                <a:extLst>
                  <a:ext uri="{0D108BD9-81ED-4DB2-BD59-A6C34878D82A}">
                    <a16:rowId xmlns:a16="http://schemas.microsoft.com/office/drawing/2014/main" val="910064292"/>
                  </a:ext>
                </a:extLst>
              </a:tr>
              <a:tr h="1107382">
                <a:tc>
                  <a:txBody>
                    <a:bodyPr/>
                    <a:lstStyle/>
                    <a:p>
                      <a:pPr algn="l" fontAlgn="t"/>
                      <a:r>
                        <a:rPr lang="es-CO" sz="1400" u="none" strike="noStrike">
                          <a:effectLst/>
                          <a:latin typeface="Montserrat" panose="00000500000000000000" pitchFamily="2" charset="0"/>
                        </a:rPr>
                        <a:t>Propósito</a:t>
                      </a:r>
                      <a:endParaRPr lang="es-CO" sz="1400" b="1"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Proveer una base para trabajos de aseguramiento distintos a auditorías o revisiones históricas financieras</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Evaluar el desempeño de sostenibilidad y rendición de cuentas según principios (inclusividad, materialidad, capacidad de respuesta, impacto)</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dirty="0">
                          <a:effectLst/>
                          <a:latin typeface="Montserrat" panose="00000500000000000000" pitchFamily="2" charset="0"/>
                        </a:rPr>
                        <a:t>Proveer una base global específica para el aseguramiento de información de sostenibilidad (ESG)</a:t>
                      </a:r>
                      <a:endParaRPr lang="es-CO" sz="1400" b="0" i="0" u="none" strike="noStrike" dirty="0">
                        <a:solidFill>
                          <a:srgbClr val="000000"/>
                        </a:solidFill>
                        <a:effectLst/>
                        <a:latin typeface="Montserrat" panose="00000500000000000000" pitchFamily="2" charset="0"/>
                      </a:endParaRPr>
                    </a:p>
                  </a:txBody>
                  <a:tcPr marL="11360" marR="11360" marT="11360" marB="0"/>
                </a:tc>
                <a:extLst>
                  <a:ext uri="{0D108BD9-81ED-4DB2-BD59-A6C34878D82A}">
                    <a16:rowId xmlns:a16="http://schemas.microsoft.com/office/drawing/2014/main" val="221900774"/>
                  </a:ext>
                </a:extLst>
              </a:tr>
              <a:tr h="848346">
                <a:tc>
                  <a:txBody>
                    <a:bodyPr/>
                    <a:lstStyle/>
                    <a:p>
                      <a:pPr algn="l" fontAlgn="t"/>
                      <a:r>
                        <a:rPr lang="es-CO" sz="1400" u="none" strike="noStrike">
                          <a:effectLst/>
                          <a:latin typeface="Montserrat" panose="00000500000000000000" pitchFamily="2" charset="0"/>
                        </a:rPr>
                        <a:t>Alcance</a:t>
                      </a:r>
                      <a:endParaRPr lang="es-CO" sz="1400" b="1"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dirty="0">
                          <a:effectLst/>
                          <a:latin typeface="Montserrat" panose="00000500000000000000" pitchFamily="2" charset="0"/>
                        </a:rPr>
                        <a:t>Amplio: cualquier tipo de información no financiera (social, ambiental, ética, etc.)</a:t>
                      </a:r>
                      <a:endParaRPr lang="es-CO" sz="1400" b="0" i="0" u="none" strike="noStrike" dirty="0">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Sostenibilidad corporativa y diálogo con stakeholders</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dirty="0">
                          <a:effectLst/>
                          <a:latin typeface="Montserrat" panose="00000500000000000000" pitchFamily="2" charset="0"/>
                        </a:rPr>
                        <a:t>Específico para reportes ESG: climáticos, sociales, gobernanza</a:t>
                      </a:r>
                      <a:endParaRPr lang="es-CO" sz="1400" b="0" i="0" u="none" strike="noStrike" dirty="0">
                        <a:solidFill>
                          <a:srgbClr val="000000"/>
                        </a:solidFill>
                        <a:effectLst/>
                        <a:latin typeface="Montserrat" panose="00000500000000000000" pitchFamily="2" charset="0"/>
                      </a:endParaRPr>
                    </a:p>
                  </a:txBody>
                  <a:tcPr marL="11360" marR="11360" marT="11360" marB="0"/>
                </a:tc>
                <a:extLst>
                  <a:ext uri="{0D108BD9-81ED-4DB2-BD59-A6C34878D82A}">
                    <a16:rowId xmlns:a16="http://schemas.microsoft.com/office/drawing/2014/main" val="3032029911"/>
                  </a:ext>
                </a:extLst>
              </a:tr>
              <a:tr h="848346">
                <a:tc>
                  <a:txBody>
                    <a:bodyPr/>
                    <a:lstStyle/>
                    <a:p>
                      <a:pPr algn="l" fontAlgn="t"/>
                      <a:r>
                        <a:rPr lang="es-CO" sz="1400" u="none" strike="noStrike">
                          <a:effectLst/>
                          <a:latin typeface="Montserrat" panose="00000500000000000000" pitchFamily="2" charset="0"/>
                        </a:rPr>
                        <a:t>Tipo de organizaciones que lo aplican</a:t>
                      </a:r>
                      <a:endParaRPr lang="es-CO" sz="1400" b="1"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Firmas de auditoría y contadores públicos</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Consultoras de sostenibilidad, ONG, auditores especializados</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Firmas de auditoría, contadores y profesionales con experiencia en sostenibilidad</a:t>
                      </a:r>
                      <a:endParaRPr lang="es-CO" sz="1400" b="0" i="0" u="none" strike="noStrike">
                        <a:solidFill>
                          <a:srgbClr val="000000"/>
                        </a:solidFill>
                        <a:effectLst/>
                        <a:latin typeface="Montserrat" panose="00000500000000000000" pitchFamily="2" charset="0"/>
                      </a:endParaRPr>
                    </a:p>
                  </a:txBody>
                  <a:tcPr marL="11360" marR="11360" marT="11360" marB="0"/>
                </a:tc>
                <a:extLst>
                  <a:ext uri="{0D108BD9-81ED-4DB2-BD59-A6C34878D82A}">
                    <a16:rowId xmlns:a16="http://schemas.microsoft.com/office/drawing/2014/main" val="1346069753"/>
                  </a:ext>
                </a:extLst>
              </a:tr>
              <a:tr h="589309">
                <a:tc>
                  <a:txBody>
                    <a:bodyPr/>
                    <a:lstStyle/>
                    <a:p>
                      <a:pPr algn="l" fontAlgn="t"/>
                      <a:r>
                        <a:rPr lang="es-CO" sz="1400" u="none" strike="noStrike">
                          <a:effectLst/>
                          <a:latin typeface="Montserrat" panose="00000500000000000000" pitchFamily="2" charset="0"/>
                        </a:rPr>
                        <a:t>Enfoque metodológico</a:t>
                      </a:r>
                      <a:endParaRPr lang="es-CO" sz="1400" b="1"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Basado en riesgos, enfoque en evidencia y controles internos</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Enfoque de principios, énfasis en la participación de stakeholders</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Basado en estándares internacionales de auditoría, con adaptaciones ESG</a:t>
                      </a:r>
                      <a:endParaRPr lang="es-CO" sz="1400" b="0" i="0" u="none" strike="noStrike">
                        <a:solidFill>
                          <a:srgbClr val="000000"/>
                        </a:solidFill>
                        <a:effectLst/>
                        <a:latin typeface="Montserrat" panose="00000500000000000000" pitchFamily="2" charset="0"/>
                      </a:endParaRPr>
                    </a:p>
                  </a:txBody>
                  <a:tcPr marL="11360" marR="11360" marT="11360" marB="0"/>
                </a:tc>
                <a:extLst>
                  <a:ext uri="{0D108BD9-81ED-4DB2-BD59-A6C34878D82A}">
                    <a16:rowId xmlns:a16="http://schemas.microsoft.com/office/drawing/2014/main" val="1515427731"/>
                  </a:ext>
                </a:extLst>
              </a:tr>
              <a:tr h="848346">
                <a:tc>
                  <a:txBody>
                    <a:bodyPr/>
                    <a:lstStyle/>
                    <a:p>
                      <a:pPr algn="l" fontAlgn="t"/>
                      <a:r>
                        <a:rPr lang="es-CO" sz="1400" u="none" strike="noStrike">
                          <a:effectLst/>
                          <a:latin typeface="Montserrat" panose="00000500000000000000" pitchFamily="2" charset="0"/>
                        </a:rPr>
                        <a:t>Nivel de aseguramiento</a:t>
                      </a:r>
                      <a:endParaRPr lang="es-CO" sz="1400" b="1"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Limitado o razonable, según el compromiso</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Nivel Moderado o Alto (tipo 1 o tipo 2)</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dirty="0">
                          <a:effectLst/>
                          <a:latin typeface="Montserrat" panose="00000500000000000000" pitchFamily="2" charset="0"/>
                        </a:rPr>
                        <a:t>Razonable o limitado, alineado con ISAE 3000 pero enfocado en sostenibilidad</a:t>
                      </a:r>
                      <a:endParaRPr lang="es-CO" sz="1400" b="0" i="0" u="none" strike="noStrike" dirty="0">
                        <a:solidFill>
                          <a:srgbClr val="000000"/>
                        </a:solidFill>
                        <a:effectLst/>
                        <a:latin typeface="Montserrat" panose="00000500000000000000" pitchFamily="2" charset="0"/>
                      </a:endParaRPr>
                    </a:p>
                  </a:txBody>
                  <a:tcPr marL="11360" marR="11360" marT="11360" marB="0"/>
                </a:tc>
                <a:extLst>
                  <a:ext uri="{0D108BD9-81ED-4DB2-BD59-A6C34878D82A}">
                    <a16:rowId xmlns:a16="http://schemas.microsoft.com/office/drawing/2014/main" val="995672674"/>
                  </a:ext>
                </a:extLst>
              </a:tr>
              <a:tr h="589309">
                <a:tc>
                  <a:txBody>
                    <a:bodyPr/>
                    <a:lstStyle/>
                    <a:p>
                      <a:pPr algn="l" fontAlgn="t"/>
                      <a:r>
                        <a:rPr lang="es-CO" sz="1400" u="none" strike="noStrike">
                          <a:effectLst/>
                          <a:latin typeface="Montserrat" panose="00000500000000000000" pitchFamily="2" charset="0"/>
                        </a:rPr>
                        <a:t>Marco normativo</a:t>
                      </a:r>
                      <a:endParaRPr lang="es-CO" sz="1400" b="1"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Emitido por IAASB; marco regulado internacionalmente</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Desarrollado por AccountAbility, guía internacionalmente reconocida</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Emitido por IAASB en 2024, norma oficial internacional</a:t>
                      </a:r>
                      <a:endParaRPr lang="es-CO" sz="1400" b="0" i="0" u="none" strike="noStrike">
                        <a:solidFill>
                          <a:srgbClr val="000000"/>
                        </a:solidFill>
                        <a:effectLst/>
                        <a:latin typeface="Montserrat" panose="00000500000000000000" pitchFamily="2" charset="0"/>
                      </a:endParaRPr>
                    </a:p>
                  </a:txBody>
                  <a:tcPr marL="11360" marR="11360" marT="11360" marB="0"/>
                </a:tc>
                <a:extLst>
                  <a:ext uri="{0D108BD9-81ED-4DB2-BD59-A6C34878D82A}">
                    <a16:rowId xmlns:a16="http://schemas.microsoft.com/office/drawing/2014/main" val="4166157580"/>
                  </a:ext>
                </a:extLst>
              </a:tr>
              <a:tr h="848346">
                <a:tc>
                  <a:txBody>
                    <a:bodyPr/>
                    <a:lstStyle/>
                    <a:p>
                      <a:pPr algn="l" fontAlgn="t"/>
                      <a:r>
                        <a:rPr lang="es-CO" sz="1400" u="none" strike="noStrike">
                          <a:effectLst/>
                          <a:latin typeface="Montserrat" panose="00000500000000000000" pitchFamily="2" charset="0"/>
                        </a:rPr>
                        <a:t>Compatibilidad con otros estándares</a:t>
                      </a:r>
                      <a:endParaRPr lang="es-CO" sz="1400" b="1"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Compatible con GRI, SASB, ISSB; se usa con NIIF S1/S2</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a:effectLst/>
                          <a:latin typeface="Montserrat" panose="00000500000000000000" pitchFamily="2" charset="0"/>
                        </a:rPr>
                        <a:t>Compatible con GRI, ISAE 3000, IR; aplicado en conjunto</a:t>
                      </a:r>
                      <a:endParaRPr lang="es-CO" sz="1400" b="0" i="0" u="none" strike="noStrike">
                        <a:solidFill>
                          <a:srgbClr val="000000"/>
                        </a:solidFill>
                        <a:effectLst/>
                        <a:latin typeface="Montserrat" panose="00000500000000000000" pitchFamily="2" charset="0"/>
                      </a:endParaRPr>
                    </a:p>
                  </a:txBody>
                  <a:tcPr marL="11360" marR="11360" marT="11360" marB="0"/>
                </a:tc>
                <a:tc>
                  <a:txBody>
                    <a:bodyPr/>
                    <a:lstStyle/>
                    <a:p>
                      <a:pPr algn="l" fontAlgn="t"/>
                      <a:r>
                        <a:rPr lang="pt-BR" sz="1400" u="none" strike="noStrike">
                          <a:effectLst/>
                          <a:latin typeface="Montserrat" panose="00000500000000000000" pitchFamily="2" charset="0"/>
                        </a:rPr>
                        <a:t>Altamente alineado con ISSB (IFRS S1/S2), GRI, TCFD</a:t>
                      </a:r>
                      <a:endParaRPr lang="pt-BR" sz="1400" b="0" i="0" u="none" strike="noStrike">
                        <a:solidFill>
                          <a:srgbClr val="000000"/>
                        </a:solidFill>
                        <a:effectLst/>
                        <a:latin typeface="Montserrat" panose="00000500000000000000" pitchFamily="2" charset="0"/>
                      </a:endParaRPr>
                    </a:p>
                  </a:txBody>
                  <a:tcPr marL="11360" marR="11360" marT="11360" marB="0"/>
                </a:tc>
                <a:extLst>
                  <a:ext uri="{0D108BD9-81ED-4DB2-BD59-A6C34878D82A}">
                    <a16:rowId xmlns:a16="http://schemas.microsoft.com/office/drawing/2014/main" val="3579353537"/>
                  </a:ext>
                </a:extLst>
              </a:tr>
              <a:tr h="848346">
                <a:tc>
                  <a:txBody>
                    <a:bodyPr/>
                    <a:lstStyle/>
                    <a:p>
                      <a:pPr algn="l" fontAlgn="t"/>
                      <a:r>
                        <a:rPr lang="es-CO" sz="1400" u="none" strike="noStrike" dirty="0">
                          <a:effectLst/>
                          <a:latin typeface="Montserrat" panose="00000500000000000000" pitchFamily="2" charset="0"/>
                        </a:rPr>
                        <a:t>Fortalezas principales</a:t>
                      </a:r>
                      <a:endParaRPr lang="es-CO" sz="1400" b="1" i="0" u="none" strike="noStrike" dirty="0">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dirty="0">
                          <a:effectLst/>
                          <a:latin typeface="Montserrat" panose="00000500000000000000" pitchFamily="2" charset="0"/>
                        </a:rPr>
                        <a:t>Alta rigurosidad técnica, credibilidad financiera, alineado con auditoría tradicional</a:t>
                      </a:r>
                      <a:endParaRPr lang="es-CO" sz="1400" b="0" i="0" u="none" strike="noStrike" dirty="0">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dirty="0">
                          <a:effectLst/>
                          <a:latin typeface="Montserrat" panose="00000500000000000000" pitchFamily="2" charset="0"/>
                        </a:rPr>
                        <a:t>Foco en ética, transparencia, gobernanza y participación de partes interesadas</a:t>
                      </a:r>
                      <a:endParaRPr lang="es-CO" sz="1400" b="0" i="0" u="none" strike="noStrike" dirty="0">
                        <a:solidFill>
                          <a:srgbClr val="000000"/>
                        </a:solidFill>
                        <a:effectLst/>
                        <a:latin typeface="Montserrat" panose="00000500000000000000" pitchFamily="2" charset="0"/>
                      </a:endParaRPr>
                    </a:p>
                  </a:txBody>
                  <a:tcPr marL="11360" marR="11360" marT="11360" marB="0"/>
                </a:tc>
                <a:tc>
                  <a:txBody>
                    <a:bodyPr/>
                    <a:lstStyle/>
                    <a:p>
                      <a:pPr algn="l" fontAlgn="t"/>
                      <a:r>
                        <a:rPr lang="es-CO" sz="1400" u="none" strike="noStrike" dirty="0">
                          <a:effectLst/>
                          <a:latin typeface="Montserrat" panose="00000500000000000000" pitchFamily="2" charset="0"/>
                        </a:rPr>
                        <a:t>Enfoque global, mayor claridad para usuarios e inversionistas, mejora la comparabilidad</a:t>
                      </a:r>
                      <a:endParaRPr lang="es-CO" sz="1400" b="0" i="0" u="none" strike="noStrike" dirty="0">
                        <a:solidFill>
                          <a:srgbClr val="000000"/>
                        </a:solidFill>
                        <a:effectLst/>
                        <a:latin typeface="Montserrat" panose="00000500000000000000" pitchFamily="2" charset="0"/>
                      </a:endParaRPr>
                    </a:p>
                  </a:txBody>
                  <a:tcPr marL="11360" marR="11360" marT="11360" marB="0"/>
                </a:tc>
                <a:extLst>
                  <a:ext uri="{0D108BD9-81ED-4DB2-BD59-A6C34878D82A}">
                    <a16:rowId xmlns:a16="http://schemas.microsoft.com/office/drawing/2014/main" val="345069087"/>
                  </a:ext>
                </a:extLst>
              </a:tr>
            </a:tbl>
          </a:graphicData>
        </a:graphic>
      </p:graphicFrame>
    </p:spTree>
    <p:extLst>
      <p:ext uri="{BB962C8B-B14F-4D97-AF65-F5344CB8AC3E}">
        <p14:creationId xmlns:p14="http://schemas.microsoft.com/office/powerpoint/2010/main" val="315974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2" descr="Insignia 1 con relleno sólido">
            <a:extLst>
              <a:ext uri="{FF2B5EF4-FFF2-40B4-BE49-F238E27FC236}">
                <a16:creationId xmlns:a16="http://schemas.microsoft.com/office/drawing/2014/main" id="{2F17E2D5-C17E-EC03-C305-7EA4E76B1B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4585" y="1507327"/>
            <a:ext cx="389584" cy="389584"/>
          </a:xfrm>
          <a:prstGeom prst="rect">
            <a:avLst/>
          </a:prstGeom>
        </p:spPr>
      </p:pic>
      <p:pic>
        <p:nvPicPr>
          <p:cNvPr id="4" name="Gráfico 3" descr="Insignia con relleno sólido">
            <a:extLst>
              <a:ext uri="{FF2B5EF4-FFF2-40B4-BE49-F238E27FC236}">
                <a16:creationId xmlns:a16="http://schemas.microsoft.com/office/drawing/2014/main" id="{A122BDAB-F8CE-EC88-6F5F-E71F7B8B86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7577" y="2046706"/>
            <a:ext cx="476921" cy="476921"/>
          </a:xfrm>
          <a:prstGeom prst="rect">
            <a:avLst/>
          </a:prstGeom>
        </p:spPr>
      </p:pic>
      <p:pic>
        <p:nvPicPr>
          <p:cNvPr id="5" name="Gráfico 4" descr="Insignia 3 con relleno sólido">
            <a:extLst>
              <a:ext uri="{FF2B5EF4-FFF2-40B4-BE49-F238E27FC236}">
                <a16:creationId xmlns:a16="http://schemas.microsoft.com/office/drawing/2014/main" id="{B025A2E3-B4C9-093D-6B82-40D212A7A7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397" y="2711710"/>
            <a:ext cx="443600" cy="443600"/>
          </a:xfrm>
          <a:prstGeom prst="rect">
            <a:avLst/>
          </a:prstGeom>
        </p:spPr>
      </p:pic>
      <p:pic>
        <p:nvPicPr>
          <p:cNvPr id="6" name="Gráfico 5" descr="Insignia 4 con relleno sólido">
            <a:extLst>
              <a:ext uri="{FF2B5EF4-FFF2-40B4-BE49-F238E27FC236}">
                <a16:creationId xmlns:a16="http://schemas.microsoft.com/office/drawing/2014/main" id="{5CEB9ACD-0643-98C5-AE47-2E94462AFB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8758" y="3302350"/>
            <a:ext cx="461239" cy="461239"/>
          </a:xfrm>
          <a:prstGeom prst="rect">
            <a:avLst/>
          </a:prstGeom>
        </p:spPr>
      </p:pic>
      <p:pic>
        <p:nvPicPr>
          <p:cNvPr id="7" name="Gráfico 6" descr="Insignia 5 con relleno sólido">
            <a:extLst>
              <a:ext uri="{FF2B5EF4-FFF2-40B4-BE49-F238E27FC236}">
                <a16:creationId xmlns:a16="http://schemas.microsoft.com/office/drawing/2014/main" id="{4A286338-6B16-CDEB-026E-359E637A8F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7577" y="3875618"/>
            <a:ext cx="461239" cy="461239"/>
          </a:xfrm>
          <a:prstGeom prst="rect">
            <a:avLst/>
          </a:prstGeom>
        </p:spPr>
      </p:pic>
      <p:pic>
        <p:nvPicPr>
          <p:cNvPr id="8" name="Picture 6" descr="Vergelijking van spaarrekeningen - MeDirect">
            <a:extLst>
              <a:ext uri="{FF2B5EF4-FFF2-40B4-BE49-F238E27FC236}">
                <a16:creationId xmlns:a16="http://schemas.microsoft.com/office/drawing/2014/main" id="{EE454940-0380-BC9B-E3D0-742E7F07DB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7577" y="4453638"/>
            <a:ext cx="461239" cy="4612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Vea los detalles de la imagen relacionada. 7 circle fill icon svg png free download">
            <a:extLst>
              <a:ext uri="{FF2B5EF4-FFF2-40B4-BE49-F238E27FC236}">
                <a16:creationId xmlns:a16="http://schemas.microsoft.com/office/drawing/2014/main" id="{6CA0D7C9-74E9-CF0B-F2AC-4A56AE0024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543" y="5018105"/>
            <a:ext cx="595668" cy="5956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Vea los detalles de la imagen relacionada. Black, Rounded,with Number 8 Clip Art at Clker.com - vector clip art ...">
            <a:extLst>
              <a:ext uri="{FF2B5EF4-FFF2-40B4-BE49-F238E27FC236}">
                <a16:creationId xmlns:a16="http://schemas.microsoft.com/office/drawing/2014/main" id="{6E65584F-29B1-BE0E-073C-82BADAA1D6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92324" y="1978228"/>
            <a:ext cx="604896" cy="6048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Roba – Typographica">
            <a:extLst>
              <a:ext uri="{FF2B5EF4-FFF2-40B4-BE49-F238E27FC236}">
                <a16:creationId xmlns:a16="http://schemas.microsoft.com/office/drawing/2014/main" id="{FBF33F0E-27E0-44D8-217F-24733014166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455" t="65455" r="35253" b="3233"/>
          <a:stretch/>
        </p:blipFill>
        <p:spPr bwMode="auto">
          <a:xfrm>
            <a:off x="7220100" y="2975679"/>
            <a:ext cx="749344" cy="800998"/>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D561DCA9-912E-5A6C-7142-E7F792456C2E}"/>
              </a:ext>
            </a:extLst>
          </p:cNvPr>
          <p:cNvSpPr txBox="1"/>
          <p:nvPr/>
        </p:nvSpPr>
        <p:spPr>
          <a:xfrm>
            <a:off x="1397784" y="1400375"/>
            <a:ext cx="5184996" cy="646331"/>
          </a:xfrm>
          <a:prstGeom prst="rect">
            <a:avLst/>
          </a:prstGeom>
          <a:noFill/>
        </p:spPr>
        <p:txBody>
          <a:bodyPr wrap="square">
            <a:spAutoFit/>
          </a:bodyPr>
          <a:lstStyle/>
          <a:p>
            <a:r>
              <a:rPr lang="es-CO" dirty="0">
                <a:latin typeface="Montserrat" panose="00000500000000000000" pitchFamily="2" charset="0"/>
              </a:rPr>
              <a:t>Comprende el entorno de sostenibilidad de la entidad</a:t>
            </a:r>
          </a:p>
        </p:txBody>
      </p:sp>
      <p:sp>
        <p:nvSpPr>
          <p:cNvPr id="16" name="CuadroTexto 15">
            <a:extLst>
              <a:ext uri="{FF2B5EF4-FFF2-40B4-BE49-F238E27FC236}">
                <a16:creationId xmlns:a16="http://schemas.microsoft.com/office/drawing/2014/main" id="{58A21FB1-64E1-5BA6-F418-A833D8B3EB86}"/>
              </a:ext>
            </a:extLst>
          </p:cNvPr>
          <p:cNvSpPr txBox="1"/>
          <p:nvPr/>
        </p:nvSpPr>
        <p:spPr>
          <a:xfrm>
            <a:off x="1391913" y="2123649"/>
            <a:ext cx="6098458" cy="369332"/>
          </a:xfrm>
          <a:prstGeom prst="rect">
            <a:avLst/>
          </a:prstGeom>
          <a:noFill/>
        </p:spPr>
        <p:txBody>
          <a:bodyPr wrap="square">
            <a:spAutoFit/>
          </a:bodyPr>
          <a:lstStyle/>
          <a:p>
            <a:r>
              <a:rPr lang="es-CO">
                <a:latin typeface="Montserrat" panose="00000500000000000000" pitchFamily="2" charset="0"/>
              </a:rPr>
              <a:t>Define el objetivo del aseguramiento</a:t>
            </a:r>
            <a:endParaRPr lang="es-CO" dirty="0">
              <a:latin typeface="Montserrat" panose="00000500000000000000" pitchFamily="2" charset="0"/>
            </a:endParaRPr>
          </a:p>
        </p:txBody>
      </p:sp>
      <p:sp>
        <p:nvSpPr>
          <p:cNvPr id="18" name="CuadroTexto 17">
            <a:extLst>
              <a:ext uri="{FF2B5EF4-FFF2-40B4-BE49-F238E27FC236}">
                <a16:creationId xmlns:a16="http://schemas.microsoft.com/office/drawing/2014/main" id="{455E2415-8B01-7284-C11C-5C9DACF0D043}"/>
              </a:ext>
            </a:extLst>
          </p:cNvPr>
          <p:cNvSpPr txBox="1"/>
          <p:nvPr/>
        </p:nvSpPr>
        <p:spPr>
          <a:xfrm>
            <a:off x="1391913" y="2733134"/>
            <a:ext cx="6098458" cy="369332"/>
          </a:xfrm>
          <a:prstGeom prst="rect">
            <a:avLst/>
          </a:prstGeom>
          <a:noFill/>
        </p:spPr>
        <p:txBody>
          <a:bodyPr wrap="square">
            <a:spAutoFit/>
          </a:bodyPr>
          <a:lstStyle/>
          <a:p>
            <a:r>
              <a:rPr lang="es-CO" dirty="0">
                <a:latin typeface="Montserrat" panose="00000500000000000000" pitchFamily="2" charset="0"/>
              </a:rPr>
              <a:t>Selecciona los criterios de evaluación</a:t>
            </a:r>
          </a:p>
        </p:txBody>
      </p:sp>
      <p:sp>
        <p:nvSpPr>
          <p:cNvPr id="20" name="CuadroTexto 19">
            <a:extLst>
              <a:ext uri="{FF2B5EF4-FFF2-40B4-BE49-F238E27FC236}">
                <a16:creationId xmlns:a16="http://schemas.microsoft.com/office/drawing/2014/main" id="{A4D4257C-3BCD-1FF0-5208-1E2C4E5FF359}"/>
              </a:ext>
            </a:extLst>
          </p:cNvPr>
          <p:cNvSpPr txBox="1"/>
          <p:nvPr/>
        </p:nvSpPr>
        <p:spPr>
          <a:xfrm>
            <a:off x="1391913" y="3342619"/>
            <a:ext cx="5828187" cy="369332"/>
          </a:xfrm>
          <a:prstGeom prst="rect">
            <a:avLst/>
          </a:prstGeom>
          <a:noFill/>
        </p:spPr>
        <p:txBody>
          <a:bodyPr wrap="square">
            <a:spAutoFit/>
          </a:bodyPr>
          <a:lstStyle/>
          <a:p>
            <a:r>
              <a:rPr lang="es-CO" dirty="0">
                <a:latin typeface="Montserrat" panose="00000500000000000000" pitchFamily="2" charset="0"/>
              </a:rPr>
              <a:t>Establece el alcance y nivel de detalle del trabajo</a:t>
            </a:r>
          </a:p>
        </p:txBody>
      </p:sp>
      <p:sp>
        <p:nvSpPr>
          <p:cNvPr id="22" name="CuadroTexto 21">
            <a:extLst>
              <a:ext uri="{FF2B5EF4-FFF2-40B4-BE49-F238E27FC236}">
                <a16:creationId xmlns:a16="http://schemas.microsoft.com/office/drawing/2014/main" id="{3E7582A1-E63D-2242-06F4-47823FB27508}"/>
              </a:ext>
            </a:extLst>
          </p:cNvPr>
          <p:cNvSpPr txBox="1"/>
          <p:nvPr/>
        </p:nvSpPr>
        <p:spPr>
          <a:xfrm>
            <a:off x="1391913" y="3857271"/>
            <a:ext cx="6098458" cy="369332"/>
          </a:xfrm>
          <a:prstGeom prst="rect">
            <a:avLst/>
          </a:prstGeom>
          <a:noFill/>
        </p:spPr>
        <p:txBody>
          <a:bodyPr wrap="square">
            <a:spAutoFit/>
          </a:bodyPr>
          <a:lstStyle/>
          <a:p>
            <a:r>
              <a:rPr lang="es-CO" dirty="0">
                <a:latin typeface="Montserrat" panose="00000500000000000000" pitchFamily="2" charset="0"/>
              </a:rPr>
              <a:t>Evalúa riesgos de error material</a:t>
            </a:r>
          </a:p>
        </p:txBody>
      </p:sp>
      <p:sp>
        <p:nvSpPr>
          <p:cNvPr id="24" name="CuadroTexto 23">
            <a:extLst>
              <a:ext uri="{FF2B5EF4-FFF2-40B4-BE49-F238E27FC236}">
                <a16:creationId xmlns:a16="http://schemas.microsoft.com/office/drawing/2014/main" id="{D27FADDB-96BD-2E78-7587-9C385F404677}"/>
              </a:ext>
            </a:extLst>
          </p:cNvPr>
          <p:cNvSpPr txBox="1"/>
          <p:nvPr/>
        </p:nvSpPr>
        <p:spPr>
          <a:xfrm>
            <a:off x="1365826" y="4465080"/>
            <a:ext cx="6098458" cy="369332"/>
          </a:xfrm>
          <a:prstGeom prst="rect">
            <a:avLst/>
          </a:prstGeom>
          <a:noFill/>
        </p:spPr>
        <p:txBody>
          <a:bodyPr wrap="square">
            <a:spAutoFit/>
          </a:bodyPr>
          <a:lstStyle/>
          <a:p>
            <a:r>
              <a:rPr lang="es-CO" dirty="0">
                <a:latin typeface="Montserrat" panose="00000500000000000000" pitchFamily="2" charset="0"/>
              </a:rPr>
              <a:t>Diseña el plan de trabajo del aseguramiento</a:t>
            </a:r>
          </a:p>
        </p:txBody>
      </p:sp>
      <p:sp>
        <p:nvSpPr>
          <p:cNvPr id="26" name="CuadroTexto 25">
            <a:extLst>
              <a:ext uri="{FF2B5EF4-FFF2-40B4-BE49-F238E27FC236}">
                <a16:creationId xmlns:a16="http://schemas.microsoft.com/office/drawing/2014/main" id="{9F9154BA-2D7F-07C1-64B3-2423CDE93950}"/>
              </a:ext>
            </a:extLst>
          </p:cNvPr>
          <p:cNvSpPr txBox="1"/>
          <p:nvPr/>
        </p:nvSpPr>
        <p:spPr>
          <a:xfrm>
            <a:off x="1391913" y="5131273"/>
            <a:ext cx="6098458" cy="369332"/>
          </a:xfrm>
          <a:prstGeom prst="rect">
            <a:avLst/>
          </a:prstGeom>
          <a:noFill/>
        </p:spPr>
        <p:txBody>
          <a:bodyPr wrap="square">
            <a:spAutoFit/>
          </a:bodyPr>
          <a:lstStyle/>
          <a:p>
            <a:r>
              <a:rPr lang="es-CO" dirty="0">
                <a:latin typeface="Montserrat" panose="00000500000000000000" pitchFamily="2" charset="0"/>
              </a:rPr>
              <a:t>Reúne evidencia adecuada y suficiente</a:t>
            </a:r>
          </a:p>
        </p:txBody>
      </p:sp>
      <p:sp>
        <p:nvSpPr>
          <p:cNvPr id="30" name="CuadroTexto 29">
            <a:extLst>
              <a:ext uri="{FF2B5EF4-FFF2-40B4-BE49-F238E27FC236}">
                <a16:creationId xmlns:a16="http://schemas.microsoft.com/office/drawing/2014/main" id="{368C12DC-21FB-8A86-4979-C4D7E8DE625D}"/>
              </a:ext>
            </a:extLst>
          </p:cNvPr>
          <p:cNvSpPr txBox="1"/>
          <p:nvPr/>
        </p:nvSpPr>
        <p:spPr>
          <a:xfrm>
            <a:off x="8172500" y="1936793"/>
            <a:ext cx="3364615" cy="646331"/>
          </a:xfrm>
          <a:prstGeom prst="rect">
            <a:avLst/>
          </a:prstGeom>
          <a:noFill/>
        </p:spPr>
        <p:txBody>
          <a:bodyPr wrap="square">
            <a:spAutoFit/>
          </a:bodyPr>
          <a:lstStyle/>
          <a:p>
            <a:r>
              <a:rPr lang="es-CO" dirty="0">
                <a:latin typeface="Montserrat" panose="00000500000000000000" pitchFamily="2" charset="0"/>
              </a:rPr>
              <a:t>Analiza la consistencia de la información reportada</a:t>
            </a:r>
          </a:p>
        </p:txBody>
      </p:sp>
      <p:sp>
        <p:nvSpPr>
          <p:cNvPr id="32" name="CuadroTexto 31">
            <a:extLst>
              <a:ext uri="{FF2B5EF4-FFF2-40B4-BE49-F238E27FC236}">
                <a16:creationId xmlns:a16="http://schemas.microsoft.com/office/drawing/2014/main" id="{99D5051B-69AA-B896-55F3-C653E028D7DA}"/>
              </a:ext>
            </a:extLst>
          </p:cNvPr>
          <p:cNvSpPr txBox="1"/>
          <p:nvPr/>
        </p:nvSpPr>
        <p:spPr>
          <a:xfrm>
            <a:off x="8172500" y="3044558"/>
            <a:ext cx="3650611" cy="646331"/>
          </a:xfrm>
          <a:prstGeom prst="rect">
            <a:avLst/>
          </a:prstGeom>
          <a:noFill/>
        </p:spPr>
        <p:txBody>
          <a:bodyPr wrap="square">
            <a:spAutoFit/>
          </a:bodyPr>
          <a:lstStyle/>
          <a:p>
            <a:r>
              <a:rPr lang="es-CO" dirty="0">
                <a:latin typeface="Montserrat" panose="00000500000000000000" pitchFamily="2" charset="0"/>
              </a:rPr>
              <a:t>Emite el informe de aseguramiento</a:t>
            </a:r>
          </a:p>
        </p:txBody>
      </p:sp>
      <p:pic>
        <p:nvPicPr>
          <p:cNvPr id="5122" name="Picture 2" descr="Signo número 10 (diez) en círculo: ilustración de stock 2158025813 |  Shutterstock">
            <a:extLst>
              <a:ext uri="{FF2B5EF4-FFF2-40B4-BE49-F238E27FC236}">
                <a16:creationId xmlns:a16="http://schemas.microsoft.com/office/drawing/2014/main" id="{87022209-48A7-02FD-4440-E15DCBD5A7F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7468" t="9131" r="7989" b="15306"/>
          <a:stretch>
            <a:fillRect/>
          </a:stretch>
        </p:blipFill>
        <p:spPr bwMode="auto">
          <a:xfrm>
            <a:off x="7129991" y="4263622"/>
            <a:ext cx="1042509" cy="1005105"/>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951CC788-3AA3-7D1E-53B2-4660E0EE4D5B}"/>
              </a:ext>
            </a:extLst>
          </p:cNvPr>
          <p:cNvSpPr txBox="1"/>
          <p:nvPr/>
        </p:nvSpPr>
        <p:spPr>
          <a:xfrm>
            <a:off x="8172500" y="4003415"/>
            <a:ext cx="3650611" cy="923330"/>
          </a:xfrm>
          <a:prstGeom prst="rect">
            <a:avLst/>
          </a:prstGeom>
          <a:noFill/>
        </p:spPr>
        <p:txBody>
          <a:bodyPr wrap="square">
            <a:spAutoFit/>
          </a:bodyPr>
          <a:lstStyle/>
          <a:p>
            <a:r>
              <a:rPr lang="es-CO" dirty="0">
                <a:latin typeface="Montserrat" panose="00000500000000000000" pitchFamily="2" charset="0"/>
              </a:rPr>
              <a:t>Recomienda mejoras y fomenta la rendición de cuentas</a:t>
            </a:r>
          </a:p>
        </p:txBody>
      </p:sp>
    </p:spTree>
    <p:extLst>
      <p:ext uri="{BB962C8B-B14F-4D97-AF65-F5344CB8AC3E}">
        <p14:creationId xmlns:p14="http://schemas.microsoft.com/office/powerpoint/2010/main" val="1100644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85A09-7BBB-B2B9-072C-638D9C4D204A}"/>
              </a:ext>
            </a:extLst>
          </p:cNvPr>
          <p:cNvSpPr>
            <a:spLocks noGrp="1"/>
          </p:cNvSpPr>
          <p:nvPr>
            <p:ph type="title"/>
          </p:nvPr>
        </p:nvSpPr>
        <p:spPr>
          <a:xfrm>
            <a:off x="711609" y="754114"/>
            <a:ext cx="10768781" cy="1325563"/>
          </a:xfrm>
        </p:spPr>
        <p:txBody>
          <a:bodyPr/>
          <a:lstStyle/>
          <a:p>
            <a:pPr algn="just"/>
            <a:r>
              <a:rPr lang="es-CO" sz="2400" dirty="0">
                <a:solidFill>
                  <a:schemeClr val="tx1">
                    <a:lumMod val="95000"/>
                    <a:lumOff val="5000"/>
                  </a:schemeClr>
                </a:solidFill>
              </a:rPr>
              <a:t>Referencias</a:t>
            </a:r>
            <a:br>
              <a:rPr lang="es-CO" sz="2400" dirty="0">
                <a:solidFill>
                  <a:schemeClr val="tx1">
                    <a:lumMod val="95000"/>
                    <a:lumOff val="5000"/>
                  </a:schemeClr>
                </a:solidFill>
              </a:rPr>
            </a:br>
            <a:endParaRPr lang="es-CO" sz="8800" dirty="0">
              <a:solidFill>
                <a:schemeClr val="tx1">
                  <a:lumMod val="95000"/>
                  <a:lumOff val="5000"/>
                </a:schemeClr>
              </a:solidFill>
            </a:endParaRPr>
          </a:p>
        </p:txBody>
      </p:sp>
      <p:sp>
        <p:nvSpPr>
          <p:cNvPr id="5" name="CuadroTexto 4">
            <a:extLst>
              <a:ext uri="{FF2B5EF4-FFF2-40B4-BE49-F238E27FC236}">
                <a16:creationId xmlns:a16="http://schemas.microsoft.com/office/drawing/2014/main" id="{7C8D83DD-29D2-65A0-1845-E301D1B9A3DF}"/>
              </a:ext>
            </a:extLst>
          </p:cNvPr>
          <p:cNvSpPr txBox="1"/>
          <p:nvPr/>
        </p:nvSpPr>
        <p:spPr>
          <a:xfrm>
            <a:off x="689609" y="1333349"/>
            <a:ext cx="10812780" cy="4524315"/>
          </a:xfrm>
          <a:prstGeom prst="rect">
            <a:avLst/>
          </a:prstGeom>
          <a:noFill/>
        </p:spPr>
        <p:txBody>
          <a:bodyPr wrap="square">
            <a:spAutoFit/>
          </a:bodyPr>
          <a:lstStyle/>
          <a:p>
            <a:pPr eaLnBrk="0" fontAlgn="base" hangingPunct="0">
              <a:spcBef>
                <a:spcPct val="0"/>
              </a:spcBef>
              <a:spcAft>
                <a:spcPct val="0"/>
              </a:spcAft>
              <a:buFontTx/>
              <a:buChar char="•"/>
            </a:pPr>
            <a:r>
              <a:rPr lang="es-CO" altLang="es-CO" sz="1600" dirty="0" err="1">
                <a:latin typeface="Montserrat" panose="00000500000000000000" pitchFamily="2" charset="0"/>
              </a:rPr>
              <a:t>AccountAbility</a:t>
            </a:r>
            <a:r>
              <a:rPr lang="es-CO" altLang="es-CO" sz="1600" dirty="0">
                <a:latin typeface="Montserrat" panose="00000500000000000000" pitchFamily="2" charset="0"/>
              </a:rPr>
              <a:t> – </a:t>
            </a:r>
            <a:r>
              <a:rPr lang="es-CO" altLang="es-CO" sz="1600" i="1" dirty="0" err="1">
                <a:latin typeface="Montserrat" panose="00000500000000000000" pitchFamily="2" charset="0"/>
              </a:rPr>
              <a:t>Bridging</a:t>
            </a:r>
            <a:r>
              <a:rPr lang="es-CO" altLang="es-CO" sz="1600" i="1" dirty="0">
                <a:latin typeface="Montserrat" panose="00000500000000000000" pitchFamily="2" charset="0"/>
              </a:rPr>
              <a:t> </a:t>
            </a:r>
            <a:r>
              <a:rPr lang="es-CO" altLang="es-CO" sz="1600" i="1" dirty="0" err="1">
                <a:latin typeface="Montserrat" panose="00000500000000000000" pitchFamily="2" charset="0"/>
              </a:rPr>
              <a:t>Document</a:t>
            </a:r>
            <a:r>
              <a:rPr lang="es-CO" altLang="es-CO" sz="1600" i="1" dirty="0">
                <a:latin typeface="Montserrat" panose="00000500000000000000" pitchFamily="2" charset="0"/>
              </a:rPr>
              <a:t>: AA1000AS v3 and ISAE 3000 (</a:t>
            </a:r>
            <a:r>
              <a:rPr lang="es-CO" altLang="es-CO" sz="1600" i="1" dirty="0" err="1">
                <a:latin typeface="Montserrat" panose="00000500000000000000" pitchFamily="2" charset="0"/>
              </a:rPr>
              <a:t>press</a:t>
            </a:r>
            <a:r>
              <a:rPr lang="es-CO" altLang="es-CO" sz="1600" i="1" dirty="0">
                <a:latin typeface="Montserrat" panose="00000500000000000000" pitchFamily="2" charset="0"/>
              </a:rPr>
              <a:t> </a:t>
            </a:r>
            <a:r>
              <a:rPr lang="es-CO" altLang="es-CO" sz="1600" i="1" dirty="0" err="1">
                <a:latin typeface="Montserrat" panose="00000500000000000000" pitchFamily="2" charset="0"/>
              </a:rPr>
              <a:t>release</a:t>
            </a:r>
            <a:r>
              <a:rPr lang="es-CO" altLang="es-CO" sz="1600" i="1" dirty="0">
                <a:latin typeface="Montserrat" panose="00000500000000000000" pitchFamily="2" charset="0"/>
              </a:rPr>
              <a:t>)</a:t>
            </a:r>
            <a:r>
              <a:rPr lang="es-CO" altLang="es-CO" sz="1600" dirty="0">
                <a:latin typeface="Montserrat" panose="00000500000000000000" pitchFamily="2" charset="0"/>
              </a:rPr>
              <a:t> (enfoque centrado en </a:t>
            </a:r>
            <a:r>
              <a:rPr lang="es-CO" altLang="es-CO" sz="1600" dirty="0" err="1">
                <a:latin typeface="Montserrat" panose="00000500000000000000" pitchFamily="2" charset="0"/>
              </a:rPr>
              <a:t>stakeholders</a:t>
            </a:r>
            <a:r>
              <a:rPr lang="es-CO" altLang="es-CO" sz="1600" dirty="0">
                <a:latin typeface="Montserrat" panose="00000500000000000000" pitchFamily="2" charset="0"/>
              </a:rPr>
              <a:t> de AA1000AS)</a:t>
            </a:r>
          </a:p>
          <a:p>
            <a:pPr eaLnBrk="0" fontAlgn="base" hangingPunct="0">
              <a:spcBef>
                <a:spcPct val="0"/>
              </a:spcBef>
              <a:spcAft>
                <a:spcPct val="0"/>
              </a:spcAft>
            </a:pPr>
            <a:endParaRPr lang="es-CO" altLang="es-CO" sz="1600" dirty="0">
              <a:latin typeface="Montserrat" panose="00000500000000000000" pitchFamily="2" charset="0"/>
            </a:endParaRPr>
          </a:p>
          <a:p>
            <a:pPr eaLnBrk="0" fontAlgn="base" hangingPunct="0">
              <a:spcBef>
                <a:spcPct val="0"/>
              </a:spcBef>
              <a:spcAft>
                <a:spcPct val="0"/>
              </a:spcAft>
              <a:buFontTx/>
              <a:buChar char="•"/>
            </a:pPr>
            <a:r>
              <a:rPr lang="es-CO" altLang="es-CO" sz="1600" dirty="0">
                <a:latin typeface="Montserrat" panose="00000500000000000000" pitchFamily="2" charset="0"/>
              </a:rPr>
              <a:t>GRI. </a:t>
            </a:r>
            <a:r>
              <a:rPr lang="es-CO" altLang="es-CO" sz="1600" dirty="0">
                <a:latin typeface="Montserrat" panose="00000500000000000000" pitchFamily="2" charset="0"/>
                <a:hlinkClick r:id="rId2"/>
              </a:rPr>
              <a:t>https://www.globalreporting.org/how-to-use-the-gri-standards/gri-standards-spanish-translations/</a:t>
            </a:r>
            <a:r>
              <a:rPr lang="es-CO" altLang="es-CO" sz="1600" dirty="0">
                <a:latin typeface="Montserrat" panose="00000500000000000000" pitchFamily="2" charset="0"/>
              </a:rPr>
              <a:t> </a:t>
            </a:r>
          </a:p>
          <a:p>
            <a:pPr eaLnBrk="0" fontAlgn="base" hangingPunct="0">
              <a:spcBef>
                <a:spcPct val="0"/>
              </a:spcBef>
              <a:spcAft>
                <a:spcPct val="0"/>
              </a:spcAft>
              <a:buFontTx/>
              <a:buChar char="•"/>
            </a:pPr>
            <a:endParaRPr lang="es-CO" altLang="es-CO" sz="1600" dirty="0">
              <a:latin typeface="Montserrat" panose="00000500000000000000" pitchFamily="2" charset="0"/>
            </a:endParaRPr>
          </a:p>
          <a:p>
            <a:pPr lvl="0" eaLnBrk="0" fontAlgn="base" hangingPunct="0">
              <a:spcBef>
                <a:spcPct val="0"/>
              </a:spcBef>
              <a:spcAft>
                <a:spcPct val="0"/>
              </a:spcAft>
              <a:buFontTx/>
              <a:buChar char="•"/>
            </a:pPr>
            <a:r>
              <a:rPr lang="es-CO" sz="1600" dirty="0">
                <a:solidFill>
                  <a:schemeClr val="tx1">
                    <a:lumMod val="95000"/>
                    <a:lumOff val="5000"/>
                  </a:schemeClr>
                </a:solidFill>
                <a:latin typeface="Montserrat" panose="00000500000000000000" pitchFamily="2" charset="0"/>
              </a:rPr>
              <a:t>IFAC. (2023). </a:t>
            </a:r>
            <a:r>
              <a:rPr lang="es-CO" sz="1600" dirty="0" err="1">
                <a:solidFill>
                  <a:schemeClr val="tx1">
                    <a:lumMod val="95000"/>
                    <a:lumOff val="5000"/>
                  </a:schemeClr>
                </a:solidFill>
                <a:latin typeface="Montserrat" panose="00000500000000000000" pitchFamily="2" charset="0"/>
              </a:rPr>
              <a:t>The</a:t>
            </a:r>
            <a:r>
              <a:rPr lang="es-CO" sz="1600" dirty="0">
                <a:solidFill>
                  <a:schemeClr val="tx1">
                    <a:lumMod val="95000"/>
                    <a:lumOff val="5000"/>
                  </a:schemeClr>
                </a:solidFill>
                <a:latin typeface="Montserrat" panose="00000500000000000000" pitchFamily="2" charset="0"/>
              </a:rPr>
              <a:t> </a:t>
            </a:r>
            <a:r>
              <a:rPr lang="es-CO" sz="1600" dirty="0" err="1">
                <a:solidFill>
                  <a:schemeClr val="tx1">
                    <a:lumMod val="95000"/>
                    <a:lumOff val="5000"/>
                  </a:schemeClr>
                </a:solidFill>
                <a:latin typeface="Montserrat" panose="00000500000000000000" pitchFamily="2" charset="0"/>
              </a:rPr>
              <a:t>state</a:t>
            </a:r>
            <a:r>
              <a:rPr lang="es-CO" sz="1600" dirty="0">
                <a:solidFill>
                  <a:schemeClr val="tx1">
                    <a:lumMod val="95000"/>
                    <a:lumOff val="5000"/>
                  </a:schemeClr>
                </a:solidFill>
                <a:latin typeface="Montserrat" panose="00000500000000000000" pitchFamily="2" charset="0"/>
              </a:rPr>
              <a:t> </a:t>
            </a:r>
            <a:r>
              <a:rPr lang="es-CO" sz="1600" dirty="0" err="1">
                <a:solidFill>
                  <a:schemeClr val="tx1">
                    <a:lumMod val="95000"/>
                    <a:lumOff val="5000"/>
                  </a:schemeClr>
                </a:solidFill>
                <a:latin typeface="Montserrat" panose="00000500000000000000" pitchFamily="2" charset="0"/>
              </a:rPr>
              <a:t>of</a:t>
            </a:r>
            <a:r>
              <a:rPr lang="es-CO" sz="1600" dirty="0">
                <a:solidFill>
                  <a:schemeClr val="tx1">
                    <a:lumMod val="95000"/>
                    <a:lumOff val="5000"/>
                  </a:schemeClr>
                </a:solidFill>
                <a:latin typeface="Montserrat" panose="00000500000000000000" pitchFamily="2" charset="0"/>
              </a:rPr>
              <a:t> </a:t>
            </a:r>
            <a:r>
              <a:rPr lang="es-CO" sz="1600" dirty="0" err="1">
                <a:solidFill>
                  <a:schemeClr val="tx1">
                    <a:lumMod val="95000"/>
                    <a:lumOff val="5000"/>
                  </a:schemeClr>
                </a:solidFill>
                <a:latin typeface="Montserrat" panose="00000500000000000000" pitchFamily="2" charset="0"/>
              </a:rPr>
              <a:t>play</a:t>
            </a:r>
            <a:r>
              <a:rPr lang="es-CO" sz="1600" dirty="0">
                <a:solidFill>
                  <a:schemeClr val="tx1">
                    <a:lumMod val="95000"/>
                    <a:lumOff val="5000"/>
                  </a:schemeClr>
                </a:solidFill>
                <a:latin typeface="Montserrat" panose="00000500000000000000" pitchFamily="2" charset="0"/>
              </a:rPr>
              <a:t>: </a:t>
            </a:r>
            <a:r>
              <a:rPr lang="es-CO" sz="1600" dirty="0" err="1">
                <a:solidFill>
                  <a:schemeClr val="tx1">
                    <a:lumMod val="95000"/>
                    <a:lumOff val="5000"/>
                  </a:schemeClr>
                </a:solidFill>
                <a:latin typeface="Montserrat" panose="00000500000000000000" pitchFamily="2" charset="0"/>
              </a:rPr>
              <a:t>sustainability</a:t>
            </a:r>
            <a:r>
              <a:rPr lang="es-CO" sz="1600" dirty="0">
                <a:solidFill>
                  <a:schemeClr val="tx1">
                    <a:lumMod val="95000"/>
                    <a:lumOff val="5000"/>
                  </a:schemeClr>
                </a:solidFill>
                <a:latin typeface="Montserrat" panose="00000500000000000000" pitchFamily="2" charset="0"/>
              </a:rPr>
              <a:t> </a:t>
            </a:r>
            <a:r>
              <a:rPr lang="es-CO" sz="1600" dirty="0" err="1">
                <a:solidFill>
                  <a:schemeClr val="tx1">
                    <a:lumMod val="95000"/>
                    <a:lumOff val="5000"/>
                  </a:schemeClr>
                </a:solidFill>
                <a:latin typeface="Montserrat" panose="00000500000000000000" pitchFamily="2" charset="0"/>
              </a:rPr>
              <a:t>disclosure</a:t>
            </a:r>
            <a:r>
              <a:rPr lang="es-CO" sz="1600" dirty="0">
                <a:solidFill>
                  <a:schemeClr val="tx1">
                    <a:lumMod val="95000"/>
                    <a:lumOff val="5000"/>
                  </a:schemeClr>
                </a:solidFill>
                <a:latin typeface="Montserrat" panose="00000500000000000000" pitchFamily="2" charset="0"/>
              </a:rPr>
              <a:t> and </a:t>
            </a:r>
            <a:r>
              <a:rPr lang="es-CO" sz="1600" dirty="0" err="1">
                <a:solidFill>
                  <a:schemeClr val="tx1">
                    <a:lumMod val="95000"/>
                    <a:lumOff val="5000"/>
                  </a:schemeClr>
                </a:solidFill>
                <a:latin typeface="Montserrat" panose="00000500000000000000" pitchFamily="2" charset="0"/>
              </a:rPr>
              <a:t>assurance</a:t>
            </a:r>
            <a:r>
              <a:rPr lang="es-CO" sz="1600" dirty="0">
                <a:solidFill>
                  <a:schemeClr val="tx1">
                    <a:lumMod val="95000"/>
                    <a:lumOff val="5000"/>
                  </a:schemeClr>
                </a:solidFill>
                <a:latin typeface="Montserrat" panose="00000500000000000000" pitchFamily="2" charset="0"/>
              </a:rPr>
              <a:t>.</a:t>
            </a:r>
          </a:p>
          <a:p>
            <a:pPr lvl="0" eaLnBrk="0" fontAlgn="base" hangingPunct="0">
              <a:spcBef>
                <a:spcPct val="0"/>
              </a:spcBef>
              <a:spcAft>
                <a:spcPct val="0"/>
              </a:spcAft>
            </a:pPr>
            <a:br>
              <a:rPr lang="es-CO" sz="1600" dirty="0">
                <a:solidFill>
                  <a:schemeClr val="tx1">
                    <a:lumMod val="95000"/>
                    <a:lumOff val="5000"/>
                  </a:schemeClr>
                </a:solidFill>
                <a:latin typeface="Montserrat" panose="00000500000000000000" pitchFamily="2" charset="0"/>
              </a:rPr>
            </a:br>
            <a:r>
              <a:rPr kumimoji="0" lang="es-CO" altLang="es-CO" sz="1600" b="0" i="0" u="none" strike="noStrike" cap="none" normalizeH="0" baseline="0" dirty="0">
                <a:ln>
                  <a:noFill/>
                </a:ln>
                <a:solidFill>
                  <a:schemeClr val="tx1"/>
                </a:solidFill>
                <a:effectLst/>
                <a:latin typeface="Montserrat" panose="00000500000000000000" pitchFamily="2" charset="0"/>
              </a:rPr>
              <a:t>International </a:t>
            </a:r>
            <a:r>
              <a:rPr kumimoji="0" lang="es-CO" altLang="es-CO" sz="1600" b="0" i="0" u="none" strike="noStrike" cap="none" normalizeH="0" baseline="0" dirty="0" err="1">
                <a:ln>
                  <a:noFill/>
                </a:ln>
                <a:solidFill>
                  <a:schemeClr val="tx1"/>
                </a:solidFill>
                <a:effectLst/>
                <a:latin typeface="Montserrat" panose="00000500000000000000" pitchFamily="2" charset="0"/>
              </a:rPr>
              <a:t>Auditing</a:t>
            </a:r>
            <a:r>
              <a:rPr kumimoji="0" lang="es-CO" altLang="es-CO" sz="1600" b="0" i="0" u="none" strike="noStrike" cap="none" normalizeH="0" baseline="0" dirty="0">
                <a:ln>
                  <a:noFill/>
                </a:ln>
                <a:solidFill>
                  <a:schemeClr val="tx1"/>
                </a:solidFill>
                <a:effectLst/>
                <a:latin typeface="Montserrat" panose="00000500000000000000" pitchFamily="2" charset="0"/>
              </a:rPr>
              <a:t> and </a:t>
            </a:r>
            <a:r>
              <a:rPr kumimoji="0" lang="es-CO" altLang="es-CO" sz="1600" b="0" i="0" u="none" strike="noStrike" cap="none" normalizeH="0" baseline="0" dirty="0" err="1">
                <a:ln>
                  <a:noFill/>
                </a:ln>
                <a:solidFill>
                  <a:schemeClr val="tx1"/>
                </a:solidFill>
                <a:effectLst/>
                <a:latin typeface="Montserrat" panose="00000500000000000000" pitchFamily="2" charset="0"/>
              </a:rPr>
              <a:t>Assurance</a:t>
            </a:r>
            <a:r>
              <a:rPr kumimoji="0" lang="es-CO" altLang="es-CO" sz="1600" b="0" i="0" u="none" strike="noStrike" cap="none" normalizeH="0" baseline="0" dirty="0">
                <a:ln>
                  <a:noFill/>
                </a:ln>
                <a:solidFill>
                  <a:schemeClr val="tx1"/>
                </a:solidFill>
                <a:effectLst/>
                <a:latin typeface="Montserrat" panose="00000500000000000000" pitchFamily="2" charset="0"/>
              </a:rPr>
              <a:t> </a:t>
            </a:r>
            <a:r>
              <a:rPr kumimoji="0" lang="es-CO" altLang="es-CO" sz="1600" b="0" i="0" u="none" strike="noStrike" cap="none" normalizeH="0" baseline="0" dirty="0" err="1">
                <a:ln>
                  <a:noFill/>
                </a:ln>
                <a:solidFill>
                  <a:schemeClr val="tx1"/>
                </a:solidFill>
                <a:effectLst/>
                <a:latin typeface="Montserrat" panose="00000500000000000000" pitchFamily="2" charset="0"/>
              </a:rPr>
              <a:t>Standards</a:t>
            </a:r>
            <a:r>
              <a:rPr kumimoji="0" lang="es-CO" altLang="es-CO" sz="1600" b="0" i="0" u="none" strike="noStrike" cap="none" normalizeH="0" baseline="0" dirty="0">
                <a:ln>
                  <a:noFill/>
                </a:ln>
                <a:solidFill>
                  <a:schemeClr val="tx1"/>
                </a:solidFill>
                <a:effectLst/>
                <a:latin typeface="Montserrat" panose="00000500000000000000" pitchFamily="2" charset="0"/>
              </a:rPr>
              <a:t> </a:t>
            </a:r>
            <a:r>
              <a:rPr kumimoji="0" lang="es-CO" altLang="es-CO" sz="1600" b="0" i="0" u="none" strike="noStrike" cap="none" normalizeH="0" baseline="0" dirty="0" err="1">
                <a:ln>
                  <a:noFill/>
                </a:ln>
                <a:solidFill>
                  <a:schemeClr val="tx1"/>
                </a:solidFill>
                <a:effectLst/>
                <a:latin typeface="Montserrat" panose="00000500000000000000" pitchFamily="2" charset="0"/>
              </a:rPr>
              <a:t>Board</a:t>
            </a:r>
            <a:r>
              <a:rPr kumimoji="0" lang="es-CO" altLang="es-CO" sz="1600" b="0" i="0" u="none" strike="noStrike" cap="none" normalizeH="0" baseline="0" dirty="0">
                <a:ln>
                  <a:noFill/>
                </a:ln>
                <a:solidFill>
                  <a:schemeClr val="tx1"/>
                </a:solidFill>
                <a:effectLst/>
                <a:latin typeface="Montserrat" panose="00000500000000000000" pitchFamily="2" charset="0"/>
              </a:rPr>
              <a:t> (IAASB) – </a:t>
            </a:r>
            <a:r>
              <a:rPr kumimoji="0" lang="es-CO" altLang="es-CO" sz="1600" b="0" i="1" u="none" strike="noStrike" cap="none" normalizeH="0" baseline="0" dirty="0">
                <a:ln>
                  <a:noFill/>
                </a:ln>
                <a:solidFill>
                  <a:schemeClr val="tx1"/>
                </a:solidFill>
                <a:effectLst/>
                <a:latin typeface="Montserrat" panose="00000500000000000000" pitchFamily="2" charset="0"/>
              </a:rPr>
              <a:t>ISAE 3000 (</a:t>
            </a:r>
            <a:r>
              <a:rPr kumimoji="0" lang="es-CO" altLang="es-CO" sz="1600" b="0" i="1" u="none" strike="noStrike" cap="none" normalizeH="0" baseline="0" dirty="0" err="1">
                <a:ln>
                  <a:noFill/>
                </a:ln>
                <a:solidFill>
                  <a:schemeClr val="tx1"/>
                </a:solidFill>
                <a:effectLst/>
                <a:latin typeface="Montserrat" panose="00000500000000000000" pitchFamily="2" charset="0"/>
              </a:rPr>
              <a:t>Revised</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Assurance</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Engagements</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Other</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than</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Audits</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or</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Reviews</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of</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Historical</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Financial</a:t>
            </a:r>
            <a:endParaRPr kumimoji="0" lang="es-CO" altLang="es-CO" sz="1600" b="0" i="1" u="none" strike="noStrike" cap="none" normalizeH="0" baseline="0" dirty="0">
              <a:ln>
                <a:noFill/>
              </a:ln>
              <a:solidFill>
                <a:schemeClr val="tx1"/>
              </a:solidFill>
              <a:effectLst/>
              <a:latin typeface="Montserrat" panose="00000500000000000000" pitchFamily="2" charset="0"/>
            </a:endParaRPr>
          </a:p>
          <a:p>
            <a:pPr lvl="0" eaLnBrk="0" fontAlgn="base" hangingPunct="0">
              <a:spcBef>
                <a:spcPct val="0"/>
              </a:spcBef>
              <a:spcAft>
                <a:spcPct val="0"/>
              </a:spcAft>
            </a:pPr>
            <a:endParaRPr lang="es-CO" altLang="es-CO" sz="1600" i="1" dirty="0">
              <a:latin typeface="Montserrat" panose="00000500000000000000" pitchFamily="2" charset="0"/>
            </a:endParaRPr>
          </a:p>
          <a:p>
            <a:pPr eaLnBrk="0" fontAlgn="base" hangingPunct="0">
              <a:spcBef>
                <a:spcPct val="0"/>
              </a:spcBef>
              <a:spcAft>
                <a:spcPct val="0"/>
              </a:spcAft>
            </a:pPr>
            <a:r>
              <a:rPr lang="es-CO" sz="1600" dirty="0">
                <a:latin typeface="Montserrat" panose="00000500000000000000" pitchFamily="2" charset="0"/>
              </a:rPr>
              <a:t>KPMG. (2024). El movimiento hacia los informes de sostenibilidad obligatorios Estudio sobre Informes de Sostenibilidad 2024. </a:t>
            </a:r>
            <a:r>
              <a:rPr lang="es-CO" sz="1600" dirty="0">
                <a:latin typeface="Montserrat" panose="00000500000000000000" pitchFamily="2" charset="0"/>
                <a:hlinkClick r:id="rId3"/>
              </a:rPr>
              <a:t>https://assets.kpmg.com/content/dam/kpmg/ar/pdf/2025/gssr2024-reporte-completo-latam-y-global.pdf</a:t>
            </a:r>
            <a:r>
              <a:rPr lang="es-CO" sz="1600" dirty="0">
                <a:latin typeface="Montserrat" panose="00000500000000000000" pitchFamily="2" charset="0"/>
              </a:rPr>
              <a:t> </a:t>
            </a:r>
          </a:p>
          <a:p>
            <a:pPr lvl="0" eaLnBrk="0" fontAlgn="base" hangingPunct="0">
              <a:spcBef>
                <a:spcPct val="0"/>
              </a:spcBef>
              <a:spcAft>
                <a:spcPct val="0"/>
              </a:spcAft>
            </a:pPr>
            <a:endParaRPr lang="es-CO" altLang="es-CO" sz="1600" i="1" dirty="0">
              <a:latin typeface="Montserrat" panose="00000500000000000000" pitchFamily="2" charset="0"/>
            </a:endParaRPr>
          </a:p>
          <a:p>
            <a:pPr lvl="0" eaLnBrk="0" fontAlgn="base" hangingPunct="0">
              <a:spcBef>
                <a:spcPct val="0"/>
              </a:spcBef>
              <a:spcAft>
                <a:spcPct val="0"/>
              </a:spcAft>
            </a:pPr>
            <a:r>
              <a:rPr lang="es-CO" altLang="es-CO" sz="1600" dirty="0">
                <a:latin typeface="Montserrat" panose="00000500000000000000" pitchFamily="2" charset="0"/>
              </a:rPr>
              <a:t>SASB. </a:t>
            </a:r>
            <a:r>
              <a:rPr lang="es-CO" altLang="es-CO" sz="1600" dirty="0">
                <a:latin typeface="Montserrat" panose="00000500000000000000" pitchFamily="2" charset="0"/>
                <a:hlinkClick r:id="rId4"/>
              </a:rPr>
              <a:t>https://sasb.ifrs.org/</a:t>
            </a:r>
            <a:r>
              <a:rPr lang="es-CO" altLang="es-CO" sz="1600" dirty="0">
                <a:latin typeface="Montserrat" panose="00000500000000000000" pitchFamily="2" charset="0"/>
              </a:rPr>
              <a:t> </a:t>
            </a:r>
            <a:endParaRPr kumimoji="0" lang="es-CO" altLang="es-CO" sz="1600" b="0" u="none" strike="noStrike" cap="none" normalizeH="0" baseline="0" dirty="0">
              <a:ln>
                <a:noFill/>
              </a:ln>
              <a:solidFill>
                <a:schemeClr val="tx1"/>
              </a:solidFill>
              <a:effectLst/>
              <a:latin typeface="Montserrat" panose="00000500000000000000" pitchFamily="2" charset="0"/>
            </a:endParaRPr>
          </a:p>
          <a:p>
            <a:pPr lvl="0" eaLnBrk="0" fontAlgn="base" hangingPunct="0">
              <a:spcBef>
                <a:spcPct val="0"/>
              </a:spcBef>
              <a:spcAft>
                <a:spcPct val="0"/>
              </a:spcAft>
            </a:pPr>
            <a:endParaRPr kumimoji="0" lang="es-CO" altLang="es-CO" sz="1600" b="0" i="1"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600" b="0" i="0" u="none" strike="noStrike" cap="none" normalizeH="0" baseline="0" dirty="0">
                <a:ln>
                  <a:noFill/>
                </a:ln>
                <a:solidFill>
                  <a:schemeClr val="tx1"/>
                </a:solidFill>
                <a:effectLst/>
                <a:latin typeface="Montserrat" panose="00000500000000000000" pitchFamily="2" charset="0"/>
              </a:rPr>
              <a:t>Thomson Reuters – </a:t>
            </a:r>
            <a:r>
              <a:rPr kumimoji="0" lang="es-CO" altLang="es-CO" sz="1600" b="0" i="1" u="none" strike="noStrike" cap="none" normalizeH="0" baseline="0" dirty="0" err="1">
                <a:ln>
                  <a:noFill/>
                </a:ln>
                <a:solidFill>
                  <a:schemeClr val="tx1"/>
                </a:solidFill>
                <a:effectLst/>
                <a:latin typeface="Montserrat" panose="00000500000000000000" pitchFamily="2" charset="0"/>
              </a:rPr>
              <a:t>Using</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the</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same</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assurance</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methodology</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for</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sustainability</a:t>
            </a:r>
            <a:r>
              <a:rPr kumimoji="0" lang="es-CO" altLang="es-CO" sz="1600" b="0" i="1" u="none" strike="noStrike" cap="none" normalizeH="0" baseline="0" dirty="0">
                <a:ln>
                  <a:noFill/>
                </a:ln>
                <a:solidFill>
                  <a:schemeClr val="tx1"/>
                </a:solidFill>
                <a:effectLst/>
                <a:latin typeface="Montserrat" panose="00000500000000000000" pitchFamily="2" charset="0"/>
              </a:rPr>
              <a:t> and </a:t>
            </a:r>
            <a:r>
              <a:rPr kumimoji="0" lang="es-CO" altLang="es-CO" sz="1600" b="0" i="1" u="none" strike="noStrike" cap="none" normalizeH="0" baseline="0" dirty="0" err="1">
                <a:ln>
                  <a:noFill/>
                </a:ln>
                <a:solidFill>
                  <a:schemeClr val="tx1"/>
                </a:solidFill>
                <a:effectLst/>
                <a:latin typeface="Montserrat" panose="00000500000000000000" pitchFamily="2" charset="0"/>
              </a:rPr>
              <a:t>financial</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reporting</a:t>
            </a:r>
            <a:r>
              <a:rPr kumimoji="0" lang="es-CO" altLang="es-CO" sz="1600" b="0" i="1" u="none" strike="noStrike" cap="none" normalizeH="0" baseline="0" dirty="0">
                <a:ln>
                  <a:noFill/>
                </a:ln>
                <a:solidFill>
                  <a:schemeClr val="tx1"/>
                </a:solidFill>
                <a:effectLst/>
                <a:latin typeface="Montserrat" panose="00000500000000000000" pitchFamily="2" charset="0"/>
              </a:rPr>
              <a:t> </a:t>
            </a:r>
            <a:r>
              <a:rPr kumimoji="0" lang="es-CO" altLang="es-CO" sz="1600" b="0" i="1" u="none" strike="noStrike" cap="none" normalizeH="0" baseline="0" dirty="0" err="1">
                <a:ln>
                  <a:noFill/>
                </a:ln>
                <a:solidFill>
                  <a:schemeClr val="tx1"/>
                </a:solidFill>
                <a:effectLst/>
                <a:latin typeface="Montserrat" panose="00000500000000000000" pitchFamily="2" charset="0"/>
              </a:rPr>
              <a:t>could</a:t>
            </a:r>
            <a:r>
              <a:rPr kumimoji="0" lang="es-CO" altLang="es-CO" sz="1600" b="0" i="1" u="none" strike="noStrike" cap="none" normalizeH="0" baseline="0" dirty="0">
                <a:ln>
                  <a:noFill/>
                </a:ln>
                <a:solidFill>
                  <a:schemeClr val="tx1"/>
                </a:solidFill>
                <a:effectLst/>
                <a:latin typeface="Montserrat" panose="00000500000000000000" pitchFamily="2" charset="0"/>
              </a:rPr>
              <a:t> be short-</a:t>
            </a:r>
            <a:r>
              <a:rPr kumimoji="0" lang="es-CO" altLang="es-CO" sz="1600" b="0" i="1" u="none" strike="noStrike" cap="none" normalizeH="0" baseline="0" dirty="0" err="1">
                <a:ln>
                  <a:noFill/>
                </a:ln>
                <a:solidFill>
                  <a:schemeClr val="tx1"/>
                </a:solidFill>
                <a:effectLst/>
                <a:latin typeface="Montserrat" panose="00000500000000000000" pitchFamily="2" charset="0"/>
              </a:rPr>
              <a:t>sighted</a:t>
            </a:r>
            <a:r>
              <a:rPr kumimoji="0" lang="es-CO" altLang="es-CO" sz="1600" b="0" i="0" u="none" strike="noStrike" cap="none" normalizeH="0" baseline="0" dirty="0">
                <a:ln>
                  <a:noFill/>
                </a:ln>
                <a:solidFill>
                  <a:schemeClr val="tx1"/>
                </a:solidFill>
                <a:effectLst/>
                <a:latin typeface="Montserrat" panose="00000500000000000000" pitchFamily="2" charset="0"/>
              </a:rPr>
              <a:t> (diferencias entre ISAE 3000 y AA1000AS)</a:t>
            </a:r>
            <a:endParaRPr kumimoji="0" lang="es-CO" altLang="es-CO" sz="1800" b="0" i="0" u="none" strike="noStrike" cap="none" normalizeH="0" baseline="0" dirty="0">
              <a:ln>
                <a:noFill/>
              </a:ln>
              <a:solidFill>
                <a:schemeClr val="tx1"/>
              </a:solidFill>
              <a:effectLst/>
              <a:latin typeface="Montserrat" panose="00000500000000000000" pitchFamily="2" charset="0"/>
            </a:endParaRPr>
          </a:p>
        </p:txBody>
      </p:sp>
    </p:spTree>
    <p:extLst>
      <p:ext uri="{BB962C8B-B14F-4D97-AF65-F5344CB8AC3E}">
        <p14:creationId xmlns:p14="http://schemas.microsoft.com/office/powerpoint/2010/main" val="701718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116E8E0-498B-C66F-4997-2654BF3D1B94}"/>
              </a:ext>
            </a:extLst>
          </p:cNvPr>
          <p:cNvSpPr>
            <a:spLocks noGrp="1"/>
          </p:cNvSpPr>
          <p:nvPr>
            <p:ph type="title"/>
          </p:nvPr>
        </p:nvSpPr>
        <p:spPr/>
        <p:txBody>
          <a:bodyPr/>
          <a:lstStyle/>
          <a:p>
            <a:r>
              <a:rPr lang="es-CO" dirty="0"/>
              <a:t>Gracias </a:t>
            </a:r>
          </a:p>
        </p:txBody>
      </p:sp>
    </p:spTree>
    <p:extLst>
      <p:ext uri="{BB962C8B-B14F-4D97-AF65-F5344CB8AC3E}">
        <p14:creationId xmlns:p14="http://schemas.microsoft.com/office/powerpoint/2010/main" val="3266729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17D28-9374-D630-E9D1-62677782F1AE}"/>
            </a:ext>
          </a:extLst>
        </p:cNvPr>
        <p:cNvGrpSpPr/>
        <p:nvPr/>
      </p:nvGrpSpPr>
      <p:grpSpPr>
        <a:xfrm>
          <a:off x="0" y="0"/>
          <a:ext cx="0" cy="0"/>
          <a:chOff x="0" y="0"/>
          <a:chExt cx="0" cy="0"/>
        </a:xfrm>
      </p:grpSpPr>
      <p:sp>
        <p:nvSpPr>
          <p:cNvPr id="5" name="CuadroTexto 24">
            <a:extLst>
              <a:ext uri="{FF2B5EF4-FFF2-40B4-BE49-F238E27FC236}">
                <a16:creationId xmlns:a16="http://schemas.microsoft.com/office/drawing/2014/main" id="{03688FB1-F385-AC10-04CB-D200529C8BD5}"/>
              </a:ext>
            </a:extLst>
          </p:cNvPr>
          <p:cNvSpPr txBox="1"/>
          <p:nvPr/>
        </p:nvSpPr>
        <p:spPr>
          <a:xfrm>
            <a:off x="606144" y="326148"/>
            <a:ext cx="6309995" cy="1938992"/>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MX" sz="2800" b="1" dirty="0">
              <a:latin typeface="Montserrat" panose="00000500000000000000" pitchFamily="2" charset="0"/>
              <a:ea typeface="Roboto Th" pitchFamily="2" charset="0"/>
            </a:endParaRPr>
          </a:p>
          <a:p>
            <a:pPr algn="ctr"/>
            <a:endParaRPr lang="es-MX" sz="2800" b="1" dirty="0">
              <a:latin typeface="Montserrat" panose="00000500000000000000" pitchFamily="2" charset="0"/>
              <a:ea typeface="Roboto Th" pitchFamily="2" charset="0"/>
            </a:endParaRPr>
          </a:p>
          <a:p>
            <a:r>
              <a:rPr lang="es-MX" sz="2400" dirty="0">
                <a:latin typeface="Montserrat" panose="00000500000000000000" pitchFamily="2" charset="0"/>
                <a:ea typeface="Roboto Th" pitchFamily="2" charset="0"/>
              </a:rPr>
              <a:t>- Génesis y evolución de la “idea de progreso”</a:t>
            </a:r>
            <a:endParaRPr lang="es-ES" sz="2400" dirty="0">
              <a:latin typeface="Montserrat" panose="00000500000000000000" pitchFamily="2" charset="0"/>
              <a:ea typeface="Roboto Th" pitchFamily="2" charset="0"/>
            </a:endParaRPr>
          </a:p>
          <a:p>
            <a:pPr algn="ctr"/>
            <a:endParaRPr lang="es-ES" sz="1600" b="1" dirty="0">
              <a:latin typeface="Montserrat" panose="00000500000000000000" pitchFamily="2" charset="0"/>
              <a:ea typeface="Roboto Bk" pitchFamily="2" charset="0"/>
            </a:endParaRPr>
          </a:p>
        </p:txBody>
      </p:sp>
      <p:sp>
        <p:nvSpPr>
          <p:cNvPr id="6" name="CuadroTexto 29">
            <a:extLst>
              <a:ext uri="{FF2B5EF4-FFF2-40B4-BE49-F238E27FC236}">
                <a16:creationId xmlns:a16="http://schemas.microsoft.com/office/drawing/2014/main" id="{02A05048-AB89-85EF-40FC-A29F6BE21AC7}"/>
              </a:ext>
            </a:extLst>
          </p:cNvPr>
          <p:cNvSpPr txBox="1"/>
          <p:nvPr/>
        </p:nvSpPr>
        <p:spPr>
          <a:xfrm>
            <a:off x="606144" y="2056612"/>
            <a:ext cx="6217737" cy="830997"/>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2400" dirty="0">
                <a:latin typeface="Montserrat" panose="00000500000000000000" pitchFamily="2" charset="0"/>
                <a:ea typeface="Roboto Lt" pitchFamily="2" charset="0"/>
                <a:cs typeface="Poppins Medium" panose="02000000000000000000" pitchFamily="2" charset="0"/>
              </a:rPr>
              <a:t>- Iniciemos con el renacimiento (siglo XV) – Modernidad  </a:t>
            </a:r>
            <a:endParaRPr lang="es-ES" sz="2400" dirty="0">
              <a:latin typeface="Montserrat" panose="00000500000000000000" pitchFamily="2" charset="0"/>
              <a:ea typeface="Roboto Lt" pitchFamily="2" charset="0"/>
              <a:cs typeface="Poppins Medium" panose="02000000000000000000" pitchFamily="2" charset="0"/>
            </a:endParaRPr>
          </a:p>
        </p:txBody>
      </p:sp>
      <p:sp>
        <p:nvSpPr>
          <p:cNvPr id="7" name="CuadroTexto 32">
            <a:extLst>
              <a:ext uri="{FF2B5EF4-FFF2-40B4-BE49-F238E27FC236}">
                <a16:creationId xmlns:a16="http://schemas.microsoft.com/office/drawing/2014/main" id="{F65A6B9F-F169-4D3F-1A1A-18238134CDE4}"/>
              </a:ext>
            </a:extLst>
          </p:cNvPr>
          <p:cNvSpPr txBox="1"/>
          <p:nvPr/>
        </p:nvSpPr>
        <p:spPr>
          <a:xfrm>
            <a:off x="551553" y="3023201"/>
            <a:ext cx="6326917" cy="156966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2400" dirty="0">
                <a:latin typeface="Montserrat" panose="00000500000000000000" pitchFamily="2" charset="0"/>
                <a:ea typeface="Roboto Lt" pitchFamily="2" charset="0"/>
                <a:cs typeface="Poppins Medium" panose="02000000000000000000" pitchFamily="2" charset="0"/>
              </a:rPr>
              <a:t>- ¿Qué implica la </a:t>
            </a:r>
            <a:r>
              <a:rPr lang="es-MX" sz="2400" b="1" dirty="0">
                <a:latin typeface="Montserrat" panose="00000500000000000000" pitchFamily="2" charset="0"/>
                <a:ea typeface="Roboto Lt" pitchFamily="2" charset="0"/>
                <a:cs typeface="Poppins Medium" panose="02000000000000000000" pitchFamily="2" charset="0"/>
              </a:rPr>
              <a:t>idea de progreso </a:t>
            </a:r>
            <a:r>
              <a:rPr lang="es-MX" sz="2400" dirty="0">
                <a:latin typeface="Montserrat" panose="00000500000000000000" pitchFamily="2" charset="0"/>
                <a:ea typeface="Roboto Lt" pitchFamily="2" charset="0"/>
                <a:cs typeface="Poppins Medium" panose="02000000000000000000" pitchFamily="2" charset="0"/>
              </a:rPr>
              <a:t>posterior al desarrollo del sistema de capitales?  – Antropocentrismo a ultranza (siglo XVIII) </a:t>
            </a:r>
            <a:endParaRPr lang="es-ES" sz="2400" dirty="0">
              <a:latin typeface="Montserrat" panose="00000500000000000000" pitchFamily="2" charset="0"/>
              <a:ea typeface="Roboto Lt" pitchFamily="2" charset="0"/>
              <a:cs typeface="Poppins Medium" panose="02000000000000000000" pitchFamily="2" charset="0"/>
            </a:endParaRPr>
          </a:p>
        </p:txBody>
      </p:sp>
      <p:sp>
        <p:nvSpPr>
          <p:cNvPr id="8" name="CuadroTexto 36">
            <a:extLst>
              <a:ext uri="{FF2B5EF4-FFF2-40B4-BE49-F238E27FC236}">
                <a16:creationId xmlns:a16="http://schemas.microsoft.com/office/drawing/2014/main" id="{AFDF098C-AF85-A302-E05C-72C00083D1ED}"/>
              </a:ext>
            </a:extLst>
          </p:cNvPr>
          <p:cNvSpPr txBox="1"/>
          <p:nvPr/>
        </p:nvSpPr>
        <p:spPr>
          <a:xfrm>
            <a:off x="606144" y="4728453"/>
            <a:ext cx="5712769" cy="830997"/>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2400" dirty="0">
                <a:latin typeface="Montserrat" panose="00000500000000000000" pitchFamily="2" charset="0"/>
                <a:ea typeface="Roboto Lt" pitchFamily="2" charset="0"/>
                <a:cs typeface="Poppins Medium" panose="02000000000000000000" pitchFamily="2" charset="0"/>
              </a:rPr>
              <a:t>- ¿Cómo llegamos a este punto? – </a:t>
            </a:r>
            <a:r>
              <a:rPr lang="es-MX" sz="2400" i="1" dirty="0" err="1">
                <a:latin typeface="Montserrat" panose="00000500000000000000" pitchFamily="2" charset="0"/>
                <a:ea typeface="Roboto Lt" pitchFamily="2" charset="0"/>
                <a:cs typeface="Poppins Medium" panose="02000000000000000000" pitchFamily="2" charset="0"/>
              </a:rPr>
              <a:t>Hipermodernidad</a:t>
            </a:r>
            <a:r>
              <a:rPr lang="es-MX" sz="2400" i="1" dirty="0">
                <a:latin typeface="Montserrat" panose="00000500000000000000" pitchFamily="2" charset="0"/>
                <a:ea typeface="Roboto Lt" pitchFamily="2" charset="0"/>
                <a:cs typeface="Poppins Medium" panose="02000000000000000000" pitchFamily="2" charset="0"/>
              </a:rPr>
              <a:t>  </a:t>
            </a:r>
            <a:endParaRPr lang="es-ES" sz="2400" i="1" dirty="0">
              <a:latin typeface="Montserrat" panose="00000500000000000000" pitchFamily="2" charset="0"/>
              <a:ea typeface="Roboto Lt" pitchFamily="2" charset="0"/>
              <a:cs typeface="Poppins Medium" panose="02000000000000000000" pitchFamily="2" charset="0"/>
            </a:endParaRPr>
          </a:p>
        </p:txBody>
      </p:sp>
      <p:pic>
        <p:nvPicPr>
          <p:cNvPr id="9" name="Picture 2" descr="Imagen generada">
            <a:extLst>
              <a:ext uri="{FF2B5EF4-FFF2-40B4-BE49-F238E27FC236}">
                <a16:creationId xmlns:a16="http://schemas.microsoft.com/office/drawing/2014/main" id="{49177F12-27AA-3C54-FC0A-15C93EA16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8099" y="1522979"/>
            <a:ext cx="4387755" cy="438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29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6A64F-FFDE-4144-7306-6C4180265147}"/>
            </a:ext>
          </a:extLst>
        </p:cNvPr>
        <p:cNvGrpSpPr/>
        <p:nvPr/>
      </p:nvGrpSpPr>
      <p:grpSpPr>
        <a:xfrm>
          <a:off x="0" y="0"/>
          <a:ext cx="0" cy="0"/>
          <a:chOff x="0" y="0"/>
          <a:chExt cx="0" cy="0"/>
        </a:xfrm>
      </p:grpSpPr>
      <p:pic>
        <p:nvPicPr>
          <p:cNvPr id="2" name="Picture 6">
            <a:extLst>
              <a:ext uri="{FF2B5EF4-FFF2-40B4-BE49-F238E27FC236}">
                <a16:creationId xmlns:a16="http://schemas.microsoft.com/office/drawing/2014/main" id="{EEB97A9B-27FB-F5CB-1FA8-58032E4A39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27" t="3606" r="13561" b="69844"/>
          <a:stretch>
            <a:fillRect/>
          </a:stretch>
        </p:blipFill>
        <p:spPr bwMode="auto">
          <a:xfrm>
            <a:off x="573459" y="2196188"/>
            <a:ext cx="11045082" cy="35718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36">
            <a:extLst>
              <a:ext uri="{FF2B5EF4-FFF2-40B4-BE49-F238E27FC236}">
                <a16:creationId xmlns:a16="http://schemas.microsoft.com/office/drawing/2014/main" id="{600ED084-042D-7FA4-D389-E0AEC6AA2B5C}"/>
              </a:ext>
            </a:extLst>
          </p:cNvPr>
          <p:cNvSpPr txBox="1"/>
          <p:nvPr/>
        </p:nvSpPr>
        <p:spPr>
          <a:xfrm>
            <a:off x="606144" y="1328258"/>
            <a:ext cx="11045082" cy="867930"/>
          </a:xfrm>
          <a:prstGeom prst="rect">
            <a:avLst/>
          </a:prstGeom>
        </p:spPr>
        <p:txBody>
          <a:bodyPr vert="horz" lIns="91440" tIns="45720" rIns="91440" bIns="45720" rtlCol="0" anchor="ctr">
            <a:noAutofit/>
          </a:bodyPr>
          <a:lstStyle>
            <a:defPPr>
              <a:defRPr lang="es-ES"/>
            </a:defPPr>
            <a:lvl1pPr algn="ctr">
              <a:lnSpc>
                <a:spcPct val="90000"/>
              </a:lnSpc>
              <a:spcBef>
                <a:spcPct val="0"/>
              </a:spcBef>
              <a:buNone/>
              <a:defRPr sz="2800" b="1">
                <a:solidFill>
                  <a:srgbClr val="002060"/>
                </a:solidFill>
                <a:latin typeface="Montserrat" panose="00000500000000000000" pitchFamily="50"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dirty="0"/>
              <a:t>¿Lo antes expuesto como se traduce en el sistema productivo? </a:t>
            </a:r>
            <a:endParaRPr lang="es-ES" dirty="0"/>
          </a:p>
        </p:txBody>
      </p:sp>
    </p:spTree>
    <p:extLst>
      <p:ext uri="{BB962C8B-B14F-4D97-AF65-F5344CB8AC3E}">
        <p14:creationId xmlns:p14="http://schemas.microsoft.com/office/powerpoint/2010/main" val="274718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33" name="Rectangle 5132"/>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Picture 4" descr="La Isla de Basura en el Océano Pacífico ya es más grande que Francia y  preocupa a la humanidad | TECNOLOGIA | EL COMERCIO PERÚ"/>
          <p:cNvPicPr>
            <a:picLocks noChangeAspect="1" noChangeArrowheads="1"/>
          </p:cNvPicPr>
          <p:nvPr/>
        </p:nvPicPr>
        <p:blipFill rotWithShape="1">
          <a:blip r:embed="rId2">
            <a:extLst>
              <a:ext uri="{28A0092B-C50C-407E-A947-70E740481C1C}">
                <a14:useLocalDpi xmlns:a14="http://schemas.microsoft.com/office/drawing/2010/main" val="0"/>
              </a:ext>
            </a:extLst>
          </a:blip>
          <a:srcRect t="18080" r="-2" b="9156"/>
          <a:stretch>
            <a:fillRect/>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Obsolescencia programada: cuando tu celular se hace viejo - Grupo Milenio"/>
          <p:cNvPicPr>
            <a:picLocks noChangeAspect="1" noChangeArrowheads="1"/>
          </p:cNvPicPr>
          <p:nvPr/>
        </p:nvPicPr>
        <p:blipFill rotWithShape="1">
          <a:blip r:embed="rId3">
            <a:extLst>
              <a:ext uri="{28A0092B-C50C-407E-A947-70E740481C1C}">
                <a14:useLocalDpi xmlns:a14="http://schemas.microsoft.com/office/drawing/2010/main" val="0"/>
              </a:ext>
            </a:extLst>
          </a:blip>
          <a:srcRect t="8470" r="2" b="3772"/>
          <a:stretch>
            <a:fillRect/>
          </a:stretch>
        </p:blipFill>
        <p:spPr bwMode="auto">
          <a:xfrm>
            <a:off x="6197718" y="163713"/>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ada ecuatoriano produce 5,4 kg de residuos electrónicos | DPL News"/>
          <p:cNvPicPr>
            <a:picLocks noChangeAspect="1" noChangeArrowheads="1"/>
          </p:cNvPicPr>
          <p:nvPr/>
        </p:nvPicPr>
        <p:blipFill rotWithShape="1">
          <a:blip r:embed="rId4">
            <a:extLst>
              <a:ext uri="{28A0092B-C50C-407E-A947-70E740481C1C}">
                <a14:useLocalDpi xmlns:a14="http://schemas.microsoft.com/office/drawing/2010/main" val="0"/>
              </a:ext>
            </a:extLst>
          </a:blip>
          <a:srcRect t="1236" r="-2" b="13307"/>
          <a:stretch>
            <a:fillRect/>
          </a:stretch>
        </p:blipFill>
        <p:spPr bwMode="auto">
          <a:xfrm>
            <a:off x="198739" y="3510857"/>
            <a:ext cx="5804105" cy="31754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l dilema del vertedero a cielo abierto: Cómo ayudar al medioambiente y  respetar los derechos humanos | WIEGO"/>
          <p:cNvPicPr>
            <a:picLocks noChangeAspect="1" noChangeArrowheads="1"/>
          </p:cNvPicPr>
          <p:nvPr/>
        </p:nvPicPr>
        <p:blipFill rotWithShape="1">
          <a:blip r:embed="rId5">
            <a:extLst>
              <a:ext uri="{28A0092B-C50C-407E-A947-70E740481C1C}">
                <a14:useLocalDpi xmlns:a14="http://schemas.microsoft.com/office/drawing/2010/main" val="0"/>
              </a:ext>
            </a:extLst>
          </a:blip>
          <a:srcRect t="21639" r="2" b="6272"/>
          <a:stretch>
            <a:fillRect/>
          </a:stretch>
        </p:blipFill>
        <p:spPr bwMode="auto">
          <a:xfrm>
            <a:off x="6195372" y="3510857"/>
            <a:ext cx="5797883" cy="3167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02558FB893AB9D4191B6C06D353D71B0" ma:contentTypeVersion="15" ma:contentTypeDescription="Crear nuevo documento." ma:contentTypeScope="" ma:versionID="8a6bea4aa5928b8a1d7ee7f86cfda1a8">
  <xsd:schema xmlns:xsd="http://www.w3.org/2001/XMLSchema" xmlns:xs="http://www.w3.org/2001/XMLSchema" xmlns:p="http://schemas.microsoft.com/office/2006/metadata/properties" xmlns:ns2="b3d92bed-0770-4ede-ae72-defa07df153c" xmlns:ns3="42e1c4e7-482f-406d-b816-1a7972df82b2" targetNamespace="http://schemas.microsoft.com/office/2006/metadata/properties" ma:root="true" ma:fieldsID="39b1a012b2083fed5419de5e11070796" ns2:_="" ns3:_="">
    <xsd:import namespace="b3d92bed-0770-4ede-ae72-defa07df153c"/>
    <xsd:import namespace="42e1c4e7-482f-406d-b816-1a7972df82b2"/>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d92bed-0770-4ede-ae72-defa07df153c" elementFormDefault="qualified">
    <xsd:import namespace="http://schemas.microsoft.com/office/2006/documentManagement/types"/>
    <xsd:import namespace="http://schemas.microsoft.com/office/infopath/2007/PartnerControls"/>
    <xsd:element name="SharedWithDetails" ma:index="8" nillable="true" ma:displayName="Detalles de uso compartido" ma:description="" ma:internalName="SharedWithDetails" ma:readOnly="true">
      <xsd:simpleType>
        <xsd:restriction base="dms:Note">
          <xsd:maxLength value="255"/>
        </xsd:restriction>
      </xsd:simpleType>
    </xsd:element>
    <xsd:element name="SharedWithUsers" ma:index="9"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5" nillable="true" ma:displayName="Taxonomy Catch All Column" ma:hidden="true" ma:list="{60048ed5-fd60-4dc6-9132-e8690053497a}" ma:internalName="TaxCatchAll" ma:showField="CatchAllData" ma:web="b3d92bed-0770-4ede-ae72-defa07df153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e1c4e7-482f-406d-b816-1a7972df82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Etiquetas de imagen" ma:readOnly="false" ma:fieldId="{5cf76f15-5ced-4ddc-b409-7134ff3c332f}" ma:taxonomyMulti="true" ma:sspId="184dd2c1-0804-426c-9522-9455f2808cb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3d92bed-0770-4ede-ae72-defa07df153c" xsi:nil="true"/>
    <lcf76f155ced4ddcb4097134ff3c332f xmlns="42e1c4e7-482f-406d-b816-1a7972df82b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7094E0A-98CA-4248-82BD-2D89B0FD528B}">
  <ds:schemaRefs>
    <ds:schemaRef ds:uri="http://schemas.microsoft.com/sharepoint/v3/contenttype/forms"/>
  </ds:schemaRefs>
</ds:datastoreItem>
</file>

<file path=customXml/itemProps2.xml><?xml version="1.0" encoding="utf-8"?>
<ds:datastoreItem xmlns:ds="http://schemas.openxmlformats.org/officeDocument/2006/customXml" ds:itemID="{BD41F5A2-053A-42A3-BA9B-FF1D6FAD13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d92bed-0770-4ede-ae72-defa07df153c"/>
    <ds:schemaRef ds:uri="42e1c4e7-482f-406d-b816-1a7972df82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36DED8-ECA4-43B1-BB41-BC0509A9DBAF}">
  <ds:schemaRefs>
    <ds:schemaRef ds:uri="http://purl.org/dc/elements/1.1/"/>
    <ds:schemaRef ds:uri="http://schemas.microsoft.com/office/2006/metadata/properties"/>
    <ds:schemaRef ds:uri="http://www.w3.org/XML/1998/namespace"/>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purl.org/dc/terms/"/>
    <ds:schemaRef ds:uri="42e1c4e7-482f-406d-b816-1a7972df82b2"/>
    <ds:schemaRef ds:uri="b3d92bed-0770-4ede-ae72-defa07df153c"/>
  </ds:schemaRefs>
</ds:datastoreItem>
</file>

<file path=docProps/app.xml><?xml version="1.0" encoding="utf-8"?>
<Properties xmlns="http://schemas.openxmlformats.org/officeDocument/2006/extended-properties" xmlns:vt="http://schemas.openxmlformats.org/officeDocument/2006/docPropsVTypes">
  <TotalTime>3017</TotalTime>
  <Words>1786</Words>
  <Application>Microsoft Office PowerPoint</Application>
  <PresentationFormat>Panorámica</PresentationFormat>
  <Paragraphs>255</Paragraphs>
  <Slides>68</Slides>
  <Notes>0</Notes>
  <HiddenSlides>0</HiddenSlides>
  <MMClips>1</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68</vt:i4>
      </vt:variant>
    </vt:vector>
  </HeadingPairs>
  <TitlesOfParts>
    <vt:vector size="77" baseType="lpstr">
      <vt:lpstr>Aptos</vt:lpstr>
      <vt:lpstr>Aptos Display</vt:lpstr>
      <vt:lpstr>Arial</vt:lpstr>
      <vt:lpstr>Montserrat</vt:lpstr>
      <vt:lpstr>Montserrat Black</vt:lpstr>
      <vt:lpstr>Montserrat Light</vt:lpstr>
      <vt:lpstr>Montserrat Medium</vt:lpstr>
      <vt:lpstr>Tema de Office</vt:lpstr>
      <vt:lpstr>Worksheet</vt:lpstr>
      <vt:lpstr> </vt:lpstr>
      <vt:lpstr>Jairo Alberto Olarte Cabana</vt:lpstr>
      <vt:lpstr>Agenda </vt:lpstr>
      <vt:lpstr> 1. Introducción   ¿Por qué sostenibilidad y por qué ahora?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2. Importancia actual de la sostenibilidad - Una mirada desde los reportes de sostenibilidad y su aseguramiento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3. Normas y marcos de referencia para reportes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4. Metodología para elaborar informes de sostenibilidad  </vt:lpstr>
      <vt:lpstr>Presentación de PowerPoint</vt:lpstr>
      <vt:lpstr>Presentación de PowerPoint</vt:lpstr>
      <vt:lpstr>Presentación de PowerPoint</vt:lpstr>
      <vt:lpstr>Presentación de PowerPoint</vt:lpstr>
      <vt:lpstr>Integra la sostenibilidad en los lineamientos estratégicos de la organización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5. El rol estratégico del contador público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Estimación de riesgos y oportunidades   Riesgos físicos – Riesgos de transición </vt:lpstr>
      <vt:lpstr>Presentación de PowerPoint</vt:lpstr>
      <vt:lpstr>6. Aseguramiento del informe de sostenibilidad </vt:lpstr>
      <vt:lpstr>Presentación de PowerPoint</vt:lpstr>
      <vt:lpstr>Presentación de PowerPoint</vt:lpstr>
      <vt:lpstr>Referencias </vt:lpstr>
      <vt:lpstr>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Berner Gonzalez</dc:creator>
  <cp:lastModifiedBy>Santiago Beleño</cp:lastModifiedBy>
  <cp:revision>35</cp:revision>
  <dcterms:created xsi:type="dcterms:W3CDTF">2024-08-05T16:39:31Z</dcterms:created>
  <dcterms:modified xsi:type="dcterms:W3CDTF">2025-06-16T21:06:16Z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0x01010002558FB893AB9D4191B6C06D353D71B0</vt:lpwstr>
  </property>
  <property fmtid="{D5CDD505-2E9C-101B-9397-08002B2CF9AE}" pid="3" name="MediaServiceImageTags">
    <vt:lpwstr/>
  </property>
</Properties>
</file>