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2"/>
  </p:handoutMasterIdLst>
  <p:sldIdLst>
    <p:sldId id="256" r:id="rId5"/>
    <p:sldId id="261" r:id="rId6"/>
    <p:sldId id="262" r:id="rId7"/>
    <p:sldId id="267" r:id="rId8"/>
    <p:sldId id="272" r:id="rId9"/>
    <p:sldId id="273" r:id="rId10"/>
    <p:sldId id="274" r:id="rId11"/>
    <p:sldId id="264" r:id="rId12"/>
    <p:sldId id="269" r:id="rId13"/>
    <p:sldId id="266" r:id="rId14"/>
    <p:sldId id="270" r:id="rId15"/>
    <p:sldId id="279" r:id="rId16"/>
    <p:sldId id="268" r:id="rId17"/>
    <p:sldId id="277" r:id="rId18"/>
    <p:sldId id="276" r:id="rId19"/>
    <p:sldId id="278" r:id="rId20"/>
    <p:sldId id="263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6E026-5561-4E03-AEE7-FE2A7C68383B}" v="2350" dt="2025-09-11T11:02:49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25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D9ED252-D589-8320-F175-AF36D53F42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068878-597F-DE1F-A4C5-C1D53543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605C8-DEB4-4523-9127-B1DA2ABD2070}" type="datetimeFigureOut">
              <a:rPr lang="es-CO" smtClean="0"/>
              <a:t>11/09/2025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E953A8-62ED-9EB3-9C3E-1ACDEC3622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5581A8-BCD0-1185-86E2-0006F7186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2E0F-8EF2-43DA-9F64-270D301B3C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014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5T20:17:08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6054,'-5'0'-32,"-4"0"-1474,7 0 1795,0 0 992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5T20:21:54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5862,'0'0'6470,"-4"0"-9385,-1 2-256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C62C0-7061-CDE7-E59D-ED9CE70FF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663" y="3111238"/>
            <a:ext cx="6259097" cy="1404072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02060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867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5623FB0-6892-1B51-E9A4-3DA9A4637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3176" y="1479550"/>
            <a:ext cx="6535899" cy="1325563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002060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Nombre</a:t>
            </a:r>
            <a:endParaRPr lang="es-CO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C99E1D6-94D7-8241-1AF5-9CC2B398DB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13176" y="2805114"/>
            <a:ext cx="6535899" cy="1833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060"/>
                </a:solidFill>
                <a:latin typeface="Montserrat" panose="00000500000000000000" pitchFamily="50" charset="0"/>
              </a:defRPr>
            </a:lvl1pPr>
            <a:lvl2pPr>
              <a:defRPr sz="2000">
                <a:latin typeface="Montserrat" panose="00000500000000000000" pitchFamily="50" charset="0"/>
              </a:defRPr>
            </a:lvl2pPr>
            <a:lvl3pPr>
              <a:defRPr sz="20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Perfil….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51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11B7E9B-004E-1252-2A98-F41BDB84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118225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s-CO" dirty="0"/>
              <a:t>Su marca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8F7F79-A616-A8A2-047B-09D55C54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571690"/>
            <a:ext cx="11229975" cy="1325563"/>
          </a:xfrm>
        </p:spPr>
        <p:txBody>
          <a:bodyPr>
            <a:noAutofit/>
          </a:bodyPr>
          <a:lstStyle>
            <a:lvl1pPr algn="ctr">
              <a:defRPr sz="40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37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E74B-4124-B235-8767-C82EA6C76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79675"/>
            <a:ext cx="10515600" cy="1325563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rgbClr val="002060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Gracias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441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48E50F-9AD7-561D-962C-45969A3D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C097F-28DA-A99A-4C97-31361DD88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4D27F2-3F7B-A42C-74B8-389E03F3D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431A28-B243-4AED-BD30-B7742BE03330}" type="datetimeFigureOut">
              <a:rPr lang="es-CO" smtClean="0"/>
              <a:t>11/09/2025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2C3BA2-973E-8570-213B-DB5DDDC27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900EC6-7B4D-A4DD-383A-02BE54CC7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E55E6-B495-4F69-A940-EDFED9C620B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086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BED24-1B3D-BB17-48E7-39748873F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s-CO" dirty="0"/>
            </a:br>
            <a:endParaRPr lang="es-C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86CB0BE0-470A-0DB1-49BC-1BD92FCBC7B3}"/>
                  </a:ext>
                </a:extLst>
              </p14:cNvPr>
              <p14:cNvContentPartPr/>
              <p14:nvPr/>
            </p14:nvContentPartPr>
            <p14:xfrm>
              <a:off x="3318984" y="2814336"/>
              <a:ext cx="684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86CB0BE0-470A-0DB1-49BC-1BD92FCBC7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2864" y="2808216"/>
                <a:ext cx="190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ítulo 1">
            <a:extLst>
              <a:ext uri="{FF2B5EF4-FFF2-40B4-BE49-F238E27FC236}">
                <a16:creationId xmlns:a16="http://schemas.microsoft.com/office/drawing/2014/main" id="{8490F1D6-BC2C-9EEC-A17E-BF3D272924ED}"/>
              </a:ext>
            </a:extLst>
          </p:cNvPr>
          <p:cNvSpPr txBox="1">
            <a:spLocks/>
          </p:cNvSpPr>
          <p:nvPr/>
        </p:nvSpPr>
        <p:spPr>
          <a:xfrm>
            <a:off x="249988" y="2192075"/>
            <a:ext cx="6137991" cy="1892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ES" sz="3200" dirty="0">
                <a:solidFill>
                  <a:srgbClr val="002060"/>
                </a:solidFill>
              </a:rPr>
              <a:t>NIA 220 </a:t>
            </a:r>
          </a:p>
          <a:p>
            <a:pPr algn="l"/>
            <a:r>
              <a:rPr lang="es-ES" sz="3200" dirty="0">
                <a:solidFill>
                  <a:srgbClr val="002060"/>
                </a:solidFill>
              </a:rPr>
              <a:t>Gestión de la Calidad de la Auditoría de estados Financieros</a:t>
            </a:r>
          </a:p>
        </p:txBody>
      </p:sp>
    </p:spTree>
    <p:extLst>
      <p:ext uri="{BB962C8B-B14F-4D97-AF65-F5344CB8AC3E}">
        <p14:creationId xmlns:p14="http://schemas.microsoft.com/office/powerpoint/2010/main" val="227414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1C0BC-57AA-B56E-40C8-CD68A133E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3531A0A-CF61-F360-0553-50068E6E6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93" y="1333566"/>
            <a:ext cx="9244013" cy="809560"/>
          </a:xfrm>
        </p:spPr>
        <p:txBody>
          <a:bodyPr/>
          <a:lstStyle/>
          <a:p>
            <a:r>
              <a:rPr lang="es-CO" sz="3600" dirty="0">
                <a:solidFill>
                  <a:srgbClr val="002060"/>
                </a:solidFill>
              </a:rPr>
              <a:t>Gestión del calidad del encargo de auditoría</a:t>
            </a:r>
          </a:p>
        </p:txBody>
      </p:sp>
      <p:sp>
        <p:nvSpPr>
          <p:cNvPr id="3" name="Textfeld 53">
            <a:extLst>
              <a:ext uri="{FF2B5EF4-FFF2-40B4-BE49-F238E27FC236}">
                <a16:creationId xmlns:a16="http://schemas.microsoft.com/office/drawing/2014/main" id="{293C3D3A-7FEC-E600-A0D6-9FF18F77177C}"/>
              </a:ext>
            </a:extLst>
          </p:cNvPr>
          <p:cNvSpPr txBox="1"/>
          <p:nvPr/>
        </p:nvSpPr>
        <p:spPr bwMode="gray">
          <a:xfrm>
            <a:off x="648283" y="2491108"/>
            <a:ext cx="4435099" cy="857533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646464"/>
                </a:solidFill>
              </a:rPr>
              <a:t>Información</a:t>
            </a:r>
            <a:r>
              <a:rPr lang="en-US" sz="1600" dirty="0">
                <a:solidFill>
                  <a:srgbClr val="646464"/>
                </a:solidFill>
              </a:rPr>
              <a:t> </a:t>
            </a:r>
            <a:r>
              <a:rPr lang="en-US" sz="1600" dirty="0" err="1">
                <a:solidFill>
                  <a:srgbClr val="646464"/>
                </a:solidFill>
              </a:rPr>
              <a:t>relevante</a:t>
            </a:r>
            <a:r>
              <a:rPr lang="en-US" sz="1600" dirty="0">
                <a:solidFill>
                  <a:srgbClr val="646464"/>
                </a:solidFill>
              </a:rPr>
              <a:t> a </a:t>
            </a:r>
            <a:r>
              <a:rPr lang="en-US" sz="1600" dirty="0" err="1">
                <a:solidFill>
                  <a:srgbClr val="646464"/>
                </a:solidFill>
              </a:rPr>
              <a:t>considerar</a:t>
            </a:r>
            <a:r>
              <a:rPr lang="en-US" sz="1600" dirty="0">
                <a:solidFill>
                  <a:srgbClr val="646464"/>
                </a:solidFill>
              </a:rPr>
              <a:t> </a:t>
            </a:r>
            <a:r>
              <a:rPr lang="en-US" sz="1600" dirty="0" err="1">
                <a:solidFill>
                  <a:srgbClr val="646464"/>
                </a:solidFill>
              </a:rPr>
              <a:t>por</a:t>
            </a:r>
            <a:r>
              <a:rPr lang="en-US" sz="1600" dirty="0">
                <a:solidFill>
                  <a:srgbClr val="646464"/>
                </a:solidFill>
              </a:rPr>
              <a:t> la </a:t>
            </a:r>
            <a:r>
              <a:rPr lang="en-US" sz="1600" dirty="0" err="1">
                <a:solidFill>
                  <a:srgbClr val="646464"/>
                </a:solidFill>
              </a:rPr>
              <a:t>firma</a:t>
            </a:r>
            <a:r>
              <a:rPr lang="en-US" sz="1600" dirty="0">
                <a:solidFill>
                  <a:srgbClr val="646464"/>
                </a:solidFill>
              </a:rPr>
              <a:t> para </a:t>
            </a:r>
            <a:r>
              <a:rPr lang="en-US" sz="1600" dirty="0" err="1">
                <a:solidFill>
                  <a:srgbClr val="646464"/>
                </a:solidFill>
              </a:rPr>
              <a:t>el</a:t>
            </a:r>
            <a:r>
              <a:rPr lang="en-US" sz="1600" dirty="0">
                <a:solidFill>
                  <a:srgbClr val="646464"/>
                </a:solidFill>
              </a:rPr>
              <a:t> Desarrollo de la </a:t>
            </a:r>
            <a:r>
              <a:rPr lang="en-US" sz="1600" dirty="0" err="1">
                <a:solidFill>
                  <a:srgbClr val="646464"/>
                </a:solidFill>
              </a:rPr>
              <a:t>Auditoría</a:t>
            </a:r>
            <a:r>
              <a:rPr lang="en-US" sz="1600" dirty="0">
                <a:solidFill>
                  <a:srgbClr val="646464"/>
                </a:solidFill>
              </a:rPr>
              <a:t> [ </a:t>
            </a:r>
            <a:r>
              <a:rPr lang="en-US" sz="1600" dirty="0" err="1">
                <a:solidFill>
                  <a:srgbClr val="646464"/>
                </a:solidFill>
              </a:rPr>
              <a:t>Ej</a:t>
            </a:r>
            <a:r>
              <a:rPr lang="en-US" sz="1600" dirty="0">
                <a:solidFill>
                  <a:srgbClr val="646464"/>
                </a:solidFill>
              </a:rPr>
              <a:t>. </a:t>
            </a:r>
            <a:r>
              <a:rPr lang="en-US" sz="1600" dirty="0" err="1">
                <a:solidFill>
                  <a:srgbClr val="646464"/>
                </a:solidFill>
              </a:rPr>
              <a:t>Conocimiento</a:t>
            </a:r>
            <a:r>
              <a:rPr lang="en-US" sz="1600" dirty="0">
                <a:solidFill>
                  <a:srgbClr val="646464"/>
                </a:solidFill>
              </a:rPr>
              <a:t> de la </a:t>
            </a:r>
            <a:r>
              <a:rPr lang="en-US" sz="1600" dirty="0" err="1">
                <a:solidFill>
                  <a:srgbClr val="646464"/>
                </a:solidFill>
              </a:rPr>
              <a:t>Compañía</a:t>
            </a:r>
            <a:r>
              <a:rPr lang="en-US" sz="1600" dirty="0">
                <a:solidFill>
                  <a:srgbClr val="646464"/>
                </a:solidFill>
              </a:rPr>
              <a:t>]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7219276-E6FB-5F9E-0ED2-56F22E615A02}"/>
              </a:ext>
            </a:extLst>
          </p:cNvPr>
          <p:cNvSpPr txBox="1">
            <a:spLocks/>
          </p:cNvSpPr>
          <p:nvPr/>
        </p:nvSpPr>
        <p:spPr>
          <a:xfrm>
            <a:off x="1083465" y="3429000"/>
            <a:ext cx="3564733" cy="93773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CO" sz="1200" noProof="0" dirty="0">
                <a:solidFill>
                  <a:srgbClr val="002060"/>
                </a:solidFill>
              </a:rPr>
              <a:t>¿Qué puede definir este ejemplo, para la calidad del entregable?</a:t>
            </a:r>
          </a:p>
        </p:txBody>
      </p:sp>
      <p:sp>
        <p:nvSpPr>
          <p:cNvPr id="8" name="Textfeld 53">
            <a:extLst>
              <a:ext uri="{FF2B5EF4-FFF2-40B4-BE49-F238E27FC236}">
                <a16:creationId xmlns:a16="http://schemas.microsoft.com/office/drawing/2014/main" id="{984E3DF5-C77F-0332-5E2E-0376361C8080}"/>
              </a:ext>
            </a:extLst>
          </p:cNvPr>
          <p:cNvSpPr txBox="1"/>
          <p:nvPr/>
        </p:nvSpPr>
        <p:spPr bwMode="gray">
          <a:xfrm>
            <a:off x="5813801" y="2570975"/>
            <a:ext cx="4435099" cy="611312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646464"/>
                </a:solidFill>
              </a:rPr>
              <a:t>La </a:t>
            </a:r>
            <a:r>
              <a:rPr lang="en-US" sz="1600" dirty="0" err="1">
                <a:solidFill>
                  <a:srgbClr val="646464"/>
                </a:solidFill>
              </a:rPr>
              <a:t>firma</a:t>
            </a:r>
            <a:r>
              <a:rPr lang="en-US" sz="1600" dirty="0">
                <a:solidFill>
                  <a:srgbClr val="646464"/>
                </a:solidFill>
              </a:rPr>
              <a:t> y </a:t>
            </a:r>
            <a:r>
              <a:rPr lang="en-US" sz="1600" dirty="0" err="1">
                <a:solidFill>
                  <a:srgbClr val="646464"/>
                </a:solidFill>
              </a:rPr>
              <a:t>equipo</a:t>
            </a:r>
            <a:r>
              <a:rPr lang="en-US" sz="1600" dirty="0">
                <a:solidFill>
                  <a:srgbClr val="646464"/>
                </a:solidFill>
              </a:rPr>
              <a:t> Auditor </a:t>
            </a:r>
            <a:r>
              <a:rPr lang="en-US" sz="1600" dirty="0" err="1">
                <a:solidFill>
                  <a:srgbClr val="646464"/>
                </a:solidFill>
              </a:rPr>
              <a:t>debe</a:t>
            </a:r>
            <a:r>
              <a:rPr lang="en-US" sz="1600" dirty="0">
                <a:solidFill>
                  <a:srgbClr val="646464"/>
                </a:solidFill>
              </a:rPr>
              <a:t> </a:t>
            </a:r>
            <a:r>
              <a:rPr lang="en-US" sz="1600" dirty="0" err="1">
                <a:solidFill>
                  <a:srgbClr val="646464"/>
                </a:solidFill>
              </a:rPr>
              <a:t>planear</a:t>
            </a:r>
            <a:r>
              <a:rPr lang="en-US" sz="1600" dirty="0">
                <a:solidFill>
                  <a:srgbClr val="646464"/>
                </a:solidFill>
              </a:rPr>
              <a:t> y </a:t>
            </a:r>
            <a:r>
              <a:rPr lang="en-US" sz="1600" dirty="0" err="1">
                <a:solidFill>
                  <a:srgbClr val="646464"/>
                </a:solidFill>
              </a:rPr>
              <a:t>llevar</a:t>
            </a:r>
            <a:r>
              <a:rPr lang="en-US" sz="1600" dirty="0">
                <a:solidFill>
                  <a:srgbClr val="646464"/>
                </a:solidFill>
              </a:rPr>
              <a:t> a </a:t>
            </a:r>
            <a:r>
              <a:rPr lang="en-US" sz="1600" dirty="0" err="1">
                <a:solidFill>
                  <a:srgbClr val="646464"/>
                </a:solidFill>
              </a:rPr>
              <a:t>cabo</a:t>
            </a:r>
            <a:r>
              <a:rPr lang="en-US" sz="1600" dirty="0">
                <a:solidFill>
                  <a:srgbClr val="646464"/>
                </a:solidFill>
              </a:rPr>
              <a:t> la </a:t>
            </a:r>
            <a:r>
              <a:rPr lang="en-US" sz="1600" dirty="0" err="1">
                <a:solidFill>
                  <a:srgbClr val="646464"/>
                </a:solidFill>
              </a:rPr>
              <a:t>auditoría</a:t>
            </a:r>
            <a:r>
              <a:rPr lang="en-US" sz="1600" dirty="0">
                <a:solidFill>
                  <a:srgbClr val="646464"/>
                </a:solidFill>
              </a:rPr>
              <a:t> con: 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B780E398-C6E9-5B6C-B225-EABE7640B522}"/>
              </a:ext>
            </a:extLst>
          </p:cNvPr>
          <p:cNvSpPr txBox="1">
            <a:spLocks/>
          </p:cNvSpPr>
          <p:nvPr/>
        </p:nvSpPr>
        <p:spPr>
          <a:xfrm>
            <a:off x="6674329" y="3209340"/>
            <a:ext cx="2866442" cy="6113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002060"/>
                </a:solidFill>
              </a:rPr>
              <a:t>E</a:t>
            </a:r>
            <a:r>
              <a:rPr lang="es-CO" sz="1200" dirty="0" err="1">
                <a:solidFill>
                  <a:srgbClr val="002060"/>
                </a:solidFill>
              </a:rPr>
              <a:t>scepticismo</a:t>
            </a:r>
            <a:r>
              <a:rPr lang="es-CO" sz="1200" dirty="0">
                <a:solidFill>
                  <a:srgbClr val="002060"/>
                </a:solidFill>
              </a:rPr>
              <a:t> profesional  </a:t>
            </a:r>
            <a:endParaRPr lang="es-CO" sz="1200" noProof="0" dirty="0">
              <a:solidFill>
                <a:srgbClr val="002060"/>
              </a:solidFill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84D7DE38-E669-7D0B-EB9F-78D96791C54A}"/>
              </a:ext>
            </a:extLst>
          </p:cNvPr>
          <p:cNvSpPr txBox="1">
            <a:spLocks/>
          </p:cNvSpPr>
          <p:nvPr/>
        </p:nvSpPr>
        <p:spPr>
          <a:xfrm>
            <a:off x="6674329" y="4011391"/>
            <a:ext cx="2866442" cy="6113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1200" dirty="0" err="1">
                <a:solidFill>
                  <a:srgbClr val="002060"/>
                </a:solidFill>
              </a:rPr>
              <a:t>Juicio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s-CO" sz="1200" dirty="0">
                <a:solidFill>
                  <a:srgbClr val="002060"/>
                </a:solidFill>
              </a:rPr>
              <a:t>profesional  </a:t>
            </a:r>
            <a:endParaRPr lang="es-CO" sz="1200" noProof="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CA1D02-7CE4-2966-4BC6-82C9DB7D6898}"/>
              </a:ext>
            </a:extLst>
          </p:cNvPr>
          <p:cNvSpPr txBox="1"/>
          <p:nvPr/>
        </p:nvSpPr>
        <p:spPr>
          <a:xfrm>
            <a:off x="2127645" y="5524434"/>
            <a:ext cx="7936707" cy="980644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marL="285750" indent="-285750">
              <a:buFont typeface="Wingdings" panose="05000000000000000000" pitchFamily="2" charset="2"/>
              <a:buChar char="ü"/>
              <a:defRPr sz="1600">
                <a:solidFill>
                  <a:srgbClr val="646464"/>
                </a:solidFill>
              </a:defRPr>
            </a:lvl1pPr>
          </a:lstStyle>
          <a:p>
            <a:pPr marL="0" indent="0">
              <a:buNone/>
            </a:pPr>
            <a:r>
              <a:rPr lang="en-US" sz="1400" i="1" dirty="0"/>
              <a:t>Nota:</a:t>
            </a:r>
          </a:p>
          <a:p>
            <a:r>
              <a:rPr lang="en-US" sz="1400" i="1" dirty="0"/>
              <a:t>Todos </a:t>
            </a:r>
            <a:r>
              <a:rPr lang="en-US" sz="1400" i="1" dirty="0" err="1"/>
              <a:t>los</a:t>
            </a:r>
            <a:r>
              <a:rPr lang="en-US" sz="1400" i="1" dirty="0"/>
              <a:t> </a:t>
            </a:r>
            <a:r>
              <a:rPr lang="en-US" sz="1400" i="1" dirty="0" err="1"/>
              <a:t>miembros</a:t>
            </a:r>
            <a:r>
              <a:rPr lang="en-US" sz="1400" i="1" dirty="0"/>
              <a:t> del </a:t>
            </a:r>
            <a:r>
              <a:rPr lang="en-US" sz="1400" i="1" dirty="0" err="1"/>
              <a:t>equipo</a:t>
            </a:r>
            <a:r>
              <a:rPr lang="en-US" sz="1400" i="1" dirty="0"/>
              <a:t> son </a:t>
            </a:r>
            <a:r>
              <a:rPr lang="en-US" sz="1400" i="1" dirty="0" err="1"/>
              <a:t>responsables</a:t>
            </a:r>
            <a:r>
              <a:rPr lang="en-US" sz="1400" i="1" dirty="0"/>
              <a:t> de </a:t>
            </a:r>
            <a:r>
              <a:rPr lang="en-US" sz="1400" i="1" dirty="0" err="1"/>
              <a:t>contribuir</a:t>
            </a:r>
            <a:r>
              <a:rPr lang="en-US" sz="1400" i="1" dirty="0"/>
              <a:t> a la </a:t>
            </a:r>
            <a:r>
              <a:rPr lang="en-US" sz="1400" i="1" dirty="0" err="1"/>
              <a:t>gestión</a:t>
            </a:r>
            <a:r>
              <a:rPr lang="en-US" sz="1400" i="1" dirty="0"/>
              <a:t> y </a:t>
            </a:r>
            <a:r>
              <a:rPr lang="en-US" sz="1400" i="1" dirty="0" err="1"/>
              <a:t>logro</a:t>
            </a:r>
            <a:r>
              <a:rPr lang="en-US" sz="1400" i="1" dirty="0"/>
              <a:t> de la Calidad.</a:t>
            </a:r>
          </a:p>
          <a:p>
            <a:r>
              <a:rPr lang="en-US" sz="1400" i="1" dirty="0"/>
              <a:t>Todo </a:t>
            </a:r>
            <a:r>
              <a:rPr lang="en-US" sz="1400" i="1" dirty="0" err="1"/>
              <a:t>el</a:t>
            </a:r>
            <a:r>
              <a:rPr lang="en-US" sz="1400" i="1" dirty="0"/>
              <a:t> </a:t>
            </a:r>
            <a:r>
              <a:rPr lang="en-US" sz="1400" i="1" dirty="0" err="1"/>
              <a:t>equipo</a:t>
            </a:r>
            <a:r>
              <a:rPr lang="en-US" sz="1400" i="1" dirty="0"/>
              <a:t> </a:t>
            </a:r>
            <a:r>
              <a:rPr lang="en-US" sz="1400" i="1" dirty="0" err="1"/>
              <a:t>debe</a:t>
            </a:r>
            <a:r>
              <a:rPr lang="en-US" sz="1400" i="1" dirty="0"/>
              <a:t> considerer la </a:t>
            </a:r>
            <a:r>
              <a:rPr lang="en-US" sz="1400" i="1" dirty="0" err="1"/>
              <a:t>importancia</a:t>
            </a:r>
            <a:r>
              <a:rPr lang="en-US" sz="1400" i="1" dirty="0"/>
              <a:t> de la </a:t>
            </a:r>
            <a:r>
              <a:rPr lang="en-US" sz="1400" i="1" dirty="0" err="1"/>
              <a:t>comunicación</a:t>
            </a:r>
            <a:r>
              <a:rPr lang="en-US" sz="1400" i="1" dirty="0"/>
              <a:t> </a:t>
            </a:r>
            <a:r>
              <a:rPr lang="en-US" sz="1400" i="1" dirty="0" err="1"/>
              <a:t>abierta</a:t>
            </a:r>
            <a:r>
              <a:rPr lang="en-US" sz="1400" i="1" dirty="0"/>
              <a:t>, </a:t>
            </a:r>
            <a:r>
              <a:rPr lang="en-US" sz="1400" i="1" dirty="0" err="1"/>
              <a:t>solida</a:t>
            </a:r>
            <a:r>
              <a:rPr lang="en-US" sz="1400" i="1" dirty="0"/>
              <a:t> y continua </a:t>
            </a:r>
            <a:r>
              <a:rPr lang="en-US" sz="1400" i="1" dirty="0" err="1"/>
              <a:t>en</a:t>
            </a:r>
            <a:r>
              <a:rPr lang="en-US" sz="1400" i="1" dirty="0"/>
              <a:t> </a:t>
            </a:r>
            <a:r>
              <a:rPr lang="en-US" sz="1400" i="1" dirty="0" err="1"/>
              <a:t>el</a:t>
            </a:r>
            <a:r>
              <a:rPr lang="en-US" sz="1400" i="1" dirty="0"/>
              <a:t> Desarrollo de la auditoria.</a:t>
            </a:r>
          </a:p>
        </p:txBody>
      </p:sp>
    </p:spTree>
    <p:extLst>
      <p:ext uri="{BB962C8B-B14F-4D97-AF65-F5344CB8AC3E}">
        <p14:creationId xmlns:p14="http://schemas.microsoft.com/office/powerpoint/2010/main" val="12799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CF6A6-D6B1-C0E0-72C3-F310527B2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4B2AF48-436F-3BCC-3EFE-0E3AB925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88" y="962687"/>
            <a:ext cx="1122997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Requisitos clave de control de calidad en la auditoría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12EEF-4D47-9F2D-26AF-72ED1869EDBD}"/>
              </a:ext>
            </a:extLst>
          </p:cNvPr>
          <p:cNvSpPr txBox="1"/>
          <p:nvPr/>
        </p:nvSpPr>
        <p:spPr>
          <a:xfrm>
            <a:off x="504826" y="2557992"/>
            <a:ext cx="2990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es-CO" sz="1600" b="1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Ética e independencia</a:t>
            </a:r>
            <a:endParaRPr lang="es-CO" sz="1600" b="1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EE9DF-CF07-2793-3C87-2A7C8883AF94}"/>
              </a:ext>
            </a:extLst>
          </p:cNvPr>
          <p:cNvSpPr txBox="1"/>
          <p:nvPr/>
        </p:nvSpPr>
        <p:spPr>
          <a:xfrm>
            <a:off x="3762375" y="2278284"/>
            <a:ext cx="4533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/>
            <a:r>
              <a:rPr lang="es-CO" sz="1600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Dirección, supervisión, revisión y consultas.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DC7A4-F5DC-C9FE-13F9-A84FF8F4B15D}"/>
              </a:ext>
            </a:extLst>
          </p:cNvPr>
          <p:cNvSpPr txBox="1"/>
          <p:nvPr/>
        </p:nvSpPr>
        <p:spPr>
          <a:xfrm>
            <a:off x="8596312" y="2278283"/>
            <a:ext cx="3190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/>
            <a:r>
              <a:rPr lang="es-CO" sz="1600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Aceptación y continuidad de clientes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5036B-8108-24B1-4B74-D011CAFD938E}"/>
              </a:ext>
            </a:extLst>
          </p:cNvPr>
          <p:cNvSpPr txBox="1"/>
          <p:nvPr/>
        </p:nvSpPr>
        <p:spPr>
          <a:xfrm>
            <a:off x="229788" y="2970719"/>
            <a:ext cx="29908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Socio: Debe conocer y asegurar los requerimientos de ética e independencia aplicables al  encargo a aceptar.</a:t>
            </a: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Socio:  Debe asu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mir la responsabilidad de que el equipo del encargo  ha sido informado de los requerimientos aplicables (Incluyendo políticas y procedimientos).</a:t>
            </a: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Evaluación de amenazas en casos de incumplimiento.</a:t>
            </a: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Antes de incluir la fecha del informe el socio debe </a:t>
            </a:r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asumir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 responsabilidad  de determinar  que todo se ha cumplido.</a:t>
            </a:r>
            <a:endParaRPr lang="es-CO" sz="12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8E5A06-6EA3-AA73-89BC-46FB4678F288}"/>
              </a:ext>
            </a:extLst>
          </p:cNvPr>
          <p:cNvSpPr/>
          <p:nvPr/>
        </p:nvSpPr>
        <p:spPr>
          <a:xfrm>
            <a:off x="151208" y="2162176"/>
            <a:ext cx="3148010" cy="43058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A97816-D4EF-5FCF-FF77-B2083A66E235}"/>
              </a:ext>
            </a:extLst>
          </p:cNvPr>
          <p:cNvSpPr txBox="1"/>
          <p:nvPr/>
        </p:nvSpPr>
        <p:spPr>
          <a:xfrm>
            <a:off x="8934450" y="3155447"/>
            <a:ext cx="27527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noProof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Socio: Determina que se han cumplido las políticas establecidas en relación a la  aceptación y continuidad y determina si la conclusión alcanzada es adecuada.</a:t>
            </a:r>
          </a:p>
          <a:p>
            <a:pPr marR="0"/>
            <a:endParaRPr lang="es-CO" sz="1200" noProof="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noProof="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Si el equipo auditor, tiene conocimiento de información posterior a  la aceptación que pudiera haber generado el   rechazo del encargo, el socio es responsable de comunicarlo a la firma  para tomar las medidas necesarias.</a:t>
            </a:r>
            <a:endParaRPr lang="es-CO" sz="1200" noProof="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/>
            <a:endParaRPr lang="es-CO" sz="1200" noProof="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13EC1E-7E58-678C-7BEB-D5E4C8ACA846}"/>
              </a:ext>
            </a:extLst>
          </p:cNvPr>
          <p:cNvSpPr/>
          <p:nvPr/>
        </p:nvSpPr>
        <p:spPr>
          <a:xfrm>
            <a:off x="8728478" y="2162176"/>
            <a:ext cx="2958695" cy="4305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355C2-51E0-4155-3C95-9977D1ED06CC}"/>
              </a:ext>
            </a:extLst>
          </p:cNvPr>
          <p:cNvSpPr txBox="1"/>
          <p:nvPr/>
        </p:nvSpPr>
        <p:spPr>
          <a:xfrm>
            <a:off x="3677243" y="2727269"/>
            <a:ext cx="486966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Socio: </a:t>
            </a: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Asume la responsabilidad por   la dirección y supervisión el equipo y la revisión su trabajo</a:t>
            </a: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Determina el momento y la extensión  supervisión y revisión, en base a las políticas y los requerimientos regulatorios, incluyendo aquellos profesionales  que apoyan temas puntuales.</a:t>
            </a: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Revisión  de documentación:</a:t>
            </a:r>
          </a:p>
          <a:p>
            <a:pPr marR="0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      - Cuestiones significativas</a:t>
            </a:r>
          </a:p>
          <a:p>
            <a:pPr marR="0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      - Juicios significativos (cuestiones difíciles o contenciosas y conclusiones alcanzadas).. Entre otras cuestiones a juicio profesional.</a:t>
            </a: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Fecha de informe: antes de incluir la fecha el socio debe revisar los estados financieros y el informe dictaminado, confirmando  que se  emitirá adecuado  a la circunstancias.  </a:t>
            </a: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Consultas:</a:t>
            </a:r>
          </a:p>
          <a:p>
            <a:pPr marR="0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      El socio asume la responsabilidad de equipo  de realizar consultas sobre cuestiones difíciles o contenciosas sobe las cuales la firma requiera consulta. (así como los considerados a Juicio y las generadas en el transcurso de la auditoría y el cumplimiento de las Conclusiones alcanzadas).</a:t>
            </a:r>
          </a:p>
          <a:p>
            <a:pPr marR="0"/>
            <a:endParaRPr lang="es-CO" sz="12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/>
            <a:endParaRPr lang="es-CO" sz="12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/>
            <a:endParaRPr lang="es-CO" sz="12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063DE2-0911-0BD2-E498-BA1F606947D2}"/>
              </a:ext>
            </a:extLst>
          </p:cNvPr>
          <p:cNvSpPr/>
          <p:nvPr/>
        </p:nvSpPr>
        <p:spPr>
          <a:xfrm>
            <a:off x="3487336" y="2162175"/>
            <a:ext cx="5108975" cy="43058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245307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FF840-1D8C-C6EA-70D9-4273DB7E8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76D31-9D24-DF61-A80E-4262D6B6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2965717"/>
            <a:ext cx="4762500" cy="2834741"/>
          </a:xfrm>
          <a:noFill/>
        </p:spPr>
        <p:txBody>
          <a:bodyPr wrap="square" rIns="0" bIns="72000" rtlCol="0" anchor="b" anchorCtr="0">
            <a:spAutoFit/>
          </a:bodyPr>
          <a:lstStyle/>
          <a:p>
            <a:pPr algn="l"/>
            <a:r>
              <a:rPr lang="es-CO" sz="1400" i="1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Contribuir a la gestión y consecución de la calidad en el encargo a través de su conducta, comunicación y acciones personales. </a:t>
            </a:r>
            <a:b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</a:br>
            <a:b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</a:br>
            <a: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• Mantener una mente inquisitiva y ser consciente de los </a:t>
            </a:r>
            <a:r>
              <a:rPr lang="es-CO" sz="140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sesgos del auditor</a:t>
            </a:r>
            <a: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, consciente o inconscientemente, en el ejercicio del escepticismo profesional cuando se recopila y evalúa de la evidencia de auditoría </a:t>
            </a:r>
            <a:b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</a:br>
            <a:b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</a:br>
            <a:r>
              <a:rPr lang="es-CO" sz="1400" dirty="0">
                <a:solidFill>
                  <a:srgbClr val="646464"/>
                </a:solidFill>
              </a:rPr>
              <a:t>• </a:t>
            </a:r>
            <a: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Supervisión de miembros del equipo con menos experiencia.</a:t>
            </a:r>
            <a:b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</a:br>
            <a:b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</a:br>
            <a:r>
              <a:rPr lang="es-CO" sz="1400" dirty="0">
                <a:solidFill>
                  <a:srgbClr val="646464"/>
                </a:solidFill>
              </a:rPr>
              <a:t>• </a:t>
            </a:r>
            <a:r>
              <a:rPr lang="es-CO" sz="1400" b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Abordar las amenazas al logro de la  calidad y la respuesta esperada del equipo del encargo en este sentido.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96DBE8B6-52EA-250E-A2D7-A376034B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2667000"/>
            <a:ext cx="1670050" cy="931863"/>
          </a:xfrm>
          <a:prstGeom prst="hexagon">
            <a:avLst>
              <a:gd name="adj" fmla="val 36192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marR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Sesgo de</a:t>
            </a:r>
          </a:p>
          <a:p>
            <a:pPr marR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Automatización.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B45AFD5-176F-8B83-01C7-63BBAC95F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3195638"/>
            <a:ext cx="1668462" cy="931862"/>
          </a:xfrm>
          <a:prstGeom prst="hexagon">
            <a:avLst>
              <a:gd name="adj" fmla="val 36157"/>
              <a:gd name="vf" fmla="val 11547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 eaLnBrk="0" hangingPunct="0"/>
            <a:r>
              <a:rPr lang="en-US" altLang="es-CO" sz="1200" dirty="0">
                <a:solidFill>
                  <a:schemeClr val="bg1"/>
                </a:solidFill>
              </a:rPr>
              <a:t>SESGOS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59E39A65-6F82-5DF0-1AAF-8FBF0095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613" y="2667000"/>
            <a:ext cx="1670050" cy="931863"/>
          </a:xfrm>
          <a:prstGeom prst="hexagon">
            <a:avLst>
              <a:gd name="adj" fmla="val 36192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eaLnBrk="0" hangingPunct="0"/>
            <a:r>
              <a:rPr lang="en-US" altLang="es-CO" sz="1200" dirty="0" err="1">
                <a:solidFill>
                  <a:schemeClr val="bg1"/>
                </a:solidFill>
              </a:rPr>
              <a:t>Sesgo</a:t>
            </a:r>
            <a:r>
              <a:rPr lang="en-US" altLang="es-CO" sz="1200" dirty="0">
                <a:solidFill>
                  <a:schemeClr val="bg1"/>
                </a:solidFill>
              </a:rPr>
              <a:t> de </a:t>
            </a:r>
          </a:p>
          <a:p>
            <a:pPr eaLnBrk="0" hangingPunct="0"/>
            <a:r>
              <a:rPr lang="en-US" altLang="es-CO" sz="1200" dirty="0" err="1">
                <a:solidFill>
                  <a:schemeClr val="bg1"/>
                </a:solidFill>
              </a:rPr>
              <a:t>confirmación</a:t>
            </a:r>
            <a:endParaRPr lang="en-US" altLang="es-CO" sz="1200" dirty="0">
              <a:solidFill>
                <a:schemeClr val="bg1"/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AC4DFF1-3529-EC5E-A7CD-283623199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2125663"/>
            <a:ext cx="1668462" cy="931862"/>
          </a:xfrm>
          <a:prstGeom prst="hexagon">
            <a:avLst>
              <a:gd name="adj" fmla="val 36157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Sesgo de </a:t>
            </a:r>
          </a:p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disponibilidad</a:t>
            </a:r>
            <a:endParaRPr lang="en-US" altLang="es-CO" sz="1200" dirty="0">
              <a:solidFill>
                <a:schemeClr val="bg1"/>
              </a:solidFill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1A2AC7CC-B202-17BA-21B3-AD83EA338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3722688"/>
            <a:ext cx="1670050" cy="931862"/>
          </a:xfrm>
          <a:prstGeom prst="hexagon">
            <a:avLst>
              <a:gd name="adj" fmla="val 36192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eaLnBrk="0" hangingPunct="0"/>
            <a:r>
              <a:rPr lang="en-US" altLang="es-CO" sz="1200" dirty="0" err="1">
                <a:solidFill>
                  <a:schemeClr val="bg1"/>
                </a:solidFill>
              </a:rPr>
              <a:t>Sesgo</a:t>
            </a:r>
            <a:r>
              <a:rPr lang="en-US" altLang="es-CO" sz="1200" dirty="0">
                <a:solidFill>
                  <a:schemeClr val="bg1"/>
                </a:solidFill>
              </a:rPr>
              <a:t> de </a:t>
            </a:r>
            <a:r>
              <a:rPr lang="en-US" altLang="es-CO" sz="1200" dirty="0" err="1">
                <a:solidFill>
                  <a:schemeClr val="bg1"/>
                </a:solidFill>
              </a:rPr>
              <a:t>anclaje</a:t>
            </a:r>
            <a:endParaRPr lang="en-US" altLang="es-CO" sz="1200" dirty="0">
              <a:solidFill>
                <a:schemeClr val="bg1"/>
              </a:solidFill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A80408C-019D-2C56-B120-04D0E08F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613" y="3722688"/>
            <a:ext cx="1668462" cy="931862"/>
          </a:xfrm>
          <a:prstGeom prst="hexagon">
            <a:avLst>
              <a:gd name="adj" fmla="val 36192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marR="0" defTabSz="80010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Pensamiento</a:t>
            </a:r>
          </a:p>
          <a:p>
            <a:pPr marR="0" defTabSz="80010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grupal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0D55D485-28E0-B828-353B-36F7E0F12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925" y="4259263"/>
            <a:ext cx="1668462" cy="931862"/>
          </a:xfrm>
          <a:prstGeom prst="hexagon">
            <a:avLst>
              <a:gd name="adj" fmla="val 36157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Sesgo de exceso </a:t>
            </a:r>
          </a:p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 confianza</a:t>
            </a:r>
            <a:endParaRPr lang="en-US" altLang="es-CO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74000-478F-FDF4-8EC1-490EA5FC4255}"/>
              </a:ext>
            </a:extLst>
          </p:cNvPr>
          <p:cNvSpPr txBox="1"/>
          <p:nvPr/>
        </p:nvSpPr>
        <p:spPr>
          <a:xfrm>
            <a:off x="947737" y="1826587"/>
            <a:ext cx="49006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002060"/>
                </a:solidFill>
              </a:rPr>
              <a:t>Dirección </a:t>
            </a:r>
          </a:p>
          <a:p>
            <a:r>
              <a:rPr lang="es-CO" sz="1600" b="1" dirty="0">
                <a:solidFill>
                  <a:srgbClr val="002060"/>
                </a:solidFill>
              </a:rPr>
              <a:t>Puede involucrar el informar a los miembros del equipo del encargo sobre sus responsabilidades, principalmente: 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369804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7DD76-52E0-FE56-6869-F7D6CB0A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E9A914-8F4A-03F2-C8DB-9D37B6A1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328862"/>
            <a:ext cx="4362450" cy="2200275"/>
          </a:xfrm>
        </p:spPr>
        <p:txBody>
          <a:bodyPr/>
          <a:lstStyle/>
          <a:p>
            <a:r>
              <a:rPr lang="es-CO" sz="3200" dirty="0">
                <a:solidFill>
                  <a:srgbClr val="002060"/>
                </a:solidFill>
              </a:rPr>
              <a:t>Asuntos inherentes que pueden afectar la Calidad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D4B0311E-3D6D-C51D-7129-AF558E908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2667000"/>
            <a:ext cx="1670050" cy="931863"/>
          </a:xfrm>
          <a:prstGeom prst="hexagon">
            <a:avLst>
              <a:gd name="adj" fmla="val 36192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marR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Falta de </a:t>
            </a:r>
          </a:p>
          <a:p>
            <a:pPr marR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apoyo del Cliente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87A0AB0-A492-0BF0-009A-8D81CE8D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3195638"/>
            <a:ext cx="1668462" cy="931862"/>
          </a:xfrm>
          <a:prstGeom prst="hexagon">
            <a:avLst>
              <a:gd name="adj" fmla="val 36157"/>
              <a:gd name="vf" fmla="val 11547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eaLnBrk="0" hangingPunct="0"/>
            <a:r>
              <a:rPr lang="en-US" altLang="es-CO" sz="1200" dirty="0">
                <a:solidFill>
                  <a:schemeClr val="bg1"/>
                </a:solidFill>
              </a:rPr>
              <a:t>Entre </a:t>
            </a:r>
            <a:r>
              <a:rPr lang="en-US" altLang="es-CO" sz="1200" dirty="0" err="1">
                <a:solidFill>
                  <a:schemeClr val="bg1"/>
                </a:solidFill>
              </a:rPr>
              <a:t>Otros</a:t>
            </a:r>
            <a:r>
              <a:rPr lang="en-US" altLang="es-CO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5F5EE662-F35E-251E-3F01-3105F0D4B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613" y="2667000"/>
            <a:ext cx="1670050" cy="931863"/>
          </a:xfrm>
          <a:prstGeom prst="hexagon">
            <a:avLst>
              <a:gd name="adj" fmla="val 36192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Fechas de </a:t>
            </a:r>
          </a:p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entrega ajustadas</a:t>
            </a:r>
          </a:p>
          <a:p>
            <a:pPr eaLnBrk="0" hangingPunct="0"/>
            <a:endParaRPr lang="en-US" altLang="es-CO" sz="1200" dirty="0">
              <a:solidFill>
                <a:schemeClr val="bg1"/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2B6EEEFD-A8D9-58C9-6B14-3FB05D881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2125663"/>
            <a:ext cx="1668462" cy="931862"/>
          </a:xfrm>
          <a:prstGeom prst="hexagon">
            <a:avLst>
              <a:gd name="adj" fmla="val 36157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Restricciones </a:t>
            </a:r>
          </a:p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Presupuestarias</a:t>
            </a:r>
          </a:p>
          <a:p>
            <a:pPr eaLnBrk="0" hangingPunct="0"/>
            <a:endParaRPr lang="en-US" altLang="es-CO" sz="1200" dirty="0">
              <a:solidFill>
                <a:schemeClr val="bg1"/>
              </a:solidFill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F6ECFC2F-255E-B739-2E24-F66911CF8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3722688"/>
            <a:ext cx="1670050" cy="931862"/>
          </a:xfrm>
          <a:prstGeom prst="hexagon">
            <a:avLst>
              <a:gd name="adj" fmla="val 36192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eaLnBrk="0" hangingPunct="0"/>
            <a:endParaRPr lang="es-CO" sz="12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Limitación </a:t>
            </a:r>
          </a:p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acceso de</a:t>
            </a:r>
          </a:p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información </a:t>
            </a:r>
          </a:p>
          <a:p>
            <a:pPr eaLnBrk="0" hangingPunct="0"/>
            <a:endParaRPr lang="en-US" altLang="es-CO" sz="1200" dirty="0">
              <a:solidFill>
                <a:schemeClr val="bg1"/>
              </a:solidFill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D9D36E9B-50FF-49A9-8A91-5D54203C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613" y="3722688"/>
            <a:ext cx="1668462" cy="931862"/>
          </a:xfrm>
          <a:prstGeom prst="hexagon">
            <a:avLst>
              <a:gd name="adj" fmla="val 36192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marR="0" defTabSz="800100"/>
            <a:r>
              <a:rPr lang="es-CO" sz="105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Presiones Indebidas</a:t>
            </a:r>
          </a:p>
          <a:p>
            <a:pPr marR="0"/>
            <a:r>
              <a:rPr lang="es-CO" sz="105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 la Administración 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B80DC77D-1BC9-B0A9-FA11-18E2D871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925" y="4259263"/>
            <a:ext cx="1668462" cy="931862"/>
          </a:xfrm>
          <a:prstGeom prst="hexagon">
            <a:avLst>
              <a:gd name="adj" fmla="val 36157"/>
              <a:gd name="vf" fmla="val 11547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Dependencia </a:t>
            </a:r>
          </a:p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Excesiva de </a:t>
            </a:r>
          </a:p>
          <a:p>
            <a:pPr eaLnBrk="0" hangingPunct="0"/>
            <a:r>
              <a:rPr lang="es-CO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herramientas </a:t>
            </a:r>
          </a:p>
          <a:p>
            <a:pPr eaLnBrk="0" hangingPunct="0"/>
            <a:r>
              <a:rPr lang="es-CO" altLang="es-CO" sz="1200" dirty="0">
                <a:solidFill>
                  <a:schemeClr val="bg1"/>
                </a:solidFill>
                <a:latin typeface="Aptos" panose="020B0004020202020204" pitchFamily="34" charset="0"/>
              </a:rPr>
              <a:t>automatizadas</a:t>
            </a:r>
            <a:endParaRPr lang="en-US" alt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9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71EFC-6383-EE1D-C7DA-66C0ADFC0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1B24DE-581A-C733-AACA-D1071A008653}"/>
              </a:ext>
            </a:extLst>
          </p:cNvPr>
          <p:cNvSpPr txBox="1"/>
          <p:nvPr/>
        </p:nvSpPr>
        <p:spPr>
          <a:xfrm>
            <a:off x="2046731" y="2951661"/>
            <a:ext cx="8098536" cy="2704193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marL="285750" indent="-285750">
              <a:buFont typeface="Wingdings" panose="05000000000000000000" pitchFamily="2" charset="2"/>
              <a:buChar char="ü"/>
              <a:defRPr sz="1200">
                <a:solidFill>
                  <a:srgbClr val="646464"/>
                </a:solidFill>
              </a:defRPr>
            </a:lvl1pPr>
          </a:lstStyle>
          <a:p>
            <a:pPr marL="0" indent="0">
              <a:buNone/>
            </a:pPr>
            <a:r>
              <a:rPr lang="es-CO" sz="1400" b="1" i="1" u="sng" dirty="0"/>
              <a:t>NIA 230: </a:t>
            </a:r>
          </a:p>
          <a:p>
            <a:r>
              <a:rPr lang="es-CO" sz="1400" i="1" dirty="0"/>
              <a:t>Cuestiones identificadas, discusiones relevantes con el personal de la firma y las conclusiones alcanzadas con respecto a: </a:t>
            </a:r>
          </a:p>
          <a:p>
            <a:pPr marL="0" indent="0">
              <a:buNone/>
            </a:pPr>
            <a:r>
              <a:rPr lang="es-CO" sz="1400" i="1" dirty="0"/>
              <a:t>	(i) el cumplimiento de las responsabilidades relacionadas con los requerimientos de ética </a:t>
            </a:r>
          </a:p>
          <a:p>
            <a:pPr marL="0" indent="0">
              <a:buNone/>
            </a:pPr>
            <a:r>
              <a:rPr lang="es-CO" sz="1400" i="1" dirty="0"/>
              <a:t>	aplicables, incluidos los relacionados con la independencia. </a:t>
            </a:r>
          </a:p>
          <a:p>
            <a:pPr marL="0" indent="0">
              <a:buNone/>
            </a:pPr>
            <a:r>
              <a:rPr lang="es-CO" sz="1400" i="1" dirty="0"/>
              <a:t>	(</a:t>
            </a:r>
            <a:r>
              <a:rPr lang="es-CO" sz="1400" i="1" dirty="0" err="1"/>
              <a:t>ii</a:t>
            </a:r>
            <a:r>
              <a:rPr lang="es-CO" sz="1400" i="1" dirty="0"/>
              <a:t>) la aceptación y continuidad de la relación con el cliente y el encargo de auditoría. </a:t>
            </a:r>
          </a:p>
          <a:p>
            <a:endParaRPr lang="es-CO" sz="1400" i="1" dirty="0"/>
          </a:p>
          <a:p>
            <a:r>
              <a:rPr lang="es-CO" sz="1400" i="1" dirty="0"/>
              <a:t>la naturaleza, el alcance y las conclusiones resultantes de las consultas realizadas durante </a:t>
            </a:r>
          </a:p>
          <a:p>
            <a:pPr marL="0" indent="0">
              <a:buNone/>
            </a:pPr>
            <a:r>
              <a:rPr lang="es-CO" sz="1400" i="1" dirty="0"/>
              <a:t>       el encargo de auditoría y cómo se implementaron esas conclusiones. </a:t>
            </a:r>
          </a:p>
          <a:p>
            <a:endParaRPr lang="es-CO" sz="1400" i="1" dirty="0"/>
          </a:p>
          <a:p>
            <a:r>
              <a:rPr lang="es-CO" sz="1400" i="1" dirty="0"/>
              <a:t>si el encargo de auditoría está sujeto a una revisión de la calidad del encargo, si esa revisión </a:t>
            </a:r>
          </a:p>
          <a:p>
            <a:pPr marL="0" indent="0">
              <a:buNone/>
            </a:pPr>
            <a:r>
              <a:rPr lang="es-CO" sz="1400" i="1" dirty="0"/>
              <a:t>      se completó en la fecha del informe de auditoría o antes.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F1D2F960-7143-B18D-725E-B949A7C5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736120"/>
            <a:ext cx="11229975" cy="818123"/>
          </a:xfrm>
        </p:spPr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Documentación y evidencias del control de calidad</a:t>
            </a:r>
            <a:br>
              <a:rPr lang="es-CO" noProof="0" dirty="0">
                <a:solidFill>
                  <a:srgbClr val="002060"/>
                </a:solidFill>
              </a:rPr>
            </a:br>
            <a:endParaRPr lang="es-CO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8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8B67A-743D-0B61-740D-C65FA3876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67A631D-F30B-CFB4-2C6C-6E4367F8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1331974"/>
            <a:ext cx="11229975" cy="1325563"/>
          </a:xfrm>
        </p:spPr>
        <p:txBody>
          <a:bodyPr/>
          <a:lstStyle/>
          <a:p>
            <a:r>
              <a:rPr lang="es-CO" sz="2800" dirty="0">
                <a:solidFill>
                  <a:srgbClr val="002060"/>
                </a:solidFill>
              </a:rPr>
              <a:t>Desafíos comunes en la aplicación de la NIA 220</a:t>
            </a:r>
            <a:br>
              <a:rPr lang="es-CO" sz="2800" dirty="0">
                <a:solidFill>
                  <a:srgbClr val="002060"/>
                </a:solidFill>
              </a:rPr>
            </a:br>
            <a:br>
              <a:rPr lang="es-CO" sz="2800" dirty="0">
                <a:solidFill>
                  <a:srgbClr val="002060"/>
                </a:solidFill>
              </a:rPr>
            </a:br>
            <a:endParaRPr lang="es-CO" sz="28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CBE5C-61AE-4781-27FF-4BFBBD4A3FB9}"/>
              </a:ext>
            </a:extLst>
          </p:cNvPr>
          <p:cNvSpPr txBox="1"/>
          <p:nvPr/>
        </p:nvSpPr>
        <p:spPr>
          <a:xfrm>
            <a:off x="269645" y="2339820"/>
            <a:ext cx="5430461" cy="857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b="1" dirty="0"/>
              <a:t>Cumplimiento de los Requisitos de Calidad: </a:t>
            </a:r>
            <a:r>
              <a:rPr lang="es-CO" dirty="0"/>
              <a:t>Asegurarse de que todos los miembros del equipo de auditoría comprendan y cumplan con los requisitos de calidad establecidos por la norma, lo que puede ser complicado en equipos grandes o diversos.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ECA509-6BBC-6131-8FC4-6738E1091BD0}"/>
              </a:ext>
            </a:extLst>
          </p:cNvPr>
          <p:cNvSpPr txBox="1"/>
          <p:nvPr/>
        </p:nvSpPr>
        <p:spPr>
          <a:xfrm>
            <a:off x="269644" y="3388416"/>
            <a:ext cx="5430461" cy="857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b="1" dirty="0"/>
              <a:t>Capacitación y Competencia del Personal</a:t>
            </a:r>
            <a:r>
              <a:rPr lang="es-CO" dirty="0"/>
              <a:t>: Garantizar que el personal esté adecuadamente capacitado y tenga la competencia necesaria para llevar a cabo auditorías de calidad, lo que puede requerir inversiones en formación y desarrollo.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34C26B-6740-2820-7690-40C77E2FF753}"/>
              </a:ext>
            </a:extLst>
          </p:cNvPr>
          <p:cNvSpPr txBox="1"/>
          <p:nvPr/>
        </p:nvSpPr>
        <p:spPr>
          <a:xfrm>
            <a:off x="269644" y="4395161"/>
            <a:ext cx="5430461" cy="6728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b="1" dirty="0"/>
              <a:t>Gestión de Riesgos</a:t>
            </a:r>
            <a:r>
              <a:rPr lang="es-CO" dirty="0"/>
              <a:t>: Identificar y gestionar los riesgos asociados con la calidad de la auditoría, lo que implica un enfoque proactivo para anticipar problemas antes de que ocurran.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2935FF-5908-BBC0-ECF1-D5590EEDC9BB}"/>
              </a:ext>
            </a:extLst>
          </p:cNvPr>
          <p:cNvSpPr txBox="1"/>
          <p:nvPr/>
        </p:nvSpPr>
        <p:spPr>
          <a:xfrm>
            <a:off x="5826355" y="2313234"/>
            <a:ext cx="5430461" cy="6728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b="1" dirty="0"/>
              <a:t>Documentación y Registros: </a:t>
            </a:r>
            <a:r>
              <a:rPr lang="es-CO" dirty="0"/>
              <a:t>Mantener una documentación adecuada y registros de calidad que demuestren el cumplimiento de la NIA 220, lo que puede ser un desafío en términos de tiempo y recursos.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4A083B-7607-9A4B-BD85-D3EE148B9783}"/>
              </a:ext>
            </a:extLst>
          </p:cNvPr>
          <p:cNvSpPr txBox="1"/>
          <p:nvPr/>
        </p:nvSpPr>
        <p:spPr>
          <a:xfrm>
            <a:off x="5907922" y="3208585"/>
            <a:ext cx="5348894" cy="6728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b="1" dirty="0"/>
              <a:t>Evaluación de la Calidad del Trabajo: </a:t>
            </a:r>
            <a:r>
              <a:rPr lang="es-CO" dirty="0"/>
              <a:t>Implementar un sistema efectivo para evaluar la calidad del trabajo realizado por el equipo de auditoría, lo que requiere un enfoque sistemático y objetivo.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855F11-3F22-E7CC-0F43-9160D32370BF}"/>
              </a:ext>
            </a:extLst>
          </p:cNvPr>
          <p:cNvSpPr txBox="1"/>
          <p:nvPr/>
        </p:nvSpPr>
        <p:spPr>
          <a:xfrm>
            <a:off x="5907922" y="4103936"/>
            <a:ext cx="5348894" cy="6728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b="1" dirty="0"/>
              <a:t>Comunicación Efectiva: </a:t>
            </a:r>
            <a:r>
              <a:rPr lang="es-CO" dirty="0"/>
              <a:t>Fomentar una comunicación clara y efectiva dentro del equipo de auditoría y con los clientes, lo que es crucial para asegurar que se comprendan y aborden las expectativas de calidad.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707CE-3DF9-2796-5081-BFDEDBF6D613}"/>
              </a:ext>
            </a:extLst>
          </p:cNvPr>
          <p:cNvSpPr txBox="1"/>
          <p:nvPr/>
        </p:nvSpPr>
        <p:spPr>
          <a:xfrm>
            <a:off x="5907922" y="5068028"/>
            <a:ext cx="5348894" cy="6728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b="1" dirty="0"/>
              <a:t>Adaptación a Cambios Normativos: </a:t>
            </a:r>
            <a:r>
              <a:rPr lang="es-CO" dirty="0"/>
              <a:t>Mantenerse actualizado con los cambios en las normas y regulaciones relacionadas con la auditoría, lo que puede requerir ajustes en los procesos y procedimientos existentes.</a:t>
            </a:r>
          </a:p>
        </p:txBody>
      </p:sp>
    </p:spTree>
    <p:extLst>
      <p:ext uri="{BB962C8B-B14F-4D97-AF65-F5344CB8AC3E}">
        <p14:creationId xmlns:p14="http://schemas.microsoft.com/office/powerpoint/2010/main" val="399825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6375D-C654-1774-43ED-5454B229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36F99A1-EBF3-B60D-0EB2-BFC5614B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6" y="1396301"/>
            <a:ext cx="11229975" cy="1325563"/>
          </a:xfrm>
        </p:spPr>
        <p:txBody>
          <a:bodyPr/>
          <a:lstStyle/>
          <a:p>
            <a:r>
              <a:rPr lang="es-CO" sz="2800" dirty="0">
                <a:solidFill>
                  <a:srgbClr val="002060"/>
                </a:solidFill>
              </a:rPr>
              <a:t>Buenas prácticas para fortalecer el control de calidad en los equipos de auditoría</a:t>
            </a:r>
            <a:br>
              <a:rPr lang="es-CO" sz="2800" dirty="0">
                <a:solidFill>
                  <a:srgbClr val="002060"/>
                </a:solidFill>
              </a:rPr>
            </a:br>
            <a:br>
              <a:rPr lang="es-CO" sz="2800" dirty="0">
                <a:solidFill>
                  <a:srgbClr val="002060"/>
                </a:solidFill>
              </a:rPr>
            </a:br>
            <a:endParaRPr lang="es-CO" sz="28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21FB3-291F-3541-0266-198712DED97A}"/>
              </a:ext>
            </a:extLst>
          </p:cNvPr>
          <p:cNvSpPr txBox="1"/>
          <p:nvPr/>
        </p:nvSpPr>
        <p:spPr>
          <a:xfrm>
            <a:off x="612838" y="2383644"/>
            <a:ext cx="4023359" cy="85753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b="1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dirty="0"/>
              <a:t>Establecimiento de Políticas de Calidad Claras y </a:t>
            </a:r>
            <a:r>
              <a:rPr lang="es-CO" b="0" dirty="0"/>
              <a:t> procedimientos de calidad que sean comprensibles y accesibles para todos los miembros del equipo de auditoría.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64A1C-C7A9-6B51-D7B6-E4102FEED7C7}"/>
              </a:ext>
            </a:extLst>
          </p:cNvPr>
          <p:cNvSpPr txBox="1"/>
          <p:nvPr/>
        </p:nvSpPr>
        <p:spPr>
          <a:xfrm>
            <a:off x="612839" y="3429000"/>
            <a:ext cx="4023360" cy="104219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b="1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/>
              <a:t>Capacitación Continua: </a:t>
            </a:r>
            <a:r>
              <a:rPr lang="es-CO" b="0"/>
              <a:t>Proporcionar formación regular y actualizaciones sobre las normas de auditoría y las mejores prácticas en control de calidad, asegurando que todos los miembros del equipo estén al tanto de los requisitos y expectativas.</a:t>
            </a:r>
            <a:endParaRPr lang="es-CO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E2221-528A-B7F2-AF63-A0F3574212E4}"/>
              </a:ext>
            </a:extLst>
          </p:cNvPr>
          <p:cNvSpPr txBox="1"/>
          <p:nvPr/>
        </p:nvSpPr>
        <p:spPr>
          <a:xfrm>
            <a:off x="612839" y="4657235"/>
            <a:ext cx="4023358" cy="104219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b="1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dirty="0"/>
              <a:t>Revisión de Trabajo por Pares y </a:t>
            </a:r>
            <a:r>
              <a:rPr lang="es-CO" dirty="0" err="1"/>
              <a:t>Autorevisiones</a:t>
            </a:r>
            <a:r>
              <a:rPr lang="es-CO" dirty="0"/>
              <a:t> :</a:t>
            </a:r>
            <a:r>
              <a:rPr lang="es-CO" b="0" dirty="0"/>
              <a:t> Implementar un sistema de revisión de trabajo por pares, donde los miembros del equipo revisen el trabajo de sus colegas para identificar áreas de mejora y asegurar que se cumplan los estándares de calidad.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A27CAA-7A4F-4FED-F93D-D4C008865A27}"/>
              </a:ext>
            </a:extLst>
          </p:cNvPr>
          <p:cNvSpPr txBox="1"/>
          <p:nvPr/>
        </p:nvSpPr>
        <p:spPr>
          <a:xfrm>
            <a:off x="4779264" y="3448333"/>
            <a:ext cx="3913632" cy="104219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b="1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dirty="0"/>
              <a:t>Evaluación de Competencias: </a:t>
            </a:r>
            <a:r>
              <a:rPr lang="es-CO" b="0" dirty="0"/>
              <a:t>Realizar evaluaciones periódicas de las competencias del personal de auditoría para asegurarse de que tienen las habilidades y conocimientos necesarios para llevar a cabo auditorías de calidad.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D1088B-1083-4043-A477-8904DCE07C98}"/>
              </a:ext>
            </a:extLst>
          </p:cNvPr>
          <p:cNvSpPr txBox="1"/>
          <p:nvPr/>
        </p:nvSpPr>
        <p:spPr>
          <a:xfrm>
            <a:off x="4779264" y="4657234"/>
            <a:ext cx="3913632" cy="104219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b="1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dirty="0"/>
              <a:t>Documentación Rigurosa: </a:t>
            </a:r>
            <a:r>
              <a:rPr lang="es-CO" b="0" dirty="0"/>
              <a:t>Mantener una documentación exhaustiva y precisa de todos los procedimientos de auditoría, hallazgos y decisiones, lo que facilita la revisión y el seguimiento del cumplimiento de los estándares de calidad.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CDABF7-0E22-1166-E948-B4EA9F02415D}"/>
              </a:ext>
            </a:extLst>
          </p:cNvPr>
          <p:cNvSpPr txBox="1"/>
          <p:nvPr/>
        </p:nvSpPr>
        <p:spPr>
          <a:xfrm>
            <a:off x="8835963" y="4648918"/>
            <a:ext cx="3121152" cy="104219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b="1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/>
              <a:t>Feedback Constructivo: </a:t>
            </a:r>
            <a:r>
              <a:rPr lang="es-CO" b="0"/>
              <a:t>Fomentar una cultura de retroalimentación constructiva, donde los miembros del equipo puedan compartir sus experiencias y sugerencias para mejorar los procesos de auditoría.</a:t>
            </a:r>
            <a:endParaRPr lang="es-CO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10134-5D99-2835-D01C-0D117D671A8D}"/>
              </a:ext>
            </a:extLst>
          </p:cNvPr>
          <p:cNvSpPr txBox="1"/>
          <p:nvPr/>
        </p:nvSpPr>
        <p:spPr>
          <a:xfrm>
            <a:off x="612838" y="5871275"/>
            <a:ext cx="4023358" cy="85753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b="1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/>
              <a:t>Monitoreo y Evaluación de Desempeño: </a:t>
            </a:r>
            <a:r>
              <a:rPr lang="es-CO" b="0"/>
              <a:t>Establecer indicadores de desempeño y realizar evaluaciones regulares del desempeño del equipo de auditoría en relación con los estándares de calidad establecidos.</a:t>
            </a:r>
            <a:endParaRPr lang="es-CO" b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2D164-9125-3C60-A0E4-F00ED97379FF}"/>
              </a:ext>
            </a:extLst>
          </p:cNvPr>
          <p:cNvSpPr txBox="1"/>
          <p:nvPr/>
        </p:nvSpPr>
        <p:spPr>
          <a:xfrm>
            <a:off x="4779264" y="2399091"/>
            <a:ext cx="3913632" cy="85753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b="1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dirty="0"/>
              <a:t>Gestión de Riesgos: </a:t>
            </a:r>
            <a:r>
              <a:rPr lang="es-CO" b="0" dirty="0"/>
              <a:t>Implementar un enfoque proactivo para identificar y gestionar los riesgos asociados con la calidad de la auditoría, asegurando que se tomen medidas adecuadas para mitigar estos riesgos.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03D177-6516-AD17-AB40-151EBDE73230}"/>
              </a:ext>
            </a:extLst>
          </p:cNvPr>
          <p:cNvSpPr txBox="1"/>
          <p:nvPr/>
        </p:nvSpPr>
        <p:spPr>
          <a:xfrm>
            <a:off x="4779264" y="5866135"/>
            <a:ext cx="3913632" cy="85753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indent="0">
              <a:buFont typeface="Wingdings" panose="05000000000000000000" pitchFamily="2" charset="2"/>
              <a:buNone/>
              <a:defRPr sz="1200" b="1" i="0">
                <a:solidFill>
                  <a:srgbClr val="64646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dirty="0"/>
              <a:t>Comunicación Abierta: </a:t>
            </a:r>
            <a:r>
              <a:rPr lang="es-CO" b="0" dirty="0"/>
              <a:t>Fomentar una comunicación abierta y efectiva dentro del equipo y con los clientes, asegurando que se comprendan y aborden las expectativas de calidad.</a:t>
            </a:r>
          </a:p>
        </p:txBody>
      </p:sp>
    </p:spTree>
    <p:extLst>
      <p:ext uri="{BB962C8B-B14F-4D97-AF65-F5344CB8AC3E}">
        <p14:creationId xmlns:p14="http://schemas.microsoft.com/office/powerpoint/2010/main" val="297638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116E8E0-498B-C66F-4997-2654BF3D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72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010A9-C317-F027-C713-C71F7B1E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F89CB-B0CA-51C1-9DA5-7BD95FAD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74" y="1219613"/>
            <a:ext cx="6535899" cy="1325563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Diana Paola Cantor</a:t>
            </a:r>
            <a:endParaRPr lang="es-CO" sz="3600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C6470-6FFA-86C6-A07A-04A59C874F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62586" y="3257601"/>
            <a:ext cx="2104157" cy="718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  <a:latin typeface="Montserrat" panose="00000500000000000000" pitchFamily="50" charset="0"/>
              </a:rPr>
              <a:t>Foto conferencista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BD4162AD-7FE0-869C-8709-7968EC8E404B}"/>
                  </a:ext>
                </a:extLst>
              </p14:cNvPr>
              <p14:cNvContentPartPr/>
              <p14:nvPr/>
            </p14:nvContentPartPr>
            <p14:xfrm>
              <a:off x="2711664" y="2301336"/>
              <a:ext cx="3600" cy="10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BD4162AD-7FE0-869C-8709-7968EC8E40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5544" y="2295216"/>
                <a:ext cx="15840" cy="13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E6A0F80-F8A6-A894-255C-1D0A61505E59}"/>
              </a:ext>
            </a:extLst>
          </p:cNvPr>
          <p:cNvSpPr txBox="1">
            <a:spLocks/>
          </p:cNvSpPr>
          <p:nvPr/>
        </p:nvSpPr>
        <p:spPr>
          <a:xfrm>
            <a:off x="5151274" y="2232342"/>
            <a:ext cx="6459699" cy="174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CO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sz="1400" dirty="0"/>
              <a:t>Contadora Pública, egresada de la Universidad de La Salle, con especialización en Control Interno y Aseguramiento de la Pontificia Universidad Javeriana. Cuento con más de 13 años de experiencia en el ámbito contable, de los cuales 11 han estado enfocados en auditoría externa, aseguramiento y revisoría fiscal en Big </a:t>
            </a:r>
            <a:r>
              <a:rPr lang="es-CO" sz="1400" dirty="0" err="1"/>
              <a:t>Four</a:t>
            </a:r>
            <a:r>
              <a:rPr lang="es-CO" sz="1400" dirty="0"/>
              <a:t>.</a:t>
            </a:r>
          </a:p>
          <a:p>
            <a:r>
              <a:rPr lang="es-CO" sz="1400" dirty="0"/>
              <a:t>He liderado y ejecutado auditorías sustantivas y de control interno bajo los lineamientos de la Ley SOX, incluyendo la revisión de controles, la identificación de riesgos y la definición de estrategias de mitigación. Asimismo, tengo amplia experiencia en la emisión y revisión de estados financieros, cumpliendo con la normativa vigente y la implementación de NIIF plenas (Full IFRS) y reportes al exterior.</a:t>
            </a:r>
          </a:p>
          <a:p>
            <a:r>
              <a:rPr lang="es-CO" sz="1400" dirty="0"/>
              <a:t>Como líder de equipos de auditoría, he coordinado, revisado y entregado informes tanto a clientes como a socios de firma, garantizando la calidad técnica y el cumplimiento de metodologías globales.</a:t>
            </a:r>
          </a:p>
          <a:p>
            <a:r>
              <a:rPr lang="es-CO" sz="1400" dirty="0"/>
              <a:t>Mis conocimientos están respaldados por valores éticos sólidos, entre ellos el respeto, la tolerancia, la responsabilidad, la solidaridad y el liderazgo, principios que guían mi ejercicio profesional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22EA6-97C3-C09B-B4A5-4656A649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73" t="8950" r="-1156" b="9124"/>
          <a:stretch>
            <a:fillRect/>
          </a:stretch>
        </p:blipFill>
        <p:spPr>
          <a:xfrm>
            <a:off x="1818606" y="2301336"/>
            <a:ext cx="2600994" cy="229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21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753B21-FED3-B71D-11C4-18CEF64C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34" y="1135478"/>
            <a:ext cx="10996775" cy="691870"/>
          </a:xfrm>
        </p:spPr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NIA 220 y su importancia en la auditoría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0632D-676A-0BC4-46FB-DCB8A6567939}"/>
              </a:ext>
            </a:extLst>
          </p:cNvPr>
          <p:cNvSpPr txBox="1"/>
          <p:nvPr/>
        </p:nvSpPr>
        <p:spPr>
          <a:xfrm>
            <a:off x="4628276" y="3951925"/>
            <a:ext cx="2787852" cy="127727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buNone/>
            </a:pPr>
            <a:endParaRPr lang="en-US" sz="1100" i="1" dirty="0">
              <a:solidFill>
                <a:srgbClr val="646464"/>
              </a:solidFill>
            </a:endParaRPr>
          </a:p>
          <a:p>
            <a:pPr marL="0" marR="0" algn="ctr">
              <a:buNone/>
            </a:pPr>
            <a:r>
              <a:rPr lang="en-US" sz="1100" i="1" dirty="0">
                <a:solidFill>
                  <a:srgbClr val="646464"/>
                </a:solidFill>
              </a:rPr>
              <a:t>NIGC 1. </a:t>
            </a:r>
            <a:r>
              <a:rPr lang="es-CO" sz="1100" i="1" dirty="0">
                <a:solidFill>
                  <a:srgbClr val="646464"/>
                </a:solidFill>
              </a:rPr>
              <a:t>Gestión de Calidad para firmas que realizan auditorías o revisiones de estados financieros u otros aseguramientos o compromisos de servicios relacionados.</a:t>
            </a:r>
          </a:p>
          <a:p>
            <a:pPr marL="0" marR="0" algn="ctr">
              <a:buNone/>
            </a:pPr>
            <a:endParaRPr lang="es-CO" sz="1100" i="1" dirty="0">
              <a:solidFill>
                <a:srgbClr val="646464"/>
              </a:solidFill>
            </a:endParaRPr>
          </a:p>
        </p:txBody>
      </p:sp>
      <p:sp>
        <p:nvSpPr>
          <p:cNvPr id="6" name="Puzzle2">
            <a:extLst>
              <a:ext uri="{FF2B5EF4-FFF2-40B4-BE49-F238E27FC236}">
                <a16:creationId xmlns:a16="http://schemas.microsoft.com/office/drawing/2014/main" id="{FAA13912-51F8-42B7-CBA3-9B302C77C38D}"/>
              </a:ext>
            </a:extLst>
          </p:cNvPr>
          <p:cNvSpPr>
            <a:spLocks noEditPoints="1" noChangeArrowheads="1"/>
          </p:cNvSpPr>
          <p:nvPr/>
        </p:nvSpPr>
        <p:spPr bwMode="gray">
          <a:xfrm>
            <a:off x="1472887" y="3525786"/>
            <a:ext cx="1850783" cy="1227744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bIns="182880" anchor="ctr" anchorCtr="1"/>
          <a:lstStyle/>
          <a:p>
            <a:r>
              <a:rPr lang="en-GB" altLang="es-CO" sz="1200" dirty="0">
                <a:solidFill>
                  <a:schemeClr val="tx1"/>
                </a:solidFill>
              </a:rPr>
              <a:t>NIGC2</a:t>
            </a:r>
          </a:p>
          <a:p>
            <a:endParaRPr lang="en-GB" altLang="es-CO" sz="1200" dirty="0">
              <a:solidFill>
                <a:schemeClr val="tx1"/>
              </a:solidFill>
            </a:endParaRPr>
          </a:p>
          <a:p>
            <a:endParaRPr lang="en-GB" altLang="es-CO" sz="1200" dirty="0">
              <a:solidFill>
                <a:schemeClr val="tx1"/>
              </a:solidFill>
            </a:endParaRPr>
          </a:p>
        </p:txBody>
      </p:sp>
      <p:sp>
        <p:nvSpPr>
          <p:cNvPr id="7" name="Puzzle4">
            <a:extLst>
              <a:ext uri="{FF2B5EF4-FFF2-40B4-BE49-F238E27FC236}">
                <a16:creationId xmlns:a16="http://schemas.microsoft.com/office/drawing/2014/main" id="{B9678D17-3626-8755-3F92-1B4FD9EA1E37}"/>
              </a:ext>
            </a:extLst>
          </p:cNvPr>
          <p:cNvSpPr>
            <a:spLocks noEditPoints="1" noChangeArrowheads="1"/>
          </p:cNvSpPr>
          <p:nvPr/>
        </p:nvSpPr>
        <p:spPr bwMode="gray">
          <a:xfrm>
            <a:off x="774788" y="3508403"/>
            <a:ext cx="1114271" cy="1569917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bIns="182880" anchor="ctr" anchorCtr="1"/>
          <a:lstStyle/>
          <a:p>
            <a:endParaRPr lang="en-GB" altLang="es-CO" sz="1200" dirty="0"/>
          </a:p>
          <a:p>
            <a:r>
              <a:rPr lang="en-GB" altLang="es-CO" sz="1200" dirty="0"/>
              <a:t>NIGC1</a:t>
            </a:r>
          </a:p>
          <a:p>
            <a:endParaRPr lang="en-GB" altLang="es-CO" sz="1200" dirty="0"/>
          </a:p>
          <a:p>
            <a:endParaRPr lang="en-GB" altLang="es-CO" sz="1200" dirty="0"/>
          </a:p>
          <a:p>
            <a:endParaRPr lang="en-GB" altLang="es-CO" sz="1200" dirty="0"/>
          </a:p>
        </p:txBody>
      </p:sp>
      <p:sp>
        <p:nvSpPr>
          <p:cNvPr id="12" name="Puzzle4">
            <a:extLst>
              <a:ext uri="{FF2B5EF4-FFF2-40B4-BE49-F238E27FC236}">
                <a16:creationId xmlns:a16="http://schemas.microsoft.com/office/drawing/2014/main" id="{58DED0DF-2FD0-DD05-B4FC-0D6E8FDAC36F}"/>
              </a:ext>
            </a:extLst>
          </p:cNvPr>
          <p:cNvSpPr>
            <a:spLocks noEditPoints="1" noChangeArrowheads="1"/>
          </p:cNvSpPr>
          <p:nvPr/>
        </p:nvSpPr>
        <p:spPr bwMode="gray">
          <a:xfrm>
            <a:off x="2907498" y="3525786"/>
            <a:ext cx="1114271" cy="1569917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" rIns="45720" bIns="182880" anchor="ctr" anchorCtr="1"/>
          <a:lstStyle/>
          <a:p>
            <a:endParaRPr lang="en-GB" altLang="es-CO" sz="1200" dirty="0"/>
          </a:p>
          <a:p>
            <a:r>
              <a:rPr lang="en-GB" altLang="es-CO" sz="1200" dirty="0"/>
              <a:t>NIA 220</a:t>
            </a:r>
          </a:p>
          <a:p>
            <a:endParaRPr lang="en-GB" altLang="es-CO" sz="1200" dirty="0"/>
          </a:p>
          <a:p>
            <a:endParaRPr lang="en-GB" altLang="es-CO" sz="1200" dirty="0"/>
          </a:p>
          <a:p>
            <a:endParaRPr lang="en-GB" altLang="es-CO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F1F5A-D607-5B4E-3F20-E71B12FA9949}"/>
              </a:ext>
            </a:extLst>
          </p:cNvPr>
          <p:cNvSpPr/>
          <p:nvPr/>
        </p:nvSpPr>
        <p:spPr>
          <a:xfrm>
            <a:off x="2324290" y="1987031"/>
            <a:ext cx="2162175" cy="691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 de Calidad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2E725-BD90-1B26-D8D6-DDAD926DA789}"/>
              </a:ext>
            </a:extLst>
          </p:cNvPr>
          <p:cNvSpPr/>
          <p:nvPr/>
        </p:nvSpPr>
        <p:spPr>
          <a:xfrm>
            <a:off x="5274180" y="1987031"/>
            <a:ext cx="2162175" cy="69187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Gestión</a:t>
            </a:r>
            <a:r>
              <a:rPr lang="en-US" dirty="0"/>
              <a:t>  de Calidad</a:t>
            </a:r>
            <a:endParaRPr lang="es-CO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0A0EA16-0415-B10A-C187-66599286243E}"/>
              </a:ext>
            </a:extLst>
          </p:cNvPr>
          <p:cNvSpPr/>
          <p:nvPr/>
        </p:nvSpPr>
        <p:spPr>
          <a:xfrm>
            <a:off x="4581318" y="2222041"/>
            <a:ext cx="609600" cy="142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B46EB8A-9C00-9389-63CF-C7A8FDE94463}"/>
              </a:ext>
            </a:extLst>
          </p:cNvPr>
          <p:cNvCxnSpPr>
            <a:cxnSpLocks/>
            <a:stCxn id="16" idx="2"/>
            <a:endCxn id="25" idx="0"/>
          </p:cNvCxnSpPr>
          <p:nvPr/>
        </p:nvCxnSpPr>
        <p:spPr>
          <a:xfrm rot="5400000">
            <a:off x="3968710" y="1103369"/>
            <a:ext cx="811027" cy="396209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72F9B7C-C3BF-69AD-08A4-04B58FABE275}"/>
              </a:ext>
            </a:extLst>
          </p:cNvPr>
          <p:cNvSpPr/>
          <p:nvPr/>
        </p:nvSpPr>
        <p:spPr>
          <a:xfrm>
            <a:off x="578665" y="3489928"/>
            <a:ext cx="3629025" cy="165901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B7A0E3-C9AC-4535-961E-4FE5479C950C}"/>
              </a:ext>
            </a:extLst>
          </p:cNvPr>
          <p:cNvSpPr txBox="1"/>
          <p:nvPr/>
        </p:nvSpPr>
        <p:spPr>
          <a:xfrm>
            <a:off x="7749427" y="3731522"/>
            <a:ext cx="3953082" cy="170816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CO"/>
            </a:defPPr>
            <a:lvl1pPr marR="0" algn="ctr">
              <a:buNone/>
              <a:defRPr sz="1100" i="1">
                <a:solidFill>
                  <a:srgbClr val="646464"/>
                </a:solidFill>
              </a:defRPr>
            </a:lvl1pPr>
          </a:lstStyle>
          <a:p>
            <a:pPr algn="l"/>
            <a:r>
              <a:rPr lang="es-CO" sz="1050" i="0" dirty="0"/>
              <a:t>Compuesto por 8 componentes que operan de manera integrada e interactiva:</a:t>
            </a:r>
          </a:p>
          <a:p>
            <a:pPr algn="l"/>
            <a:r>
              <a:rPr lang="es-CO" sz="1050" i="0" dirty="0"/>
              <a:t>1, Valoración de Riesgos</a:t>
            </a:r>
          </a:p>
          <a:p>
            <a:pPr algn="l"/>
            <a:r>
              <a:rPr lang="es-CO" sz="1050" i="0" dirty="0"/>
              <a:t>2. Gobierno Corporativo y Liderazgo</a:t>
            </a:r>
          </a:p>
          <a:p>
            <a:pPr algn="l"/>
            <a:r>
              <a:rPr lang="es-CO" sz="1050" i="0" dirty="0"/>
              <a:t>3. Requerimiento  de ética Aplicables</a:t>
            </a:r>
          </a:p>
          <a:p>
            <a:pPr marL="228600" indent="-228600" algn="l">
              <a:buAutoNum type="arabicPeriod" startAt="4"/>
            </a:pPr>
            <a:r>
              <a:rPr lang="es-CO" sz="1050" i="0" dirty="0"/>
              <a:t>Aceptación y Continuidad (Cliente y Encargos Específicos)</a:t>
            </a:r>
          </a:p>
          <a:p>
            <a:pPr marL="228600" indent="-228600" algn="l">
              <a:buAutoNum type="arabicPeriod" startAt="4"/>
            </a:pPr>
            <a:r>
              <a:rPr lang="es-CO" sz="1050" i="0" dirty="0"/>
              <a:t>Realización de encargos</a:t>
            </a:r>
          </a:p>
          <a:p>
            <a:pPr marL="228600" indent="-228600" algn="l">
              <a:buAutoNum type="arabicPeriod" startAt="4"/>
            </a:pPr>
            <a:r>
              <a:rPr lang="es-CO" sz="1050" i="0" dirty="0"/>
              <a:t>Recursos</a:t>
            </a:r>
          </a:p>
          <a:p>
            <a:pPr marL="228600" indent="-228600" algn="l">
              <a:buAutoNum type="arabicPeriod" startAt="4"/>
            </a:pPr>
            <a:r>
              <a:rPr lang="es-CO" sz="1050" i="0" dirty="0"/>
              <a:t>Información y Comunicación</a:t>
            </a:r>
          </a:p>
          <a:p>
            <a:pPr marL="228600" indent="-228600" algn="l">
              <a:buAutoNum type="arabicPeriod" startAt="4"/>
            </a:pPr>
            <a:r>
              <a:rPr lang="es-CO" sz="1050" i="0" dirty="0"/>
              <a:t>Proceso de seguimiento y Corrección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73301E-C65D-7264-6E2A-3501002ADCE5}"/>
              </a:ext>
            </a:extLst>
          </p:cNvPr>
          <p:cNvSpPr txBox="1"/>
          <p:nvPr/>
        </p:nvSpPr>
        <p:spPr>
          <a:xfrm>
            <a:off x="4628276" y="5762896"/>
            <a:ext cx="2787852" cy="43088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CO"/>
            </a:defPPr>
            <a:lvl1pPr marR="0" algn="ctr">
              <a:buNone/>
              <a:defRPr sz="1100" i="1">
                <a:solidFill>
                  <a:srgbClr val="646464"/>
                </a:solidFill>
              </a:defRPr>
            </a:lvl1pPr>
          </a:lstStyle>
          <a:p>
            <a:r>
              <a:rPr lang="es-CO" dirty="0"/>
              <a:t>NIGC 2.  Revisiones de Calidad de los Compromisos.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1CC5B0-F72C-6A21-929F-F6E2F2763FF0}"/>
              </a:ext>
            </a:extLst>
          </p:cNvPr>
          <p:cNvSpPr txBox="1"/>
          <p:nvPr/>
        </p:nvSpPr>
        <p:spPr>
          <a:xfrm>
            <a:off x="4905789" y="32975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b="1" dirty="0">
                <a:solidFill>
                  <a:srgbClr val="646464"/>
                </a:solidFill>
              </a:rPr>
              <a:t>Normas Internacionales de </a:t>
            </a:r>
            <a:r>
              <a:rPr lang="en-US" sz="1800" b="1" dirty="0" err="1">
                <a:solidFill>
                  <a:srgbClr val="646464"/>
                </a:solidFill>
              </a:rPr>
              <a:t>Gestión</a:t>
            </a:r>
            <a:r>
              <a:rPr lang="en-US" sz="1800" b="1" dirty="0">
                <a:solidFill>
                  <a:srgbClr val="646464"/>
                </a:solidFill>
              </a:rPr>
              <a:t> de la Calidad  (NIGC)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B97C27-421E-C03F-35C8-CFC911FAA4E7}"/>
              </a:ext>
            </a:extLst>
          </p:cNvPr>
          <p:cNvCxnSpPr>
            <a:stCxn id="2" idx="3"/>
            <a:endCxn id="31" idx="1"/>
          </p:cNvCxnSpPr>
          <p:nvPr/>
        </p:nvCxnSpPr>
        <p:spPr>
          <a:xfrm flipV="1">
            <a:off x="7416128" y="4585602"/>
            <a:ext cx="333299" cy="4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0205695-432F-5127-46B8-CA73A8743C03}"/>
              </a:ext>
            </a:extLst>
          </p:cNvPr>
          <p:cNvSpPr txBox="1"/>
          <p:nvPr/>
        </p:nvSpPr>
        <p:spPr>
          <a:xfrm>
            <a:off x="7749841" y="5689799"/>
            <a:ext cx="3953082" cy="57708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CO"/>
            </a:defPPr>
            <a:lvl1pPr marR="0">
              <a:buNone/>
              <a:defRPr sz="1050" i="0">
                <a:solidFill>
                  <a:srgbClr val="646464"/>
                </a:solidFill>
              </a:defRPr>
            </a:lvl1pPr>
          </a:lstStyle>
          <a:p>
            <a:r>
              <a:rPr lang="es-CO" dirty="0"/>
              <a:t>Gestionar su calidad de manera efectiva, mejorando sus procesos y aumentando la satisfacción del cliente a través de un enfoque sistemático y continuo en la mejora de la calidad.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65C1D8-5AD2-A995-43E5-8BABA8E19F2B}"/>
              </a:ext>
            </a:extLst>
          </p:cNvPr>
          <p:cNvCxnSpPr>
            <a:cxnSpLocks/>
            <a:stCxn id="34" idx="3"/>
            <a:endCxn id="43" idx="1"/>
          </p:cNvCxnSpPr>
          <p:nvPr/>
        </p:nvCxnSpPr>
        <p:spPr>
          <a:xfrm>
            <a:off x="7416128" y="5978340"/>
            <a:ext cx="3337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A9B5F366-2402-98FA-0501-F5247B14607D}"/>
              </a:ext>
            </a:extLst>
          </p:cNvPr>
          <p:cNvCxnSpPr>
            <a:stCxn id="7" idx="2"/>
            <a:endCxn id="12" idx="2"/>
          </p:cNvCxnSpPr>
          <p:nvPr/>
        </p:nvCxnSpPr>
        <p:spPr>
          <a:xfrm>
            <a:off x="1368034" y="5078320"/>
            <a:ext cx="2132710" cy="17383"/>
          </a:xfrm>
          <a:prstGeom prst="bentConnector5">
            <a:avLst>
              <a:gd name="adj1" fmla="val 206"/>
              <a:gd name="adj2" fmla="val 1415078"/>
              <a:gd name="adj3" fmla="val 100447"/>
            </a:avLst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9A75A6D-C456-85F8-258B-CBB3B139E0E4}"/>
              </a:ext>
            </a:extLst>
          </p:cNvPr>
          <p:cNvCxnSpPr>
            <a:cxnSpLocks/>
          </p:cNvCxnSpPr>
          <p:nvPr/>
        </p:nvCxnSpPr>
        <p:spPr>
          <a:xfrm>
            <a:off x="6022202" y="3629975"/>
            <a:ext cx="0" cy="321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C6DB7F-5BCD-532F-A4A8-A1015593AD91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6022202" y="5229198"/>
            <a:ext cx="0" cy="533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41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B8650-EB3D-4D34-4922-E50900D96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01E72F-66B0-AAC3-82E7-DD00936FA6E9}"/>
              </a:ext>
            </a:extLst>
          </p:cNvPr>
          <p:cNvSpPr txBox="1"/>
          <p:nvPr/>
        </p:nvSpPr>
        <p:spPr>
          <a:xfrm>
            <a:off x="1700212" y="1839887"/>
            <a:ext cx="8467725" cy="3319746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marL="285750" indent="-285750">
              <a:buFont typeface="Wingdings" panose="05000000000000000000" pitchFamily="2" charset="2"/>
              <a:buChar char="ü"/>
              <a:defRPr sz="1200">
                <a:solidFill>
                  <a:srgbClr val="646464"/>
                </a:solidFill>
              </a:defRPr>
            </a:lvl1pPr>
          </a:lstStyle>
          <a:p>
            <a:r>
              <a:rPr lang="es-CO" sz="1600" u="sng" dirty="0"/>
              <a:t>Firma de auditoría: </a:t>
            </a:r>
            <a:r>
              <a:rPr lang="es-CO" sz="1600" dirty="0"/>
              <a:t>un profesional ejerciente individual, una sociedad o corporación o cualquier otra entidad de profesionales de la contabilidad o su equivalente en el sector público. </a:t>
            </a:r>
          </a:p>
          <a:p>
            <a:endParaRPr lang="es-CO" sz="1600" dirty="0"/>
          </a:p>
          <a:p>
            <a:r>
              <a:rPr lang="es-CO" sz="1600" u="sng" dirty="0"/>
              <a:t>Respuesta (en relación con un sistema de gestión de la calidad): </a:t>
            </a:r>
            <a:r>
              <a:rPr lang="es-CO" sz="1600" dirty="0"/>
              <a:t>políticas o procedimientos diseñados e implementados por la firma de auditoría para abordar uno o más riesgos de calidad valorados: </a:t>
            </a:r>
          </a:p>
          <a:p>
            <a:pPr marL="0" indent="0">
              <a:buNone/>
            </a:pPr>
            <a:r>
              <a:rPr lang="es-CO" sz="1600" dirty="0"/>
              <a:t>	</a:t>
            </a:r>
          </a:p>
          <a:p>
            <a:pPr marL="0" indent="0">
              <a:buNone/>
            </a:pPr>
            <a:r>
              <a:rPr lang="es-CO" sz="1600" dirty="0"/>
              <a:t>	(i) Las políticas son declaraciones de lo que debe o no debe hacerse para abordar un 	riesgo o riesgos de calidad. Dichas declaraciones pueden documentarse, expresarse 	explícitamente en comunicaciones o estar implícitas en acciones y decisiones. </a:t>
            </a:r>
          </a:p>
          <a:p>
            <a:pPr marL="0" indent="0">
              <a:buNone/>
            </a:pPr>
            <a:endParaRPr lang="es-CO" sz="1600" dirty="0"/>
          </a:p>
          <a:p>
            <a:pPr marL="0" indent="0">
              <a:buNone/>
            </a:pPr>
            <a:r>
              <a:rPr lang="es-CO" sz="1600" dirty="0"/>
              <a:t>	(</a:t>
            </a:r>
            <a:r>
              <a:rPr lang="es-CO" sz="1600" dirty="0" err="1"/>
              <a:t>ii</a:t>
            </a:r>
            <a:r>
              <a:rPr lang="es-CO" sz="1600" dirty="0"/>
              <a:t>) Los procedimientos son acciones para implementar políticas. </a:t>
            </a:r>
          </a:p>
        </p:txBody>
      </p:sp>
    </p:spTree>
    <p:extLst>
      <p:ext uri="{BB962C8B-B14F-4D97-AF65-F5344CB8AC3E}">
        <p14:creationId xmlns:p14="http://schemas.microsoft.com/office/powerpoint/2010/main" val="260102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11987-CBA5-29D9-C919-1BEBBA5B8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3913AA-FDE7-6E44-95D0-F84934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571691"/>
            <a:ext cx="11229975" cy="447610"/>
          </a:xfrm>
        </p:spPr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Alcance</a:t>
            </a:r>
            <a:br>
              <a:rPr lang="es-CO" dirty="0">
                <a:solidFill>
                  <a:srgbClr val="002060"/>
                </a:solidFill>
              </a:rPr>
            </a:b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FC50F3-7C0D-6ABB-B7E2-0923420BFC6E}"/>
              </a:ext>
            </a:extLst>
          </p:cNvPr>
          <p:cNvSpPr txBox="1"/>
          <p:nvPr/>
        </p:nvSpPr>
        <p:spPr>
          <a:xfrm>
            <a:off x="1681467" y="2035673"/>
            <a:ext cx="567129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CO"/>
            </a:defPPr>
            <a:lvl1pPr marR="0" algn="ctr">
              <a:buNone/>
              <a:defRPr sz="1100" i="1">
                <a:solidFill>
                  <a:srgbClr val="646464"/>
                </a:solidFill>
              </a:defRPr>
            </a:lvl1pPr>
          </a:lstStyle>
          <a:p>
            <a:pPr algn="l"/>
            <a:r>
              <a:rPr lang="es-CO" sz="1800" i="0" dirty="0"/>
              <a:t>Responsabilidades del Auditor respecto a: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23540-2197-22D1-122F-C9C3AF84493F}"/>
              </a:ext>
            </a:extLst>
          </p:cNvPr>
          <p:cNvSpPr txBox="1"/>
          <p:nvPr/>
        </p:nvSpPr>
        <p:spPr>
          <a:xfrm>
            <a:off x="1681467" y="2587766"/>
            <a:ext cx="3862084" cy="332398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CO"/>
            </a:defPPr>
            <a:lvl1pPr marR="0" algn="ctr">
              <a:buNone/>
              <a:defRPr sz="1100" i="1">
                <a:solidFill>
                  <a:srgbClr val="646464"/>
                </a:solidFill>
              </a:defRPr>
            </a:lvl1pPr>
          </a:lstStyle>
          <a:p>
            <a:r>
              <a:rPr lang="es-CO" sz="1400" i="0" dirty="0"/>
              <a:t>GESTION DE LA  CALIDAD DE LOS ESTADOS FINANCIEROS.</a:t>
            </a:r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  <a:p>
            <a:endParaRPr lang="es-CO" sz="1400" i="0" dirty="0"/>
          </a:p>
        </p:txBody>
      </p:sp>
      <p:pic>
        <p:nvPicPr>
          <p:cNvPr id="5" name="Picture 2" descr="Auditores en el ámbito del Sector Público | Audiwork">
            <a:extLst>
              <a:ext uri="{FF2B5EF4-FFF2-40B4-BE49-F238E27FC236}">
                <a16:creationId xmlns:a16="http://schemas.microsoft.com/office/drawing/2014/main" id="{8D2B7919-1E8D-BDC7-1D69-273F5088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2" y="3286191"/>
            <a:ext cx="2782499" cy="19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70F6CD25-1814-E30E-6F29-50C59872A0D3}"/>
              </a:ext>
            </a:extLst>
          </p:cNvPr>
          <p:cNvSpPr/>
          <p:nvPr/>
        </p:nvSpPr>
        <p:spPr>
          <a:xfrm>
            <a:off x="6505575" y="2587765"/>
            <a:ext cx="4166883" cy="1019175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y… la </a:t>
            </a:r>
            <a:r>
              <a:rPr lang="en-US" dirty="0" err="1"/>
              <a:t>responsabilidad</a:t>
            </a:r>
            <a:r>
              <a:rPr lang="en-US" dirty="0"/>
              <a:t> del Socio a cargo  de la </a:t>
            </a:r>
            <a:r>
              <a:rPr lang="en-US" dirty="0" err="1"/>
              <a:t>Auditoría</a:t>
            </a:r>
            <a:endParaRPr lang="es-CO" dirty="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6A730CDE-850B-0E45-7D70-BCDF51110BB0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 flipV="1">
            <a:off x="5543551" y="3097353"/>
            <a:ext cx="962024" cy="1152407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5BFCFC9-46BB-F173-64DA-2F9D04FE8DF3}"/>
              </a:ext>
            </a:extLst>
          </p:cNvPr>
          <p:cNvSpPr/>
          <p:nvPr/>
        </p:nvSpPr>
        <p:spPr>
          <a:xfrm>
            <a:off x="6691311" y="3659202"/>
            <a:ext cx="2438400" cy="6536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Nia 200. Req. </a:t>
            </a:r>
            <a:r>
              <a:rPr lang="en-US" sz="1200" dirty="0" err="1"/>
              <a:t>relacionados</a:t>
            </a:r>
            <a:r>
              <a:rPr lang="en-US" sz="1200" dirty="0"/>
              <a:t> con </a:t>
            </a:r>
            <a:r>
              <a:rPr lang="en-US" sz="1200" dirty="0" err="1"/>
              <a:t>Independencia</a:t>
            </a:r>
            <a:endParaRPr lang="es-CO" sz="1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2A04BF-70AC-C65E-8CE8-ADF6E02897DD}"/>
              </a:ext>
            </a:extLst>
          </p:cNvPr>
          <p:cNvSpPr/>
          <p:nvPr/>
        </p:nvSpPr>
        <p:spPr>
          <a:xfrm>
            <a:off x="7910511" y="4429185"/>
            <a:ext cx="2609851" cy="784144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Equipo personas que </a:t>
            </a:r>
            <a:r>
              <a:rPr lang="en-US" sz="1100" dirty="0" err="1"/>
              <a:t>participen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el</a:t>
            </a:r>
            <a:r>
              <a:rPr lang="en-US" sz="1100" dirty="0"/>
              <a:t> </a:t>
            </a:r>
            <a:r>
              <a:rPr lang="en-US" sz="1100" dirty="0" err="1"/>
              <a:t>proceso</a:t>
            </a:r>
            <a:r>
              <a:rPr lang="en-US" sz="1100" dirty="0"/>
              <a:t> y </a:t>
            </a:r>
            <a:r>
              <a:rPr lang="en-US" sz="1100" dirty="0" err="1"/>
              <a:t>Auditorías</a:t>
            </a:r>
            <a:r>
              <a:rPr lang="en-US" sz="1100" dirty="0"/>
              <a:t> de </a:t>
            </a:r>
            <a:r>
              <a:rPr lang="en-US" sz="1100" dirty="0" err="1"/>
              <a:t>grupo</a:t>
            </a:r>
            <a:r>
              <a:rPr lang="en-US" sz="1100" dirty="0"/>
              <a:t> (NIA 600)</a:t>
            </a:r>
            <a:endParaRPr lang="es-CO" sz="11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1D1061-3E46-83B1-39A3-AAA28B56B8DB}"/>
              </a:ext>
            </a:extLst>
          </p:cNvPr>
          <p:cNvSpPr/>
          <p:nvPr/>
        </p:nvSpPr>
        <p:spPr>
          <a:xfrm>
            <a:off x="9541665" y="5217658"/>
            <a:ext cx="2462214" cy="69409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Procedimientos</a:t>
            </a:r>
            <a:r>
              <a:rPr lang="en-US" sz="1200" dirty="0"/>
              <a:t> de </a:t>
            </a:r>
            <a:r>
              <a:rPr lang="en-US" sz="1200" dirty="0" err="1"/>
              <a:t>auditoría</a:t>
            </a:r>
            <a:r>
              <a:rPr lang="en-US" sz="1200" dirty="0"/>
              <a:t> NIA 520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25016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A7E32-D792-406D-A419-122266337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396B7C0-1667-E0A7-DFB7-ACD90F38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009426"/>
            <a:ext cx="11229975" cy="1325563"/>
          </a:xfrm>
        </p:spPr>
        <p:txBody>
          <a:bodyPr/>
          <a:lstStyle/>
          <a:p>
            <a:r>
              <a:rPr lang="es-CO" sz="3200" dirty="0">
                <a:solidFill>
                  <a:srgbClr val="002060"/>
                </a:solidFill>
              </a:rPr>
              <a:t>Gestion de Calidad de la Firma y la Función del Equipo de Auditoría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B84E0-899E-E1B9-42C4-BDB53591A3FA}"/>
              </a:ext>
            </a:extLst>
          </p:cNvPr>
          <p:cNvSpPr txBox="1"/>
          <p:nvPr/>
        </p:nvSpPr>
        <p:spPr>
          <a:xfrm>
            <a:off x="1295400" y="2913102"/>
            <a:ext cx="3829050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400" i="1" dirty="0">
                <a:solidFill>
                  <a:srgbClr val="646464"/>
                </a:solidFill>
              </a:rPr>
              <a:t>NIGC 1: </a:t>
            </a:r>
            <a:r>
              <a:rPr lang="en-US" sz="1400" i="1" dirty="0" err="1">
                <a:solidFill>
                  <a:srgbClr val="646464"/>
                </a:solidFill>
              </a:rPr>
              <a:t>Objetivo</a:t>
            </a:r>
            <a:r>
              <a:rPr lang="en-US" sz="1400" i="1" dirty="0">
                <a:solidFill>
                  <a:srgbClr val="646464"/>
                </a:solidFill>
              </a:rPr>
              <a:t> de la </a:t>
            </a:r>
            <a:r>
              <a:rPr lang="en-US" sz="1400" i="1" dirty="0" err="1">
                <a:solidFill>
                  <a:srgbClr val="646464"/>
                </a:solidFill>
              </a:rPr>
              <a:t>firma</a:t>
            </a:r>
            <a:r>
              <a:rPr lang="en-US" sz="1400" i="1" dirty="0">
                <a:solidFill>
                  <a:srgbClr val="646464"/>
                </a:solidFill>
              </a:rPr>
              <a:t> de </a:t>
            </a:r>
            <a:r>
              <a:rPr lang="en-US" sz="1400" i="1" dirty="0" err="1">
                <a:solidFill>
                  <a:srgbClr val="646464"/>
                </a:solidFill>
              </a:rPr>
              <a:t>Auditoría</a:t>
            </a:r>
            <a:r>
              <a:rPr lang="en-US" sz="1400" i="1" dirty="0">
                <a:solidFill>
                  <a:srgbClr val="646464"/>
                </a:solidFill>
              </a:rPr>
              <a:t>  es:</a:t>
            </a:r>
          </a:p>
          <a:p>
            <a:pPr marL="0" marR="0">
              <a:buNone/>
            </a:pPr>
            <a:endParaRPr lang="en-US" sz="1400" i="1" dirty="0">
              <a:solidFill>
                <a:srgbClr val="646464"/>
              </a:solidFill>
            </a:endParaRPr>
          </a:p>
          <a:p>
            <a:pPr marL="171450" marR="0" indent="-171450">
              <a:buFont typeface="Wingdings" panose="05000000000000000000" pitchFamily="2" charset="2"/>
              <a:buChar char="ü"/>
            </a:pPr>
            <a:r>
              <a:rPr lang="en-US" sz="1400" i="1" dirty="0" err="1">
                <a:solidFill>
                  <a:srgbClr val="646464"/>
                </a:solidFill>
              </a:rPr>
              <a:t>Diseñar</a:t>
            </a:r>
            <a:r>
              <a:rPr lang="en-US" sz="1400" i="1" dirty="0">
                <a:solidFill>
                  <a:srgbClr val="646464"/>
                </a:solidFill>
              </a:rPr>
              <a:t> </a:t>
            </a:r>
          </a:p>
          <a:p>
            <a:pPr marL="171450" marR="0" indent="-171450">
              <a:buFont typeface="Wingdings" panose="05000000000000000000" pitchFamily="2" charset="2"/>
              <a:buChar char="ü"/>
            </a:pPr>
            <a:r>
              <a:rPr lang="en-US" sz="1400" i="1" dirty="0" err="1">
                <a:solidFill>
                  <a:srgbClr val="646464"/>
                </a:solidFill>
              </a:rPr>
              <a:t>Implementar</a:t>
            </a:r>
            <a:r>
              <a:rPr lang="en-US" sz="1400" i="1" dirty="0">
                <a:solidFill>
                  <a:srgbClr val="646464"/>
                </a:solidFill>
              </a:rPr>
              <a:t> </a:t>
            </a:r>
          </a:p>
          <a:p>
            <a:pPr marL="171450" marR="0" indent="-171450">
              <a:buFont typeface="Wingdings" panose="05000000000000000000" pitchFamily="2" charset="2"/>
              <a:buChar char="ü"/>
            </a:pPr>
            <a:r>
              <a:rPr lang="en-US" sz="1400" i="1" dirty="0" err="1">
                <a:solidFill>
                  <a:srgbClr val="646464"/>
                </a:solidFill>
              </a:rPr>
              <a:t>Operar</a:t>
            </a:r>
            <a:r>
              <a:rPr lang="en-US" sz="1400" i="1" dirty="0">
                <a:solidFill>
                  <a:srgbClr val="646464"/>
                </a:solidFill>
              </a:rPr>
              <a:t> </a:t>
            </a:r>
          </a:p>
          <a:p>
            <a:pPr marR="0"/>
            <a:r>
              <a:rPr lang="en-US" sz="1400" i="1" dirty="0">
                <a:solidFill>
                  <a:srgbClr val="646464"/>
                </a:solidFill>
              </a:rPr>
              <a:t> </a:t>
            </a:r>
            <a:endParaRPr lang="es-CO" sz="1400" i="1" dirty="0">
              <a:solidFill>
                <a:srgbClr val="646464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16FE209-3972-AD6A-A5D1-E2E19DA9EE1A}"/>
              </a:ext>
            </a:extLst>
          </p:cNvPr>
          <p:cNvSpPr/>
          <p:nvPr/>
        </p:nvSpPr>
        <p:spPr>
          <a:xfrm>
            <a:off x="6905627" y="2733675"/>
            <a:ext cx="3667123" cy="2619375"/>
          </a:xfrm>
          <a:prstGeom prst="wedgeEllipseCallout">
            <a:avLst>
              <a:gd name="adj1" fmla="val -91904"/>
              <a:gd name="adj2" fmla="val -1568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 </a:t>
            </a:r>
            <a:r>
              <a:rPr lang="en-US" sz="1200" dirty="0" err="1"/>
              <a:t>así</a:t>
            </a:r>
            <a:r>
              <a:rPr lang="en-US" sz="1200" dirty="0"/>
              <a:t> </a:t>
            </a:r>
            <a:r>
              <a:rPr lang="en-US" sz="1200" dirty="0" err="1"/>
              <a:t>proporcionar</a:t>
            </a:r>
            <a:r>
              <a:rPr lang="en-US" sz="1200" dirty="0"/>
              <a:t> un </a:t>
            </a:r>
            <a:r>
              <a:rPr lang="en-US" sz="1200" dirty="0" err="1"/>
              <a:t>Aseguramiento</a:t>
            </a:r>
            <a:r>
              <a:rPr lang="en-US" sz="1200" dirty="0"/>
              <a:t>  </a:t>
            </a:r>
            <a:r>
              <a:rPr lang="en-US" sz="1200" dirty="0" err="1"/>
              <a:t>Razonable</a:t>
            </a:r>
            <a:r>
              <a:rPr lang="en-US" sz="1200" dirty="0"/>
              <a:t> de que :</a:t>
            </a:r>
          </a:p>
          <a:p>
            <a:pPr algn="ctr"/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La </a:t>
            </a:r>
            <a:r>
              <a:rPr lang="en-US" sz="1200" dirty="0" err="1"/>
              <a:t>firma</a:t>
            </a:r>
            <a:r>
              <a:rPr lang="en-US" sz="1200" dirty="0"/>
              <a:t> y </a:t>
            </a:r>
            <a:r>
              <a:rPr lang="en-US" sz="1200" dirty="0" err="1"/>
              <a:t>su</a:t>
            </a:r>
            <a:r>
              <a:rPr lang="en-US" sz="1200" dirty="0"/>
              <a:t> personal  </a:t>
            </a:r>
            <a:r>
              <a:rPr lang="en-US" sz="1200" dirty="0" err="1"/>
              <a:t>cumple</a:t>
            </a:r>
            <a:r>
              <a:rPr lang="en-US" sz="1200" dirty="0"/>
              <a:t> con las </a:t>
            </a:r>
            <a:r>
              <a:rPr lang="en-US" sz="1200" dirty="0" err="1"/>
              <a:t>normas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2. Los Informes </a:t>
            </a:r>
            <a:r>
              <a:rPr lang="en-US" sz="1200" dirty="0" err="1"/>
              <a:t>emitidos</a:t>
            </a:r>
            <a:r>
              <a:rPr lang="en-US" sz="1200" dirty="0"/>
              <a:t> son </a:t>
            </a:r>
            <a:r>
              <a:rPr lang="en-US" sz="1200" dirty="0" err="1"/>
              <a:t>adecuados</a:t>
            </a:r>
            <a:r>
              <a:rPr lang="en-US" sz="1200" dirty="0"/>
              <a:t> a las </a:t>
            </a:r>
            <a:r>
              <a:rPr lang="en-US" sz="1200" dirty="0" err="1"/>
              <a:t>circunstancias</a:t>
            </a:r>
            <a:r>
              <a:rPr lang="en-US" sz="1200" dirty="0"/>
              <a:t>.</a:t>
            </a:r>
            <a:endParaRPr lang="es-CO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95780-7D5A-16C1-83F6-520AA069271F}"/>
              </a:ext>
            </a:extLst>
          </p:cNvPr>
          <p:cNvSpPr txBox="1"/>
          <p:nvPr/>
        </p:nvSpPr>
        <p:spPr>
          <a:xfrm>
            <a:off x="2756593" y="3295650"/>
            <a:ext cx="2610749" cy="83099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s-CO" sz="1200" i="1" dirty="0">
                <a:solidFill>
                  <a:srgbClr val="646464"/>
                </a:solidFill>
              </a:rPr>
              <a:t>Para gestionar la Calidad </a:t>
            </a:r>
          </a:p>
          <a:p>
            <a:pPr marL="0" marR="0" algn="ctr">
              <a:buNone/>
            </a:pPr>
            <a:r>
              <a:rPr lang="es-CO" sz="1200" i="1" dirty="0">
                <a:solidFill>
                  <a:srgbClr val="646464"/>
                </a:solidFill>
              </a:rPr>
              <a:t>que se verá refleja en los   Estados financieros o Encargos de Aseguramiento Relacionados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4FB40-EA61-951E-F1FD-2E8EA76C671E}"/>
              </a:ext>
            </a:extLst>
          </p:cNvPr>
          <p:cNvSpPr txBox="1"/>
          <p:nvPr/>
        </p:nvSpPr>
        <p:spPr>
          <a:xfrm>
            <a:off x="1091070" y="4612427"/>
            <a:ext cx="441438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1200" b="1" i="1" dirty="0">
                <a:solidFill>
                  <a:srgbClr val="646464"/>
                </a:solidFill>
              </a:rPr>
              <a:t>¡E</a:t>
            </a:r>
            <a:r>
              <a:rPr lang="es-CO" sz="1200" b="1" i="1" dirty="0">
                <a:solidFill>
                  <a:srgbClr val="646464"/>
                </a:solidFill>
              </a:rPr>
              <a:t>n el caso  de que por regulación no se incluyan esta norma, se debe garantizar que las aplicable sean igual o más exigente a lo aquí establecido, e imponen obligaciones para alcanzar el mismo objetivo!</a:t>
            </a:r>
          </a:p>
        </p:txBody>
      </p:sp>
    </p:spTree>
    <p:extLst>
      <p:ext uri="{BB962C8B-B14F-4D97-AF65-F5344CB8AC3E}">
        <p14:creationId xmlns:p14="http://schemas.microsoft.com/office/powerpoint/2010/main" val="220766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47AFE-128E-972D-05C3-67515C8D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162BE2-6CC8-4D3C-D0F0-B1DAB807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392368"/>
            <a:ext cx="4291013" cy="1325563"/>
          </a:xfrm>
        </p:spPr>
        <p:txBody>
          <a:bodyPr/>
          <a:lstStyle/>
          <a:p>
            <a:r>
              <a:rPr lang="es-CO" sz="1600" noProof="0" dirty="0">
                <a:solidFill>
                  <a:srgbClr val="002060"/>
                </a:solidFill>
              </a:rPr>
              <a:t>Como se definen las  responsabilidades equipo de Auditoría</a:t>
            </a:r>
            <a:br>
              <a:rPr lang="es-CO" sz="1600" noProof="0" dirty="0">
                <a:solidFill>
                  <a:srgbClr val="002060"/>
                </a:solidFill>
              </a:rPr>
            </a:br>
            <a:endParaRPr lang="es-CO" sz="1600" noProof="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E1DF1-F947-AA7F-B5FF-EAC657AD94CE}"/>
              </a:ext>
            </a:extLst>
          </p:cNvPr>
          <p:cNvSpPr txBox="1"/>
          <p:nvPr/>
        </p:nvSpPr>
        <p:spPr>
          <a:xfrm>
            <a:off x="1070132" y="2679492"/>
            <a:ext cx="3931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buFont typeface="Wingdings" panose="05000000000000000000" pitchFamily="2" charset="2"/>
              <a:buChar char="ü"/>
            </a:pPr>
            <a:r>
              <a:rPr lang="es-CO" sz="1400" noProof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 acuerdo a las políticas implementadas por </a:t>
            </a:r>
            <a:r>
              <a:rPr lang="es-CO" sz="1400" noProof="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  firma.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55338-9C75-C7E0-FDB7-A01DD8CE4E15}"/>
              </a:ext>
            </a:extLst>
          </p:cNvPr>
          <p:cNvSpPr txBox="1"/>
          <p:nvPr/>
        </p:nvSpPr>
        <p:spPr>
          <a:xfrm>
            <a:off x="1070132" y="3429000"/>
            <a:ext cx="36447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buFont typeface="Wingdings" panose="05000000000000000000" pitchFamily="2" charset="2"/>
              <a:buChar char="ü"/>
            </a:pPr>
            <a:r>
              <a:rPr lang="es-CO" sz="1400" noProof="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Del alcance determinado en el contrato con cliente (Alcance y circunstancias específicas del  encargo de Auditoría)</a:t>
            </a:r>
          </a:p>
        </p:txBody>
      </p:sp>
      <p:pic>
        <p:nvPicPr>
          <p:cNvPr id="3074" name="Picture 2" descr="5.200+ Auditor Interno Fotografías de stock, fotos e imágenes libres de  derechos - iStock">
            <a:extLst>
              <a:ext uri="{FF2B5EF4-FFF2-40B4-BE49-F238E27FC236}">
                <a16:creationId xmlns:a16="http://schemas.microsoft.com/office/drawing/2014/main" id="{B941EFB8-7E24-8C63-60A9-496E085C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4469746"/>
            <a:ext cx="1331766" cy="9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ómo realizar una auditoría de inventarios | Effio">
            <a:extLst>
              <a:ext uri="{FF2B5EF4-FFF2-40B4-BE49-F238E27FC236}">
                <a16:creationId xmlns:a16="http://schemas.microsoft.com/office/drawing/2014/main" id="{E74B5A15-D329-6E27-F95D-37297B77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03" y="4469745"/>
            <a:ext cx="1568462" cy="9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CA5A8D-E0F9-D41D-EB76-F0CC7B27CEF6}"/>
              </a:ext>
            </a:extLst>
          </p:cNvPr>
          <p:cNvSpPr/>
          <p:nvPr/>
        </p:nvSpPr>
        <p:spPr>
          <a:xfrm>
            <a:off x="962025" y="1390715"/>
            <a:ext cx="4210050" cy="46100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C342FF46-37D8-ABAA-41D3-589E2D231415}"/>
              </a:ext>
            </a:extLst>
          </p:cNvPr>
          <p:cNvSpPr txBox="1">
            <a:spLocks/>
          </p:cNvSpPr>
          <p:nvPr/>
        </p:nvSpPr>
        <p:spPr>
          <a:xfrm>
            <a:off x="6219825" y="2278320"/>
            <a:ext cx="4291013" cy="1325563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CO" sz="1600" dirty="0">
                <a:solidFill>
                  <a:srgbClr val="002060"/>
                </a:solidFill>
              </a:rPr>
              <a:t>¿</a:t>
            </a:r>
            <a:r>
              <a:rPr lang="es-CO" sz="1600" noProof="0" dirty="0">
                <a:solidFill>
                  <a:srgbClr val="002060"/>
                </a:solidFill>
              </a:rPr>
              <a:t>Que sucede cuando las políticas y procedimientos son insuficientes / ineficaces?</a:t>
            </a:r>
            <a:br>
              <a:rPr lang="es-CO" sz="1600" noProof="0" dirty="0">
                <a:solidFill>
                  <a:srgbClr val="002060"/>
                </a:solidFill>
              </a:rPr>
            </a:br>
            <a:endParaRPr lang="es-CO" sz="1600" noProof="0" dirty="0">
              <a:solidFill>
                <a:srgbClr val="002060"/>
              </a:solidFill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2B69DA18-74C6-E6A1-74BE-EC2B9469B2B1}"/>
              </a:ext>
            </a:extLst>
          </p:cNvPr>
          <p:cNvSpPr txBox="1">
            <a:spLocks/>
          </p:cNvSpPr>
          <p:nvPr/>
        </p:nvSpPr>
        <p:spPr>
          <a:xfrm>
            <a:off x="6219825" y="3815239"/>
            <a:ext cx="4291013" cy="1325563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CO" sz="1600" noProof="0" dirty="0">
                <a:solidFill>
                  <a:srgbClr val="002060"/>
                </a:solidFill>
              </a:rPr>
              <a:t>¿De quién es la Responsabilidad de tomar acción?</a:t>
            </a:r>
          </a:p>
        </p:txBody>
      </p:sp>
    </p:spTree>
    <p:extLst>
      <p:ext uri="{BB962C8B-B14F-4D97-AF65-F5344CB8AC3E}">
        <p14:creationId xmlns:p14="http://schemas.microsoft.com/office/powerpoint/2010/main" val="55610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8660C-FD6B-A4FB-ED56-AAA9F55A9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4AD0691-3851-FB17-D5F3-64022427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357025"/>
            <a:ext cx="11229975" cy="818123"/>
          </a:xfrm>
        </p:spPr>
        <p:txBody>
          <a:bodyPr/>
          <a:lstStyle/>
          <a:p>
            <a:r>
              <a:rPr lang="es-CO" noProof="0" dirty="0">
                <a:solidFill>
                  <a:srgbClr val="002060"/>
                </a:solidFill>
              </a:rPr>
              <a:t>Principales responsabilidades del socio</a:t>
            </a:r>
            <a:br>
              <a:rPr lang="es-CO" noProof="0" dirty="0">
                <a:solidFill>
                  <a:srgbClr val="002060"/>
                </a:solidFill>
              </a:rPr>
            </a:br>
            <a:endParaRPr lang="es-CO" noProof="0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0B1D91-AB9E-6416-2266-8791DE38CC4E}"/>
              </a:ext>
            </a:extLst>
          </p:cNvPr>
          <p:cNvGrpSpPr/>
          <p:nvPr/>
        </p:nvGrpSpPr>
        <p:grpSpPr>
          <a:xfrm>
            <a:off x="2804184" y="4904067"/>
            <a:ext cx="4491966" cy="569734"/>
            <a:chOff x="5455860" y="4978205"/>
            <a:chExt cx="3230940" cy="531915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215E5CA-57D1-75ED-A115-E4505A009A98}"/>
                </a:ext>
              </a:extLst>
            </p:cNvPr>
            <p:cNvSpPr/>
            <p:nvPr/>
          </p:nvSpPr>
          <p:spPr>
            <a:xfrm>
              <a:off x="5720862" y="4978205"/>
              <a:ext cx="2696307" cy="70338"/>
            </a:xfrm>
            <a:custGeom>
              <a:avLst/>
              <a:gdLst>
                <a:gd name="connsiteX0" fmla="*/ 0 w 2696307"/>
                <a:gd name="connsiteY0" fmla="*/ 58615 h 70338"/>
                <a:gd name="connsiteX1" fmla="*/ 152400 w 2696307"/>
                <a:gd name="connsiteY1" fmla="*/ 0 h 70338"/>
                <a:gd name="connsiteX2" fmla="*/ 2543907 w 2696307"/>
                <a:gd name="connsiteY2" fmla="*/ 0 h 70338"/>
                <a:gd name="connsiteX3" fmla="*/ 2696307 w 2696307"/>
                <a:gd name="connsiteY3" fmla="*/ 58615 h 70338"/>
                <a:gd name="connsiteX4" fmla="*/ 93784 w 2696307"/>
                <a:gd name="connsiteY4" fmla="*/ 70338 h 7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307" h="70338">
                  <a:moveTo>
                    <a:pt x="0" y="58615"/>
                  </a:moveTo>
                  <a:lnTo>
                    <a:pt x="152400" y="0"/>
                  </a:lnTo>
                  <a:lnTo>
                    <a:pt x="2543907" y="0"/>
                  </a:lnTo>
                  <a:lnTo>
                    <a:pt x="2696307" y="58615"/>
                  </a:lnTo>
                  <a:lnTo>
                    <a:pt x="93784" y="70338"/>
                  </a:lnTo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noProof="0" dirty="0"/>
            </a:p>
          </p:txBody>
        </p:sp>
        <p:sp>
          <p:nvSpPr>
            <p:cNvPr id="7" name="Isosceles Triangle 7">
              <a:extLst>
                <a:ext uri="{FF2B5EF4-FFF2-40B4-BE49-F238E27FC236}">
                  <a16:creationId xmlns:a16="http://schemas.microsoft.com/office/drawing/2014/main" id="{FED423BF-4C80-903B-C028-78E4ED80DE56}"/>
                </a:ext>
              </a:extLst>
            </p:cNvPr>
            <p:cNvSpPr/>
            <p:nvPr/>
          </p:nvSpPr>
          <p:spPr>
            <a:xfrm>
              <a:off x="5455860" y="5036457"/>
              <a:ext cx="3230940" cy="473663"/>
            </a:xfrm>
            <a:custGeom>
              <a:avLst/>
              <a:gdLst/>
              <a:ahLst/>
              <a:cxnLst/>
              <a:rect l="l" t="t" r="r" b="b"/>
              <a:pathLst>
                <a:path w="3230940" h="473663">
                  <a:moveTo>
                    <a:pt x="273032" y="0"/>
                  </a:moveTo>
                  <a:lnTo>
                    <a:pt x="2957908" y="0"/>
                  </a:lnTo>
                  <a:lnTo>
                    <a:pt x="3230940" y="473663"/>
                  </a:lnTo>
                  <a:lnTo>
                    <a:pt x="0" y="473663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 noProof="0" dirty="0">
                <a:solidFill>
                  <a:srgbClr val="FF0000"/>
                </a:solidFill>
                <a:highlight>
                  <a:srgbClr val="C0C0C0"/>
                </a:highlight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30283B-D002-0755-393B-3600034F57E5}"/>
              </a:ext>
            </a:extLst>
          </p:cNvPr>
          <p:cNvGrpSpPr/>
          <p:nvPr/>
        </p:nvGrpSpPr>
        <p:grpSpPr>
          <a:xfrm>
            <a:off x="3223167" y="4095294"/>
            <a:ext cx="3625308" cy="622986"/>
            <a:chOff x="5801539" y="4254691"/>
            <a:chExt cx="2539585" cy="65574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DF60FED-3A30-FE8A-028B-B6C0EC4EB067}"/>
                </a:ext>
              </a:extLst>
            </p:cNvPr>
            <p:cNvSpPr/>
            <p:nvPr/>
          </p:nvSpPr>
          <p:spPr>
            <a:xfrm>
              <a:off x="6147020" y="4254691"/>
              <a:ext cx="1853305" cy="70338"/>
            </a:xfrm>
            <a:custGeom>
              <a:avLst/>
              <a:gdLst>
                <a:gd name="connsiteX0" fmla="*/ 0 w 2696307"/>
                <a:gd name="connsiteY0" fmla="*/ 58615 h 70338"/>
                <a:gd name="connsiteX1" fmla="*/ 152400 w 2696307"/>
                <a:gd name="connsiteY1" fmla="*/ 0 h 70338"/>
                <a:gd name="connsiteX2" fmla="*/ 2543907 w 2696307"/>
                <a:gd name="connsiteY2" fmla="*/ 0 h 70338"/>
                <a:gd name="connsiteX3" fmla="*/ 2696307 w 2696307"/>
                <a:gd name="connsiteY3" fmla="*/ 58615 h 70338"/>
                <a:gd name="connsiteX4" fmla="*/ 93784 w 2696307"/>
                <a:gd name="connsiteY4" fmla="*/ 70338 h 7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307" h="70338">
                  <a:moveTo>
                    <a:pt x="0" y="58615"/>
                  </a:moveTo>
                  <a:lnTo>
                    <a:pt x="152400" y="0"/>
                  </a:lnTo>
                  <a:lnTo>
                    <a:pt x="2543907" y="0"/>
                  </a:lnTo>
                  <a:lnTo>
                    <a:pt x="2696307" y="58615"/>
                  </a:lnTo>
                  <a:lnTo>
                    <a:pt x="93784" y="70338"/>
                  </a:lnTo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noProof="0" dirty="0"/>
            </a:p>
          </p:txBody>
        </p:sp>
        <p:sp>
          <p:nvSpPr>
            <p:cNvPr id="10" name="Isosceles Triangle 8">
              <a:extLst>
                <a:ext uri="{FF2B5EF4-FFF2-40B4-BE49-F238E27FC236}">
                  <a16:creationId xmlns:a16="http://schemas.microsoft.com/office/drawing/2014/main" id="{FE708D2B-EA9A-0393-2392-01DA963EB5DE}"/>
                </a:ext>
              </a:extLst>
            </p:cNvPr>
            <p:cNvSpPr/>
            <p:nvPr/>
          </p:nvSpPr>
          <p:spPr>
            <a:xfrm>
              <a:off x="5801539" y="4310743"/>
              <a:ext cx="2539585" cy="599688"/>
            </a:xfrm>
            <a:custGeom>
              <a:avLst/>
              <a:gdLst/>
              <a:ahLst/>
              <a:cxnLst/>
              <a:rect l="l" t="t" r="r" b="b"/>
              <a:pathLst>
                <a:path w="2539585" h="599688">
                  <a:moveTo>
                    <a:pt x="345676" y="0"/>
                  </a:moveTo>
                  <a:lnTo>
                    <a:pt x="2193909" y="0"/>
                  </a:lnTo>
                  <a:lnTo>
                    <a:pt x="2539585" y="599688"/>
                  </a:lnTo>
                  <a:lnTo>
                    <a:pt x="0" y="599688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 noProof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F4BD9E-45D4-02C9-E294-6994A4C426A7}"/>
              </a:ext>
            </a:extLst>
          </p:cNvPr>
          <p:cNvGrpSpPr/>
          <p:nvPr/>
        </p:nvGrpSpPr>
        <p:grpSpPr>
          <a:xfrm>
            <a:off x="3779890" y="3347528"/>
            <a:ext cx="2478035" cy="613988"/>
            <a:chOff x="6197021" y="3611613"/>
            <a:chExt cx="1748621" cy="612725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E61FA70-6E98-90C2-DCC8-37E61FDB89D7}"/>
                </a:ext>
              </a:extLst>
            </p:cNvPr>
            <p:cNvSpPr/>
            <p:nvPr/>
          </p:nvSpPr>
          <p:spPr>
            <a:xfrm>
              <a:off x="6518495" y="3611613"/>
              <a:ext cx="1114205" cy="45719"/>
            </a:xfrm>
            <a:custGeom>
              <a:avLst/>
              <a:gdLst>
                <a:gd name="connsiteX0" fmla="*/ 0 w 2696307"/>
                <a:gd name="connsiteY0" fmla="*/ 58615 h 70338"/>
                <a:gd name="connsiteX1" fmla="*/ 152400 w 2696307"/>
                <a:gd name="connsiteY1" fmla="*/ 0 h 70338"/>
                <a:gd name="connsiteX2" fmla="*/ 2543907 w 2696307"/>
                <a:gd name="connsiteY2" fmla="*/ 0 h 70338"/>
                <a:gd name="connsiteX3" fmla="*/ 2696307 w 2696307"/>
                <a:gd name="connsiteY3" fmla="*/ 58615 h 70338"/>
                <a:gd name="connsiteX4" fmla="*/ 93784 w 2696307"/>
                <a:gd name="connsiteY4" fmla="*/ 70338 h 7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307" h="70338">
                  <a:moveTo>
                    <a:pt x="0" y="58615"/>
                  </a:moveTo>
                  <a:lnTo>
                    <a:pt x="152400" y="0"/>
                  </a:lnTo>
                  <a:lnTo>
                    <a:pt x="2543907" y="0"/>
                  </a:lnTo>
                  <a:lnTo>
                    <a:pt x="2696307" y="58615"/>
                  </a:lnTo>
                  <a:lnTo>
                    <a:pt x="93784" y="70338"/>
                  </a:lnTo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noProof="0" dirty="0"/>
            </a:p>
          </p:txBody>
        </p:sp>
        <p:sp>
          <p:nvSpPr>
            <p:cNvPr id="13" name="Isosceles Triangle 9">
              <a:extLst>
                <a:ext uri="{FF2B5EF4-FFF2-40B4-BE49-F238E27FC236}">
                  <a16:creationId xmlns:a16="http://schemas.microsoft.com/office/drawing/2014/main" id="{E2D1DAAB-775A-6FE8-9C8E-13DC6108529C}"/>
                </a:ext>
              </a:extLst>
            </p:cNvPr>
            <p:cNvSpPr/>
            <p:nvPr/>
          </p:nvSpPr>
          <p:spPr>
            <a:xfrm>
              <a:off x="6197021" y="3645024"/>
              <a:ext cx="1748621" cy="579314"/>
            </a:xfrm>
            <a:custGeom>
              <a:avLst/>
              <a:gdLst/>
              <a:ahLst/>
              <a:cxnLst/>
              <a:rect l="l" t="t" r="r" b="b"/>
              <a:pathLst>
                <a:path w="1748621" h="579314">
                  <a:moveTo>
                    <a:pt x="333932" y="0"/>
                  </a:moveTo>
                  <a:lnTo>
                    <a:pt x="1414688" y="0"/>
                  </a:lnTo>
                  <a:lnTo>
                    <a:pt x="1748621" y="579314"/>
                  </a:lnTo>
                  <a:lnTo>
                    <a:pt x="0" y="579314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 noProof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Isosceles Triangle 10">
            <a:extLst>
              <a:ext uri="{FF2B5EF4-FFF2-40B4-BE49-F238E27FC236}">
                <a16:creationId xmlns:a16="http://schemas.microsoft.com/office/drawing/2014/main" id="{C8A6EBD4-051C-62E6-EB5F-B91EF9983D34}"/>
              </a:ext>
            </a:extLst>
          </p:cNvPr>
          <p:cNvSpPr/>
          <p:nvPr/>
        </p:nvSpPr>
        <p:spPr>
          <a:xfrm>
            <a:off x="4388302" y="2376252"/>
            <a:ext cx="1289005" cy="818123"/>
          </a:xfrm>
          <a:custGeom>
            <a:avLst/>
            <a:gdLst/>
            <a:ahLst/>
            <a:cxnLst/>
            <a:rect l="l" t="t" r="r" b="b"/>
            <a:pathLst>
              <a:path w="1011591" h="877466">
                <a:moveTo>
                  <a:pt x="505795" y="0"/>
                </a:moveTo>
                <a:lnTo>
                  <a:pt x="1011591" y="877466"/>
                </a:lnTo>
                <a:lnTo>
                  <a:pt x="0" y="877466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200" noProof="0" dirty="0">
              <a:solidFill>
                <a:schemeClr val="tx1"/>
              </a:solidFill>
            </a:endParaRPr>
          </a:p>
        </p:txBody>
      </p:sp>
      <p:cxnSp>
        <p:nvCxnSpPr>
          <p:cNvPr id="15" name="Gerade Verbindung 30">
            <a:extLst>
              <a:ext uri="{FF2B5EF4-FFF2-40B4-BE49-F238E27FC236}">
                <a16:creationId xmlns:a16="http://schemas.microsoft.com/office/drawing/2014/main" id="{69478DBD-0422-E34B-0FBC-120A19DB875E}"/>
              </a:ext>
            </a:extLst>
          </p:cNvPr>
          <p:cNvCxnSpPr>
            <a:cxnSpLocks/>
          </p:cNvCxnSpPr>
          <p:nvPr/>
        </p:nvCxnSpPr>
        <p:spPr bwMode="gray">
          <a:xfrm>
            <a:off x="5388777" y="2704842"/>
            <a:ext cx="648883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31">
            <a:extLst>
              <a:ext uri="{FF2B5EF4-FFF2-40B4-BE49-F238E27FC236}">
                <a16:creationId xmlns:a16="http://schemas.microsoft.com/office/drawing/2014/main" id="{EA4B50A3-0D01-26D7-E6A2-BD901E82F8D1}"/>
              </a:ext>
            </a:extLst>
          </p:cNvPr>
          <p:cNvSpPr txBox="1"/>
          <p:nvPr/>
        </p:nvSpPr>
        <p:spPr bwMode="gray">
          <a:xfrm>
            <a:off x="5414299" y="2202754"/>
            <a:ext cx="3189762" cy="549757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r>
              <a:rPr lang="es-CO" sz="1400" b="1" noProof="0" dirty="0">
                <a:solidFill>
                  <a:srgbClr val="646464"/>
                </a:solidFill>
              </a:rPr>
              <a:t>Socio del Encargo</a:t>
            </a:r>
            <a:br>
              <a:rPr lang="es-CO" sz="1400" noProof="0" dirty="0">
                <a:solidFill>
                  <a:srgbClr val="646464"/>
                </a:solidFill>
              </a:rPr>
            </a:br>
            <a:r>
              <a:rPr lang="es-CO" sz="1400" noProof="0" dirty="0">
                <a:solidFill>
                  <a:srgbClr val="646464"/>
                </a:solidFill>
              </a:rPr>
              <a:t>Ú</a:t>
            </a:r>
            <a:r>
              <a:rPr lang="es-CO" sz="1200" noProof="0" dirty="0">
                <a:solidFill>
                  <a:srgbClr val="646464"/>
                </a:solidFill>
                <a:cs typeface="Arial" charset="0"/>
              </a:rPr>
              <a:t>ltimo  responsable del cumplimiento - NIA</a:t>
            </a:r>
            <a:endParaRPr lang="es-CO" sz="1400" noProof="0" dirty="0">
              <a:solidFill>
                <a:srgbClr val="646464"/>
              </a:solidFill>
            </a:endParaRPr>
          </a:p>
        </p:txBody>
      </p:sp>
      <p:sp>
        <p:nvSpPr>
          <p:cNvPr id="18" name="Textfeld 53">
            <a:extLst>
              <a:ext uri="{FF2B5EF4-FFF2-40B4-BE49-F238E27FC236}">
                <a16:creationId xmlns:a16="http://schemas.microsoft.com/office/drawing/2014/main" id="{8D29F814-681F-9EAB-D8E2-47291F92565A}"/>
              </a:ext>
            </a:extLst>
          </p:cNvPr>
          <p:cNvSpPr txBox="1"/>
          <p:nvPr/>
        </p:nvSpPr>
        <p:spPr bwMode="gray">
          <a:xfrm>
            <a:off x="7158882" y="2752511"/>
            <a:ext cx="4942351" cy="2704193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200" noProof="0" dirty="0">
                <a:solidFill>
                  <a:srgbClr val="646464"/>
                </a:solidFill>
              </a:rPr>
              <a:t>Aceptación y continuidad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200" noProof="0" dirty="0">
                <a:solidFill>
                  <a:srgbClr val="646464"/>
                </a:solidFill>
              </a:rPr>
              <a:t>Independencia del equipo y otros  miembros del encargo.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200" noProof="0" dirty="0">
                <a:solidFill>
                  <a:srgbClr val="646464"/>
                </a:solidFill>
              </a:rPr>
              <a:t>Asegurar las Competencias del equipo. (que sean Adecuadas)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200" noProof="0" dirty="0">
                <a:solidFill>
                  <a:srgbClr val="646464"/>
                </a:solidFill>
              </a:rPr>
              <a:t>Implementación y Cumplimiento de Políticas y procedimientos de la Firma en base a lo requerido por las Normas.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200" noProof="0" dirty="0">
                <a:solidFill>
                  <a:srgbClr val="646464"/>
                </a:solidFill>
              </a:rPr>
              <a:t>Cuando se requiera el apoyo de otras  firmas,  asegurar que existan procedimientos con respecto al trabajo de estas personas.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200" dirty="0">
                <a:solidFill>
                  <a:srgbClr val="646464"/>
                </a:solidFill>
              </a:rPr>
              <a:t>Informar cuando se presenten situaciones no consideraras en los procedimientos de acuerdo a las actualizaciones de las normas.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200" noProof="0" dirty="0">
                <a:solidFill>
                  <a:srgbClr val="646464"/>
                </a:solidFill>
              </a:rPr>
              <a:t>Velar por que se lleve adecuadamente el Juicio y el Escepticismo profesional.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200" dirty="0">
                <a:solidFill>
                  <a:srgbClr val="646464"/>
                </a:solidFill>
              </a:rPr>
              <a:t>Participación </a:t>
            </a:r>
            <a:r>
              <a:rPr lang="es-CO" sz="1200" noProof="0" dirty="0">
                <a:solidFill>
                  <a:srgbClr val="646464"/>
                </a:solidFill>
              </a:rPr>
              <a:t>suficiente y Adecuada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200" dirty="0">
                <a:solidFill>
                  <a:srgbClr val="646464"/>
                </a:solidFill>
              </a:rPr>
              <a:t>Crear un entorno para que el equipo enfatice  y cumpla las políticas de la firma.</a:t>
            </a:r>
            <a:endParaRPr lang="es-CO" sz="1200" noProof="0" dirty="0">
              <a:solidFill>
                <a:srgbClr val="646464"/>
              </a:solidFill>
            </a:endParaRPr>
          </a:p>
        </p:txBody>
      </p:sp>
      <p:cxnSp>
        <p:nvCxnSpPr>
          <p:cNvPr id="19" name="Gerade Verbindung 62">
            <a:extLst>
              <a:ext uri="{FF2B5EF4-FFF2-40B4-BE49-F238E27FC236}">
                <a16:creationId xmlns:a16="http://schemas.microsoft.com/office/drawing/2014/main" id="{F8BFD5C4-3B82-6F94-E62F-FF80AD29BE17}"/>
              </a:ext>
            </a:extLst>
          </p:cNvPr>
          <p:cNvCxnSpPr>
            <a:cxnSpLocks/>
          </p:cNvCxnSpPr>
          <p:nvPr/>
        </p:nvCxnSpPr>
        <p:spPr bwMode="gray">
          <a:xfrm flipH="1">
            <a:off x="1008337" y="4791981"/>
            <a:ext cx="25108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65">
            <a:extLst>
              <a:ext uri="{FF2B5EF4-FFF2-40B4-BE49-F238E27FC236}">
                <a16:creationId xmlns:a16="http://schemas.microsoft.com/office/drawing/2014/main" id="{D7CAB325-6550-941A-FC46-9CDC4214F2E0}"/>
              </a:ext>
            </a:extLst>
          </p:cNvPr>
          <p:cNvCxnSpPr>
            <a:cxnSpLocks/>
          </p:cNvCxnSpPr>
          <p:nvPr/>
        </p:nvCxnSpPr>
        <p:spPr bwMode="gray">
          <a:xfrm flipH="1">
            <a:off x="1008337" y="3400555"/>
            <a:ext cx="34484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66">
            <a:extLst>
              <a:ext uri="{FF2B5EF4-FFF2-40B4-BE49-F238E27FC236}">
                <a16:creationId xmlns:a16="http://schemas.microsoft.com/office/drawing/2014/main" id="{A01CA08E-54DE-09A3-FDE8-E49CB61B26A0}"/>
              </a:ext>
            </a:extLst>
          </p:cNvPr>
          <p:cNvSpPr txBox="1"/>
          <p:nvPr/>
        </p:nvSpPr>
        <p:spPr bwMode="gray">
          <a:xfrm flipH="1">
            <a:off x="1008337" y="2881576"/>
            <a:ext cx="2868930" cy="518979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es-CO" sz="1400" b="1" noProof="0" dirty="0">
                <a:solidFill>
                  <a:srgbClr val="646464"/>
                </a:solidFill>
              </a:rPr>
              <a:t>Escala de revisión </a:t>
            </a:r>
            <a:br>
              <a:rPr lang="es-CO" sz="1400" noProof="0" dirty="0">
                <a:solidFill>
                  <a:srgbClr val="646464"/>
                </a:solidFill>
              </a:rPr>
            </a:br>
            <a:r>
              <a:rPr lang="es-CO" sz="1200" noProof="0" dirty="0">
                <a:solidFill>
                  <a:srgbClr val="646464"/>
                </a:solidFill>
                <a:cs typeface="Arial" charset="0"/>
              </a:rPr>
              <a:t>En el proceso de la Auditoría.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F3FF9B4-A20E-D375-E9A9-43E5AAF28832}"/>
              </a:ext>
            </a:extLst>
          </p:cNvPr>
          <p:cNvSpPr/>
          <p:nvPr/>
        </p:nvSpPr>
        <p:spPr>
          <a:xfrm rot="16200000">
            <a:off x="1122918" y="4352169"/>
            <a:ext cx="1706479" cy="162486"/>
          </a:xfrm>
          <a:prstGeom prst="rightArrow">
            <a:avLst>
              <a:gd name="adj1" fmla="val 50000"/>
              <a:gd name="adj2" fmla="val 513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cxnSp>
        <p:nvCxnSpPr>
          <p:cNvPr id="36" name="Gerade Verbindung 62">
            <a:extLst>
              <a:ext uri="{FF2B5EF4-FFF2-40B4-BE49-F238E27FC236}">
                <a16:creationId xmlns:a16="http://schemas.microsoft.com/office/drawing/2014/main" id="{4BEFA4F4-DF43-BE29-E5E8-55288A347990}"/>
              </a:ext>
            </a:extLst>
          </p:cNvPr>
          <p:cNvCxnSpPr>
            <a:cxnSpLocks/>
          </p:cNvCxnSpPr>
          <p:nvPr/>
        </p:nvCxnSpPr>
        <p:spPr bwMode="gray">
          <a:xfrm flipH="1">
            <a:off x="1008337" y="3961516"/>
            <a:ext cx="25108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50913 L 1.38889E-6 -2.8901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50659 L 4.44444E-6 4.62428E-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42428 L -4.16667E-6 2.60116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34127 L -5.55556E-7 -1.6185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FCBCC-E60F-ECD8-7DF4-688F9272B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1E21ED-C6D2-C95F-F4F6-EFAFEBC5897A}"/>
              </a:ext>
            </a:extLst>
          </p:cNvPr>
          <p:cNvSpPr txBox="1"/>
          <p:nvPr/>
        </p:nvSpPr>
        <p:spPr>
          <a:xfrm>
            <a:off x="1438274" y="2863854"/>
            <a:ext cx="9344025" cy="2088640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>
            <a:defPPr>
              <a:defRPr lang="es-CO"/>
            </a:defPPr>
            <a:lvl1pPr marL="285750" indent="-285750">
              <a:buFont typeface="Wingdings" panose="05000000000000000000" pitchFamily="2" charset="2"/>
              <a:buChar char="ü"/>
              <a:defRPr sz="1200">
                <a:solidFill>
                  <a:srgbClr val="646464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CO" sz="1600" dirty="0"/>
              <a:t>Comprobar que se haya nombrado un revisor de calidad del encargo;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600" dirty="0"/>
              <a:t>Cooperar con el revisor de calidad del encargo e informar a otros miembros del equipo del encargo sobre su responsabilidad de hacerlo.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600" dirty="0"/>
              <a:t>Discutir las cuestiones significativas y los juicios significativos que surjan durante el encargo de auditoría, incluidas las identificadas durante la revisión de calidad del encargo, con el   revisor de calidad del encargo; 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600" dirty="0"/>
              <a:t>No poner fecha al informe de auditoría hasta que la revisión de calidad del encargo se haya completado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3E03D50C-B250-A470-DC9A-CDC3EF01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1919000"/>
            <a:ext cx="11229975" cy="818123"/>
          </a:xfrm>
        </p:spPr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R</a:t>
            </a:r>
            <a:r>
              <a:rPr lang="es-CO" noProof="0" dirty="0" err="1">
                <a:solidFill>
                  <a:srgbClr val="002060"/>
                </a:solidFill>
              </a:rPr>
              <a:t>esponsabilidades</a:t>
            </a:r>
            <a:r>
              <a:rPr lang="es-CO" noProof="0" dirty="0">
                <a:solidFill>
                  <a:srgbClr val="002060"/>
                </a:solidFill>
              </a:rPr>
              <a:t> del socio revisión de Calidad del encargo</a:t>
            </a:r>
            <a:br>
              <a:rPr lang="es-CO" noProof="0" dirty="0">
                <a:solidFill>
                  <a:srgbClr val="002060"/>
                </a:solidFill>
              </a:rPr>
            </a:br>
            <a:endParaRPr lang="es-CO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29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d92bed-0770-4ede-ae72-defa07df153c" xsi:nil="true"/>
    <lcf76f155ced4ddcb4097134ff3c332f xmlns="42e1c4e7-482f-406d-b816-1a7972df82b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558FB893AB9D4191B6C06D353D71B0" ma:contentTypeVersion="15" ma:contentTypeDescription="Crear nuevo documento." ma:contentTypeScope="" ma:versionID="8a6bea4aa5928b8a1d7ee7f86cfda1a8">
  <xsd:schema xmlns:xsd="http://www.w3.org/2001/XMLSchema" xmlns:xs="http://www.w3.org/2001/XMLSchema" xmlns:p="http://schemas.microsoft.com/office/2006/metadata/properties" xmlns:ns2="b3d92bed-0770-4ede-ae72-defa07df153c" xmlns:ns3="42e1c4e7-482f-406d-b816-1a7972df82b2" targetNamespace="http://schemas.microsoft.com/office/2006/metadata/properties" ma:root="true" ma:fieldsID="39b1a012b2083fed5419de5e11070796" ns2:_="" ns3:_="">
    <xsd:import namespace="b3d92bed-0770-4ede-ae72-defa07df153c"/>
    <xsd:import namespace="42e1c4e7-482f-406d-b816-1a7972df82b2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92bed-0770-4ede-ae72-defa07df153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5" nillable="true" ma:displayName="Taxonomy Catch All Column" ma:hidden="true" ma:list="{60048ed5-fd60-4dc6-9132-e8690053497a}" ma:internalName="TaxCatchAll" ma:showField="CatchAllData" ma:web="b3d92bed-0770-4ede-ae72-defa07df15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1c4e7-482f-406d-b816-1a7972df8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184dd2c1-0804-426c-9522-9455f2808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36DED8-ECA4-43B1-BB41-BC0509A9DBAF}">
  <ds:schemaRefs>
    <ds:schemaRef ds:uri="http://schemas.microsoft.com/office/2006/metadata/properties"/>
    <ds:schemaRef ds:uri="http://schemas.microsoft.com/office/infopath/2007/PartnerControls"/>
    <ds:schemaRef ds:uri="b3d92bed-0770-4ede-ae72-defa07df153c"/>
    <ds:schemaRef ds:uri="42e1c4e7-482f-406d-b816-1a7972df82b2"/>
  </ds:schemaRefs>
</ds:datastoreItem>
</file>

<file path=customXml/itemProps2.xml><?xml version="1.0" encoding="utf-8"?>
<ds:datastoreItem xmlns:ds="http://schemas.openxmlformats.org/officeDocument/2006/customXml" ds:itemID="{BD41F5A2-053A-42A3-BA9B-FF1D6FAD1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d92bed-0770-4ede-ae72-defa07df153c"/>
    <ds:schemaRef ds:uri="42e1c4e7-482f-406d-b816-1a7972df8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094E0A-98CA-4248-82BD-2D89B0FD52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2226</Words>
  <Application>Microsoft Office PowerPoint</Application>
  <PresentationFormat>Widescreen</PresentationFormat>
  <Paragraphs>188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Montserrat</vt:lpstr>
      <vt:lpstr>Wingdings</vt:lpstr>
      <vt:lpstr>Tema de Office</vt:lpstr>
      <vt:lpstr> </vt:lpstr>
      <vt:lpstr>Diana Paola Cantor</vt:lpstr>
      <vt:lpstr>NIA 220 y su importancia en la auditoría </vt:lpstr>
      <vt:lpstr>PowerPoint Presentation</vt:lpstr>
      <vt:lpstr>Alcance </vt:lpstr>
      <vt:lpstr>Gestion de Calidad de la Firma y la Función del Equipo de Auditoría </vt:lpstr>
      <vt:lpstr>Como se definen las  responsabilidades equipo de Auditoría </vt:lpstr>
      <vt:lpstr>Principales responsabilidades del socio </vt:lpstr>
      <vt:lpstr>Responsabilidades del socio revisión de Calidad del encargo </vt:lpstr>
      <vt:lpstr>Gestión del calidad del encargo de auditoría</vt:lpstr>
      <vt:lpstr>Requisitos clave de control de calidad en la auditoría</vt:lpstr>
      <vt:lpstr>• Contribuir a la gestión y consecución de la calidad en el encargo a través de su conducta, comunicación y acciones personales.   • Mantener una mente inquisitiva y ser consciente de los sesgos del auditor, consciente o inconscientemente, en el ejercicio del escepticismo profesional cuando se recopila y evalúa de la evidencia de auditoría   • Supervisión de miembros del equipo con menos experiencia.  • Abordar las amenazas al logro de la  calidad y la respuesta esperada del equipo del encargo en este sentido.</vt:lpstr>
      <vt:lpstr>Asuntos inherentes que pueden afectar la Calidad</vt:lpstr>
      <vt:lpstr>Documentación y evidencias del control de calidad </vt:lpstr>
      <vt:lpstr>Desafíos comunes en la aplicación de la NIA 220  </vt:lpstr>
      <vt:lpstr>Buenas prácticas para fortalecer el control de calidad en los equipos de auditoría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Berner Gonzalez</dc:creator>
  <cp:lastModifiedBy>Diana P Cantor Yara</cp:lastModifiedBy>
  <cp:revision>4</cp:revision>
  <dcterms:created xsi:type="dcterms:W3CDTF">2024-08-05T16:39:31Z</dcterms:created>
  <dcterms:modified xsi:type="dcterms:W3CDTF">2025-09-11T11:32:09Z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0x01010002558FB893AB9D4191B6C06D353D71B0</vt:lpwstr>
  </property>
  <property fmtid="{D5CDD505-2E9C-101B-9397-08002B2CF9AE}" pid="3" name="MediaServiceImageTags">
    <vt:lpwstr/>
  </property>
</Properties>
</file>